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4"/>
  </p:sldMasterIdLst>
  <p:notesMasterIdLst>
    <p:notesMasterId r:id="rId28"/>
  </p:notesMasterIdLst>
  <p:sldIdLst>
    <p:sldId id="256" r:id="rId5"/>
    <p:sldId id="257" r:id="rId6"/>
    <p:sldId id="267" r:id="rId7"/>
    <p:sldId id="258" r:id="rId8"/>
    <p:sldId id="259" r:id="rId9"/>
    <p:sldId id="260" r:id="rId10"/>
    <p:sldId id="269" r:id="rId11"/>
    <p:sldId id="263" r:id="rId12"/>
    <p:sldId id="272" r:id="rId13"/>
    <p:sldId id="273" r:id="rId14"/>
    <p:sldId id="268" r:id="rId15"/>
    <p:sldId id="275" r:id="rId16"/>
    <p:sldId id="276" r:id="rId17"/>
    <p:sldId id="265" r:id="rId18"/>
    <p:sldId id="274" r:id="rId19"/>
    <p:sldId id="278" r:id="rId20"/>
    <p:sldId id="279" r:id="rId21"/>
    <p:sldId id="280" r:id="rId22"/>
    <p:sldId id="270" r:id="rId23"/>
    <p:sldId id="266" r:id="rId24"/>
    <p:sldId id="262" r:id="rId25"/>
    <p:sldId id="271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6E"/>
    <a:srgbClr val="76ADD3"/>
    <a:srgbClr val="E98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1944D-3340-4704-A10F-5BB4DC89CB39}" v="1839" dt="2019-08-21T21:21:46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E4DFB-34F0-41A9-8347-B64785FD4FE9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01E3D-6BCD-4725-981E-56A417FBC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QAOA: outside scope, but believed to be a promising quantum algorithm for optimization, actively being studied</a:t>
            </a:r>
          </a:p>
          <a:p>
            <a:r>
              <a:rPr lang="en-US" dirty="0"/>
              <a:t>Transition: Natural question – what is LT? First, let’s talk about the problems we’re interested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01E3D-6BCD-4725-981E-56A417FBC47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2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 interested in quadratic</a:t>
            </a:r>
          </a:p>
          <a:p>
            <a:r>
              <a:rPr lang="en-US" dirty="0"/>
              <a:t>Transition: Natural question – what is LT? First, let’s talk about the problems we’re interested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01E3D-6BCD-4725-981E-56A417FBC4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5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We’d like to test this implementation of a problem, and the problem we pick is </a:t>
            </a:r>
            <a:r>
              <a:rPr lang="en-US" dirty="0" err="1"/>
              <a:t>Maxcut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01E3D-6BCD-4725-981E-56A417FBC4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Maxcut</a:t>
            </a:r>
            <a:r>
              <a:rPr lang="en-US" dirty="0"/>
              <a:t>: define problem first: maximize weight of cut, where cut is a partition of vertices into two subsets A, B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01E3D-6BCD-4725-981E-56A417FBC4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4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practical scenarios, it would be too expensive to precompute best setting of three parameters. </a:t>
            </a:r>
          </a:p>
          <a:p>
            <a:r>
              <a:rPr lang="en-US" dirty="0"/>
              <a:t>Let’s try to narrow search using intuition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C: </a:t>
            </a:r>
          </a:p>
          <a:p>
            <a:pPr marL="171450" indent="-171450">
              <a:buFontTx/>
              <a:buChar char="-"/>
            </a:pPr>
            <a:r>
              <a:rPr lang="en-US" dirty="0"/>
              <a:t>Beta: back of the envelope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01E3D-6BCD-4725-981E-56A417FBC4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fixing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01E3D-6BCD-4725-981E-56A417FBC4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4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 point: many features in the above curve. Suggests a spectral analysis.</a:t>
            </a:r>
          </a:p>
          <a:p>
            <a:endParaRPr lang="en-US" dirty="0"/>
          </a:p>
          <a:p>
            <a:r>
              <a:rPr lang="en-US" dirty="0"/>
              <a:t>Next: LT vs GD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01E3D-6BCD-4725-981E-56A417FBC4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01E3D-6BCD-4725-981E-56A417FBC4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80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01E3D-6BCD-4725-981E-56A417FBC4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5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FFCD845-CB14-45A5-918D-7E1D95674A6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BF19275-D39D-4130-922B-14290200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D845-CB14-45A5-918D-7E1D95674A6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9275-D39D-4130-922B-14290200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2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D845-CB14-45A5-918D-7E1D95674A6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9275-D39D-4130-922B-14290200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5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D845-CB14-45A5-918D-7E1D95674A6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9275-D39D-4130-922B-14290200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D845-CB14-45A5-918D-7E1D95674A6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9275-D39D-4130-922B-14290200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D845-CB14-45A5-918D-7E1D95674A6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9275-D39D-4130-922B-14290200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D845-CB14-45A5-918D-7E1D95674A6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9275-D39D-4130-922B-14290200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1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D845-CB14-45A5-918D-7E1D95674A6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9275-D39D-4130-922B-14290200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D845-CB14-45A5-918D-7E1D95674A6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9275-D39D-4130-922B-14290200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3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D845-CB14-45A5-918D-7E1D95674A6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BF19275-D39D-4130-922B-14290200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1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FFCD845-CB14-45A5-918D-7E1D95674A6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BF19275-D39D-4130-922B-14290200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3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FFCD845-CB14-45A5-918D-7E1D95674A6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BF19275-D39D-4130-922B-14290200D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Wingdings" panose="05000000000000000000" pitchFamily="2" charset="2"/>
        <a:buChar char="v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imgurl=https%3A%2F%2Fpreviews.123rf.com%2Fimages%2Fmicroone%2Fmicroone1611%2Fmicroone161100270%2F66411044-leonardo-da-vinci-vitruvian-man-vector-illustration-of-vitruvian-body-man-classic-proportion-vitruvi.jpg&amp;imgrefurl=https%3A%2F%2Fwww.123rf.com%2Fphoto_66411044_stock-vector-leonardo-da-vinci-vitruvian-man-vector-illustration-of-vitruvian-body-man-classic-proportion-vitruvi.html&amp;docid=euZ999MQjRlYGM&amp;tbnid=mvjl9Q3arzDc5M%3A&amp;vet=10ahUKEwju87W75ZTkAhUXIDQIHcbWAl4QMwiJASgHMAc..i&amp;w=1300&amp;h=1300&amp;client=firefox-b-1-d&amp;bih=888&amp;biw=751&amp;q=vitruvian%20man%20illustration&amp;ved=0ahUKEwju87W75ZTkAhUXIDQIHcbWAl4QMwiJASgHMAc&amp;iact=mrc&amp;uact=8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imgurl=https%3A%2F%2Fcdn4.vectorstock.com%2Fi%2F1000x1000%2F05%2F38%2Fflat-icon-of-laboratory-rat-rodent-with-vector-21210538.jpg&amp;imgrefurl=https%3A%2F%2Fwww.vectorstock.com%2Froyalty-free-vector%2Fflat-icon-of-laboratory-rat-rodent-with-vector-21210538&amp;docid=L3Isq1CNfEcuEM&amp;tbnid=f2hgleCKlixoWM%3A&amp;vet=10ahUKEwi807X55JTkAhXQIDQIHaBlDJYQMwg9KAIwAg..i&amp;w=999&amp;h=1080&amp;client=firefox-b-1-d&amp;bih=888&amp;biw=751&amp;q=lab%20rat%20illustration&amp;ved=0ahUKEwi807X55JTkAhXQIDQIHaBlDJYQMwg9KAIwAg&amp;iact=mrc&amp;uact=8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s://www.google.com/url?sa=i&amp;rct=j&amp;q=&amp;esrc=s&amp;source=images&amp;cd=&amp;ved=2ahUKEwjOjdW675bjAhWUKH0KHQA6A10QjRx6BAgBEAU&amp;url=https%3A%2F%2Fwww.biologycorner.com%2Fworksheets%2Fdrosophila_simulation.html&amp;psig=AOvVaw0eHxjw2ocFhk3FsVodiKyD&amp;ust=1562178740820035" TargetMode="External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EDC4-12B1-4B4D-A38C-FE971A1A8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008" y="199786"/>
            <a:ext cx="11557189" cy="2481538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cs typeface="Aldhabi" panose="020B0604020202020204" pitchFamily="2" charset="-78"/>
              </a:rPr>
              <a:t>Local Tensor: Performance and Scaling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1EE73-F19A-4CBA-9848-581FA8376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2144"/>
            <a:ext cx="9144000" cy="7273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Aniruddha Bapat, Stephen Jordan</a:t>
            </a:r>
          </a:p>
        </p:txBody>
      </p:sp>
    </p:spTree>
    <p:extLst>
      <p:ext uri="{BB962C8B-B14F-4D97-AF65-F5344CB8AC3E}">
        <p14:creationId xmlns:p14="http://schemas.microsoft.com/office/powerpoint/2010/main" val="257674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EF92-EA6D-4BC7-8CEE-54AB5042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9"/>
            <a:ext cx="10515600" cy="761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in fit coefficients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D9A43C-576C-44E1-804A-DD89DD8AF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0" b="-1039"/>
          <a:stretch/>
        </p:blipFill>
        <p:spPr>
          <a:xfrm>
            <a:off x="2545234" y="1535854"/>
            <a:ext cx="7101532" cy="48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7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EF92-EA6D-4BC7-8CEE-54AB5042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17"/>
            <a:ext cx="10515600" cy="761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Fixing 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1E2B7-6510-4535-A62C-63CFAA8A9D04}"/>
              </a:ext>
            </a:extLst>
          </p:cNvPr>
          <p:cNvSpPr txBox="1"/>
          <p:nvPr/>
        </p:nvSpPr>
        <p:spPr>
          <a:xfrm>
            <a:off x="585537" y="1017037"/>
            <a:ext cx="1102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Track displacement of soft spin vector. If sufficiently steady, terminate algorithm. 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F66F12E-0A8E-401F-9C72-43CDF5E65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667" y="2837200"/>
            <a:ext cx="5486876" cy="3657917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6F31579-BEB7-46EB-94F6-0C64A680D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" y="2830325"/>
            <a:ext cx="5486876" cy="365791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9252C6-7981-4120-BB63-764FF8E3FF9D}"/>
              </a:ext>
            </a:extLst>
          </p:cNvPr>
          <p:cNvCxnSpPr>
            <a:cxnSpLocks/>
          </p:cNvCxnSpPr>
          <p:nvPr/>
        </p:nvCxnSpPr>
        <p:spPr>
          <a:xfrm>
            <a:off x="1087582" y="4207219"/>
            <a:ext cx="4290753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16133A-871E-4491-A6FB-1BBD3A1ACEA7}"/>
                  </a:ext>
                </a:extLst>
              </p:cNvPr>
              <p:cNvSpPr txBox="1"/>
              <p:nvPr/>
            </p:nvSpPr>
            <p:spPr>
              <a:xfrm>
                <a:off x="4721758" y="1598876"/>
                <a:ext cx="2909455" cy="2608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16133A-871E-4491-A6FB-1BBD3A1AC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758" y="1598876"/>
                <a:ext cx="2909455" cy="2608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40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EF92-EA6D-4BC7-8CEE-54AB5042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17"/>
            <a:ext cx="10515600" cy="761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LT vs Gradient Descent (GD)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E1E2B7-6510-4535-A62C-63CFAA8A9D04}"/>
                  </a:ext>
                </a:extLst>
              </p:cNvPr>
              <p:cNvSpPr txBox="1"/>
              <p:nvPr/>
            </p:nvSpPr>
            <p:spPr>
              <a:xfrm>
                <a:off x="585537" y="1017037"/>
                <a:ext cx="11020925" cy="2081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GD constrained by the hypercube boundary lies within the LT framework.</a:t>
                </a:r>
              </a:p>
              <a:p>
                <a:endParaRPr lang="en-US" dirty="0"/>
              </a:p>
              <a:p>
                <a:r>
                  <a:rPr lang="en-US" dirty="0"/>
                  <a:t>We set the onsite nonlinear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to a linear ramp with hard cutoff: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|,1)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An additional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controls the size of the hypercube.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E1E2B7-6510-4535-A62C-63CFAA8A9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7" y="1017037"/>
                <a:ext cx="11020925" cy="2081404"/>
              </a:xfrm>
              <a:prstGeom prst="rect">
                <a:avLst/>
              </a:prstGeom>
              <a:blipFill>
                <a:blip r:embed="rId3"/>
                <a:stretch>
                  <a:fillRect l="-442" t="-1760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FD9D5-DBC2-4D31-9CEB-5D1E14D5CF42}"/>
              </a:ext>
            </a:extLst>
          </p:cNvPr>
          <p:cNvCxnSpPr/>
          <p:nvPr/>
        </p:nvCxnSpPr>
        <p:spPr>
          <a:xfrm>
            <a:off x="2626322" y="3347904"/>
            <a:ext cx="0" cy="2825702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2DFC5-A27A-4CDC-AC7E-0FCCFBB78070}"/>
              </a:ext>
            </a:extLst>
          </p:cNvPr>
          <p:cNvCxnSpPr>
            <a:cxnSpLocks/>
          </p:cNvCxnSpPr>
          <p:nvPr/>
        </p:nvCxnSpPr>
        <p:spPr>
          <a:xfrm>
            <a:off x="530535" y="4764191"/>
            <a:ext cx="4412725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A1CAF72-C9C4-444F-A953-D262D6AA4DE1}"/>
              </a:ext>
            </a:extLst>
          </p:cNvPr>
          <p:cNvCxnSpPr>
            <a:cxnSpLocks/>
          </p:cNvCxnSpPr>
          <p:nvPr/>
        </p:nvCxnSpPr>
        <p:spPr>
          <a:xfrm flipV="1">
            <a:off x="1330349" y="4014797"/>
            <a:ext cx="2591946" cy="1491916"/>
          </a:xfrm>
          <a:prstGeom prst="curvedConnector3">
            <a:avLst>
              <a:gd name="adj1" fmla="val 50000"/>
            </a:avLst>
          </a:prstGeom>
          <a:ln w="19050">
            <a:solidFill>
              <a:srgbClr val="76ADD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DE4CB6-002E-47A6-B8EF-CF3DCE42E71C}"/>
              </a:ext>
            </a:extLst>
          </p:cNvPr>
          <p:cNvCxnSpPr/>
          <p:nvPr/>
        </p:nvCxnSpPr>
        <p:spPr>
          <a:xfrm>
            <a:off x="3922295" y="4014797"/>
            <a:ext cx="914400" cy="0"/>
          </a:xfrm>
          <a:prstGeom prst="line">
            <a:avLst/>
          </a:prstGeom>
          <a:ln w="19050">
            <a:solidFill>
              <a:srgbClr val="76AD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29E90D-819F-4CFF-84E8-B13B49DB85BE}"/>
              </a:ext>
            </a:extLst>
          </p:cNvPr>
          <p:cNvCxnSpPr/>
          <p:nvPr/>
        </p:nvCxnSpPr>
        <p:spPr>
          <a:xfrm>
            <a:off x="415949" y="5506713"/>
            <a:ext cx="914400" cy="0"/>
          </a:xfrm>
          <a:prstGeom prst="line">
            <a:avLst/>
          </a:prstGeom>
          <a:ln w="19050">
            <a:solidFill>
              <a:srgbClr val="76AD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2D12E5-B214-48DB-916C-CA3535A6B4F7}"/>
              </a:ext>
            </a:extLst>
          </p:cNvPr>
          <p:cNvCxnSpPr>
            <a:cxnSpLocks/>
          </p:cNvCxnSpPr>
          <p:nvPr/>
        </p:nvCxnSpPr>
        <p:spPr>
          <a:xfrm flipV="1">
            <a:off x="3522134" y="3793068"/>
            <a:ext cx="0" cy="1134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0F0579-9F11-4967-8C82-1198908890D9}"/>
                  </a:ext>
                </a:extLst>
              </p:cNvPr>
              <p:cNvSpPr/>
              <p:nvPr/>
            </p:nvSpPr>
            <p:spPr>
              <a:xfrm>
                <a:off x="3089676" y="4891714"/>
                <a:ext cx="8649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0F0579-9F11-4967-8C82-119890889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676" y="4891714"/>
                <a:ext cx="86491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12B11B9-0EA2-4E0B-95E4-9F4BC616FA4E}"/>
                  </a:ext>
                </a:extLst>
              </p:cNvPr>
              <p:cNvSpPr/>
              <p:nvPr/>
            </p:nvSpPr>
            <p:spPr>
              <a:xfrm>
                <a:off x="4289651" y="4766433"/>
                <a:ext cx="701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12B11B9-0EA2-4E0B-95E4-9F4BC616F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651" y="4766433"/>
                <a:ext cx="7011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6556AD7-ADC9-4FC8-8347-27AAA3E42E4A}"/>
                  </a:ext>
                </a:extLst>
              </p:cNvPr>
              <p:cNvSpPr/>
              <p:nvPr/>
            </p:nvSpPr>
            <p:spPr>
              <a:xfrm>
                <a:off x="1758104" y="3441424"/>
                <a:ext cx="9787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6ADD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6ADD3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6ADD3"/>
                              </a:solidFill>
                              <a:latin typeface="Cambria Math" panose="02040503050406030204" pitchFamily="18" charset="0"/>
                            </a:rPr>
                            <m:t>𝐿𝑇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6ADD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76ADD3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rgbClr val="76ADD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rgbClr val="76ADD3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6556AD7-ADC9-4FC8-8347-27AAA3E42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04" y="3441424"/>
                <a:ext cx="97879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D7624A-8948-478F-817A-3D866F2B3721}"/>
              </a:ext>
            </a:extLst>
          </p:cNvPr>
          <p:cNvCxnSpPr/>
          <p:nvPr/>
        </p:nvCxnSpPr>
        <p:spPr>
          <a:xfrm>
            <a:off x="8460384" y="3325750"/>
            <a:ext cx="0" cy="2825702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D07ED8-AB3F-4C93-9E35-60D700E48A70}"/>
              </a:ext>
            </a:extLst>
          </p:cNvPr>
          <p:cNvCxnSpPr>
            <a:cxnSpLocks/>
          </p:cNvCxnSpPr>
          <p:nvPr/>
        </p:nvCxnSpPr>
        <p:spPr>
          <a:xfrm>
            <a:off x="6364597" y="4742037"/>
            <a:ext cx="4412725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37BE4A5-C18C-4146-8C7A-62CDFB7101B7}"/>
              </a:ext>
            </a:extLst>
          </p:cNvPr>
          <p:cNvCxnSpPr>
            <a:cxnSpLocks/>
          </p:cNvCxnSpPr>
          <p:nvPr/>
        </p:nvCxnSpPr>
        <p:spPr>
          <a:xfrm flipV="1">
            <a:off x="7615913" y="4015110"/>
            <a:ext cx="1728432" cy="1469762"/>
          </a:xfrm>
          <a:prstGeom prst="straightConnector1">
            <a:avLst/>
          </a:prstGeom>
          <a:ln w="19050">
            <a:solidFill>
              <a:srgbClr val="FFB26E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B8F78C-02FC-4D2E-BF69-567D569431DB}"/>
              </a:ext>
            </a:extLst>
          </p:cNvPr>
          <p:cNvCxnSpPr>
            <a:cxnSpLocks/>
          </p:cNvCxnSpPr>
          <p:nvPr/>
        </p:nvCxnSpPr>
        <p:spPr>
          <a:xfrm flipV="1">
            <a:off x="9362933" y="3992957"/>
            <a:ext cx="1295973" cy="21840"/>
          </a:xfrm>
          <a:prstGeom prst="line">
            <a:avLst/>
          </a:prstGeom>
          <a:ln w="19050">
            <a:solidFill>
              <a:srgbClr val="FFB2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C6A007-EE28-4912-B003-704EDF4BF9BC}"/>
              </a:ext>
            </a:extLst>
          </p:cNvPr>
          <p:cNvCxnSpPr>
            <a:cxnSpLocks/>
          </p:cNvCxnSpPr>
          <p:nvPr/>
        </p:nvCxnSpPr>
        <p:spPr>
          <a:xfrm>
            <a:off x="6238160" y="5484872"/>
            <a:ext cx="1377753" cy="0"/>
          </a:xfrm>
          <a:prstGeom prst="line">
            <a:avLst/>
          </a:prstGeom>
          <a:ln w="19050">
            <a:solidFill>
              <a:srgbClr val="FFB2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31752A-3C67-4648-BE13-F13CE80D1BD0}"/>
              </a:ext>
            </a:extLst>
          </p:cNvPr>
          <p:cNvCxnSpPr>
            <a:cxnSpLocks/>
          </p:cNvCxnSpPr>
          <p:nvPr/>
        </p:nvCxnSpPr>
        <p:spPr>
          <a:xfrm flipV="1">
            <a:off x="9344345" y="3770914"/>
            <a:ext cx="0" cy="1134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9ED814E-EFA6-4A44-B2B5-D2A98695BB4B}"/>
                  </a:ext>
                </a:extLst>
              </p:cNvPr>
              <p:cNvSpPr/>
              <p:nvPr/>
            </p:nvSpPr>
            <p:spPr>
              <a:xfrm>
                <a:off x="8911887" y="4869560"/>
                <a:ext cx="699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9ED814E-EFA6-4A44-B2B5-D2A98695B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887" y="4869560"/>
                <a:ext cx="69980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1E5A9D8-057E-40B6-8495-AB08F5603C09}"/>
                  </a:ext>
                </a:extLst>
              </p:cNvPr>
              <p:cNvSpPr/>
              <p:nvPr/>
            </p:nvSpPr>
            <p:spPr>
              <a:xfrm>
                <a:off x="10111862" y="4744279"/>
                <a:ext cx="701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1E5A9D8-057E-40B6-8495-AB08F5603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862" y="4744279"/>
                <a:ext cx="7011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96AB7F9-C97D-4ECE-9A88-2A3145D53BB6}"/>
                  </a:ext>
                </a:extLst>
              </p:cNvPr>
              <p:cNvSpPr/>
              <p:nvPr/>
            </p:nvSpPr>
            <p:spPr>
              <a:xfrm>
                <a:off x="7557862" y="3441424"/>
                <a:ext cx="1013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B2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B26E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B26E"/>
                              </a:solidFill>
                              <a:latin typeface="Cambria Math" panose="02040503050406030204" pitchFamily="18" charset="0"/>
                            </a:rPr>
                            <m:t>𝐺𝐷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B26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B26E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rgbClr val="FFB26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rgbClr val="FFB26E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96AB7F9-C97D-4ECE-9A88-2A3145D53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862" y="3441424"/>
                <a:ext cx="101309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99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EF92-EA6D-4BC7-8CEE-54AB5042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52"/>
            <a:ext cx="10515600" cy="761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6ADD3"/>
                </a:solidFill>
              </a:rPr>
              <a:t>LT</a:t>
            </a:r>
            <a:r>
              <a:rPr lang="en-US" dirty="0"/>
              <a:t> vs </a:t>
            </a:r>
            <a:r>
              <a:rPr lang="en-US" dirty="0">
                <a:solidFill>
                  <a:srgbClr val="FFB26E"/>
                </a:solidFill>
              </a:rPr>
              <a:t>GD</a:t>
            </a:r>
            <a:r>
              <a:rPr lang="en-US" dirty="0"/>
              <a:t>: Results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44DFFD4-D291-48A5-99D5-28CD4A7D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708" y="3666705"/>
            <a:ext cx="3868015" cy="2901011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8DD0C89A-A287-4064-B99E-F324934CF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0" y="642274"/>
            <a:ext cx="3868015" cy="2901011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3A078B85-016D-47CE-B87F-A0A0D1604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65" y="703984"/>
            <a:ext cx="3868015" cy="2901011"/>
          </a:xfrm>
          <a:prstGeom prst="rect">
            <a:avLst/>
          </a:prstGeom>
        </p:spPr>
      </p:pic>
      <p:pic>
        <p:nvPicPr>
          <p:cNvPr id="23" name="Picture 2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5E7438D-95CE-4F28-A843-B5C9723AC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0" y="3666705"/>
            <a:ext cx="3868015" cy="2901011"/>
          </a:xfrm>
          <a:prstGeom prst="rect">
            <a:avLst/>
          </a:prstGeom>
        </p:spPr>
      </p:pic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E12B0A9-9DB7-45F0-BBE4-B9918EE14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64" y="3666705"/>
            <a:ext cx="3868015" cy="29010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CD8C99-47A3-442B-B920-70A05607015D}"/>
              </a:ext>
            </a:extLst>
          </p:cNvPr>
          <p:cNvSpPr txBox="1"/>
          <p:nvPr/>
        </p:nvSpPr>
        <p:spPr>
          <a:xfrm>
            <a:off x="977467" y="1380238"/>
            <a:ext cx="1190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i="1" dirty="0"/>
              <a:t>Ising2.5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C575F3-EED6-4C7B-8DDF-3D1722B78903}"/>
              </a:ext>
            </a:extLst>
          </p:cNvPr>
          <p:cNvSpPr txBox="1"/>
          <p:nvPr/>
        </p:nvSpPr>
        <p:spPr>
          <a:xfrm>
            <a:off x="4804614" y="1388249"/>
            <a:ext cx="1190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i="1" dirty="0"/>
              <a:t>torus2D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1DE89E-B9BA-41DC-A6E5-9F12FC70DE19}"/>
                  </a:ext>
                </a:extLst>
              </p:cNvPr>
              <p:cNvSpPr txBox="1"/>
              <p:nvPr/>
            </p:nvSpPr>
            <p:spPr>
              <a:xfrm>
                <a:off x="879684" y="4403221"/>
                <a:ext cx="13923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i="1" dirty="0"/>
                  <a:t>1-dense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1DE89E-B9BA-41DC-A6E5-9F12FC70D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84" y="4403221"/>
                <a:ext cx="1392340" cy="369332"/>
              </a:xfrm>
              <a:prstGeom prst="rect">
                <a:avLst/>
              </a:prstGeom>
              <a:blipFill>
                <a:blip r:embed="rId7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367BED2-BEB2-4197-8094-2F70BA534634}"/>
              </a:ext>
            </a:extLst>
          </p:cNvPr>
          <p:cNvSpPr txBox="1"/>
          <p:nvPr/>
        </p:nvSpPr>
        <p:spPr>
          <a:xfrm>
            <a:off x="4974809" y="4419242"/>
            <a:ext cx="850117" cy="35331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i="1" dirty="0"/>
              <a:t>w01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46773C-1D1A-403A-96E8-AF385EA93FFC}"/>
              </a:ext>
            </a:extLst>
          </p:cNvPr>
          <p:cNvSpPr txBox="1"/>
          <p:nvPr/>
        </p:nvSpPr>
        <p:spPr>
          <a:xfrm>
            <a:off x="9054484" y="4419242"/>
            <a:ext cx="850117" cy="35331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i="1" dirty="0"/>
              <a:t>w05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1D829E3-DCBF-4014-A336-442472781E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708" y="767311"/>
            <a:ext cx="3868016" cy="29010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3CB771-88F9-4259-8C6F-9FB7A876A124}"/>
              </a:ext>
            </a:extLst>
          </p:cNvPr>
          <p:cNvSpPr txBox="1"/>
          <p:nvPr/>
        </p:nvSpPr>
        <p:spPr>
          <a:xfrm>
            <a:off x="8884287" y="1388249"/>
            <a:ext cx="1190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i="1" dirty="0"/>
              <a:t>torus3D</a:t>
            </a:r>
          </a:p>
        </p:txBody>
      </p:sp>
    </p:spTree>
    <p:extLst>
      <p:ext uri="{BB962C8B-B14F-4D97-AF65-F5344CB8AC3E}">
        <p14:creationId xmlns:p14="http://schemas.microsoft.com/office/powerpoint/2010/main" val="70219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EF92-EA6D-4BC7-8CEE-54AB5042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5560"/>
            <a:ext cx="12017828" cy="761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Time-to-solution (TTS): </a:t>
            </a:r>
            <a:r>
              <a:rPr lang="en-US" dirty="0" err="1"/>
              <a:t>Gurobi</a:t>
            </a:r>
            <a:r>
              <a:rPr lang="en-US" dirty="0"/>
              <a:t> vs 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DD6C90-55C7-4235-8543-2F6D00E4FB53}"/>
                  </a:ext>
                </a:extLst>
              </p:cNvPr>
              <p:cNvSpPr txBox="1"/>
              <p:nvPr/>
            </p:nvSpPr>
            <p:spPr>
              <a:xfrm>
                <a:off x="818147" y="1361287"/>
                <a:ext cx="11373853" cy="3715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b="1" dirty="0"/>
                  <a:t>Gurobi:</a:t>
                </a:r>
                <a:r>
                  <a:rPr lang="en-US" dirty="0"/>
                  <a:t> Runs </a:t>
                </a:r>
                <a:r>
                  <a:rPr lang="en-US" dirty="0" err="1"/>
                  <a:t>presolve</a:t>
                </a:r>
                <a:r>
                  <a:rPr lang="en-US" dirty="0"/>
                  <a:t> + heuristics, followed by exact solver to find (and prove) optimum. Define</a:t>
                </a: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𝑔𝑢𝑟𝑜𝑏𝑖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Time taken to find (but not necessarily prove) optimum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b="1" dirty="0"/>
                  <a:t>LT:</a:t>
                </a:r>
                <a:r>
                  <a:rPr lang="en-US" dirty="0"/>
                  <a:t> Requires parameter tuning. We set a budget of 20s to tune parameters for each instance. Then, for fixed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), run LT until the optimum is found. Define </a:t>
                </a:r>
              </a:p>
              <a:p>
                <a:r>
                  <a:rPr lang="en-US" dirty="0"/>
                  <a:t>			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Time taken to find optimum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To account for statistical variation, we use median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𝐿𝑇</m:t>
                        </m:r>
                      </m:sub>
                    </m:sSub>
                  </m:oMath>
                </a14:m>
                <a:r>
                  <a:rPr lang="en-US" dirty="0"/>
                  <a:t> over 10 independent runs.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 err="1"/>
                  <a:t>T</a:t>
                </a:r>
                <a:r>
                  <a:rPr lang="en-US" baseline="-25000" dirty="0" err="1"/>
                  <a:t>min</a:t>
                </a:r>
                <a:r>
                  <a:rPr lang="en-US" dirty="0"/>
                  <a:t> = 0.1s,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max</a:t>
                </a:r>
                <a:r>
                  <a:rPr lang="en-US" dirty="0"/>
                  <a:t> = 1000s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DD6C90-55C7-4235-8543-2F6D00E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7" y="1361287"/>
                <a:ext cx="11373853" cy="3715889"/>
              </a:xfrm>
              <a:prstGeom prst="rect">
                <a:avLst/>
              </a:prstGeom>
              <a:blipFill>
                <a:blip r:embed="rId2"/>
                <a:stretch>
                  <a:fillRect l="-322" t="-820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5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EF92-EA6D-4BC7-8CEE-54AB5042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9"/>
            <a:ext cx="10515600" cy="761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Results: TTS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4BC67-6E36-4D6F-835F-50776126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34" y="680643"/>
            <a:ext cx="8003968" cy="60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4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EF92-EA6D-4BC7-8CEE-54AB5042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9"/>
            <a:ext cx="10515600" cy="761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TTS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4F6D14-C1EC-4D5D-8DB4-68205E1101C6}"/>
                  </a:ext>
                </a:extLst>
              </p:cNvPr>
              <p:cNvSpPr txBox="1"/>
              <p:nvPr/>
            </p:nvSpPr>
            <p:spPr>
              <a:xfrm>
                <a:off x="954741" y="1001806"/>
                <a:ext cx="10589559" cy="4788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Q: How does TTS scale with the instance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for LT? Let’s find out!</a:t>
                </a:r>
              </a:p>
              <a:p>
                <a:endParaRPr lang="en-US" dirty="0"/>
              </a:p>
              <a:p>
                <a:r>
                  <a:rPr lang="en-US" dirty="0"/>
                  <a:t>Key idea</a:t>
                </a:r>
                <a:r>
                  <a:rPr lang="en-US" baseline="30000" dirty="0"/>
                  <a:t>[1]</a:t>
                </a:r>
                <a:r>
                  <a:rPr lang="en-US" dirty="0"/>
                  <a:t>: For each class (parameterized by number of spins, N), one run of LT succeeds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. Then, TTS may be defined as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1−0.99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dirty="0"/>
                  <a:t> N = 100,200,…,1000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dirty="0"/>
                  <a:t> 20 graph instances for each N (random weighted graphs with edge density 50%)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dirty="0"/>
                  <a:t> 1000 independent LT runs per instance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dirty="0"/>
                  <a:t> Optimize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(c and p fixed)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4F6D14-C1EC-4D5D-8DB4-68205E11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41" y="1001806"/>
                <a:ext cx="10589559" cy="4788940"/>
              </a:xfrm>
              <a:prstGeom prst="rect">
                <a:avLst/>
              </a:prstGeom>
              <a:blipFill>
                <a:blip r:embed="rId2"/>
                <a:stretch>
                  <a:fillRect l="-518" t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D0DC582-4B37-4A7A-A8C2-A30F68E69F5B}"/>
              </a:ext>
            </a:extLst>
          </p:cNvPr>
          <p:cNvSpPr txBox="1"/>
          <p:nvPr/>
        </p:nvSpPr>
        <p:spPr>
          <a:xfrm>
            <a:off x="1062807" y="6373044"/>
            <a:ext cx="442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[1]: Hen </a:t>
            </a:r>
            <a:r>
              <a:rPr lang="en-US" sz="1200" i="1" dirty="0"/>
              <a:t>et al, arXiv:1502.01663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81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FFEF92-EA6D-4BC7-8CEE-54AB5042B4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8059"/>
                <a:ext cx="10515600" cy="761887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FFEF92-EA6D-4BC7-8CEE-54AB5042B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8059"/>
                <a:ext cx="10515600" cy="761887"/>
              </a:xfrm>
              <a:blipFill>
                <a:blip r:embed="rId2"/>
                <a:stretch>
                  <a:fillRect t="-31200" b="-40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4F6D14-C1EC-4D5D-8DB4-68205E1101C6}"/>
                  </a:ext>
                </a:extLst>
              </p:cNvPr>
              <p:cNvSpPr txBox="1"/>
              <p:nvPr/>
            </p:nvSpPr>
            <p:spPr>
              <a:xfrm>
                <a:off x="954741" y="1001806"/>
                <a:ext cx="10589559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 given instance, each run is assumed to be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-weighted coin flip. </a:t>
                </a:r>
              </a:p>
              <a:p>
                <a:r>
                  <a:rPr lang="en-US" dirty="0"/>
                  <a:t>We can then infer a posterior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the data.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Then, we resample the ensemble of 20 instances at every N (with replacement), drawing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time, and take the median TTS from that distribution.</a:t>
                </a:r>
              </a:p>
              <a:p>
                <a:endParaRPr lang="en-US" dirty="0"/>
              </a:p>
              <a:p>
                <a:r>
                  <a:rPr lang="en-US" dirty="0"/>
                  <a:t>Finally, we carry out this resampling procedure 5000 times and report the mean TTS.</a:t>
                </a:r>
              </a:p>
              <a:p>
                <a:endParaRPr lang="en-US" dirty="0"/>
              </a:p>
              <a:p>
                <a:r>
                  <a:rPr lang="en-US" dirty="0"/>
                  <a:t>So,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≔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=1,…,5000}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media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=1,..,20}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4F6D14-C1EC-4D5D-8DB4-68205E11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41" y="1001806"/>
                <a:ext cx="10589559" cy="3551806"/>
              </a:xfrm>
              <a:prstGeom prst="rect">
                <a:avLst/>
              </a:prstGeom>
              <a:blipFill>
                <a:blip r:embed="rId3"/>
                <a:stretch>
                  <a:fillRect l="-518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B235F39-FE28-45F5-B49F-D76452C4AA7C}"/>
              </a:ext>
            </a:extLst>
          </p:cNvPr>
          <p:cNvSpPr txBox="1"/>
          <p:nvPr/>
        </p:nvSpPr>
        <p:spPr>
          <a:xfrm>
            <a:off x="1062807" y="6373044"/>
            <a:ext cx="442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[1]: Hen </a:t>
            </a:r>
            <a:r>
              <a:rPr lang="en-US" sz="1200" i="1" dirty="0"/>
              <a:t>et al, arXiv:1502.01663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8825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EF92-EA6D-4BC7-8CEE-54AB5042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9"/>
            <a:ext cx="10515600" cy="761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Results: TTS scaling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08D5F80-A52A-4E43-A988-74DD83D8E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4" y="984867"/>
            <a:ext cx="7025641" cy="52692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815589-C44F-48BA-A6EB-0D95FCFABF87}"/>
              </a:ext>
            </a:extLst>
          </p:cNvPr>
          <p:cNvSpPr txBox="1"/>
          <p:nvPr/>
        </p:nvSpPr>
        <p:spPr>
          <a:xfrm>
            <a:off x="7664335" y="1529542"/>
            <a:ext cx="42644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Unexpected behavior at large 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Reference energies at large N may not be global optima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Auto-termination rule could introduce N dependence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Sample more instances per 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5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EF92-EA6D-4BC7-8CEE-54AB5042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37" y="128059"/>
            <a:ext cx="11097126" cy="761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LT as a message-passing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D474A-BAF3-4FBD-961A-CD94FFC223FC}"/>
                  </a:ext>
                </a:extLst>
              </p:cNvPr>
              <p:cNvSpPr txBox="1"/>
              <p:nvPr/>
            </p:nvSpPr>
            <p:spPr>
              <a:xfrm>
                <a:off x="547437" y="1114230"/>
                <a:ext cx="10934127" cy="2646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LT spin update rules may be viewed as messages between spin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factor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Add messages (i.e. force contributions) from neighboring factors.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Return the thermal expectation (at temperature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 of each spin to neighboring factors. This is because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closely resembles </a:t>
                </a:r>
                <a:r>
                  <a:rPr lang="en-US" i="1" dirty="0"/>
                  <a:t>sum-product</a:t>
                </a:r>
                <a:r>
                  <a:rPr lang="en-US" dirty="0"/>
                  <a:t> message passing.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D474A-BAF3-4FBD-961A-CD94FFC22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37" y="1114230"/>
                <a:ext cx="10934127" cy="2646045"/>
              </a:xfrm>
              <a:prstGeom prst="rect">
                <a:avLst/>
              </a:prstGeom>
              <a:blipFill>
                <a:blip r:embed="rId2"/>
                <a:stretch>
                  <a:fillRect l="-502" t="-1382" r="-781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E4724F1-1F56-416B-B7D6-D3DE6A0058DA}"/>
              </a:ext>
            </a:extLst>
          </p:cNvPr>
          <p:cNvSpPr/>
          <p:nvPr/>
        </p:nvSpPr>
        <p:spPr>
          <a:xfrm>
            <a:off x="3911983" y="4111362"/>
            <a:ext cx="1134406" cy="83877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0C03E-1625-4B7E-AEDF-88132003C5EF}"/>
              </a:ext>
            </a:extLst>
          </p:cNvPr>
          <p:cNvSpPr/>
          <p:nvPr/>
        </p:nvSpPr>
        <p:spPr>
          <a:xfrm>
            <a:off x="6833936" y="4111362"/>
            <a:ext cx="1134406" cy="83877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38C97F9-4030-459C-B208-30CF8FC9AC51}"/>
              </a:ext>
            </a:extLst>
          </p:cNvPr>
          <p:cNvSpPr/>
          <p:nvPr/>
        </p:nvSpPr>
        <p:spPr>
          <a:xfrm>
            <a:off x="2516319" y="5621612"/>
            <a:ext cx="983152" cy="983152"/>
          </a:xfrm>
          <a:prstGeom prst="flowChartConnector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7D125EB-12BC-45E2-BDB3-005A930E0FE9}"/>
              </a:ext>
            </a:extLst>
          </p:cNvPr>
          <p:cNvSpPr/>
          <p:nvPr/>
        </p:nvSpPr>
        <p:spPr>
          <a:xfrm>
            <a:off x="5504734" y="5621612"/>
            <a:ext cx="983152" cy="983152"/>
          </a:xfrm>
          <a:prstGeom prst="flowChartConnector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AB3A901-D0C0-4FC3-AEBC-5FC06DE13A64}"/>
              </a:ext>
            </a:extLst>
          </p:cNvPr>
          <p:cNvSpPr/>
          <p:nvPr/>
        </p:nvSpPr>
        <p:spPr>
          <a:xfrm>
            <a:off x="8301791" y="5552860"/>
            <a:ext cx="983152" cy="983152"/>
          </a:xfrm>
          <a:prstGeom prst="flowChartConnector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B32E24-0AA7-47E0-8B59-A6BB716FC96D}"/>
                  </a:ext>
                </a:extLst>
              </p:cNvPr>
              <p:cNvSpPr txBox="1"/>
              <p:nvPr/>
            </p:nvSpPr>
            <p:spPr>
              <a:xfrm>
                <a:off x="2743200" y="5926562"/>
                <a:ext cx="5293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B32E24-0AA7-47E0-8B59-A6BB716FC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926562"/>
                <a:ext cx="529389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6527AC-3B14-4EB3-9785-CBFA1F9E2199}"/>
                  </a:ext>
                </a:extLst>
              </p:cNvPr>
              <p:cNvSpPr txBox="1"/>
              <p:nvPr/>
            </p:nvSpPr>
            <p:spPr>
              <a:xfrm>
                <a:off x="5731615" y="5926561"/>
                <a:ext cx="529389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6527AC-3B14-4EB3-9785-CBFA1F9E2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615" y="5926561"/>
                <a:ext cx="529389" cy="299313"/>
              </a:xfrm>
              <a:prstGeom prst="rect">
                <a:avLst/>
              </a:prstGeom>
              <a:blipFill>
                <a:blip r:embed="rId4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CFE04A-0B72-4E66-B9F6-6BBF7CAE55A8}"/>
                  </a:ext>
                </a:extLst>
              </p:cNvPr>
              <p:cNvSpPr txBox="1"/>
              <p:nvPr/>
            </p:nvSpPr>
            <p:spPr>
              <a:xfrm>
                <a:off x="8528672" y="5857808"/>
                <a:ext cx="5293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CFE04A-0B72-4E66-B9F6-6BBF7CAE5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672" y="5857808"/>
                <a:ext cx="529389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E58D3-2BA2-4312-9E87-16E6F0F84D3E}"/>
                  </a:ext>
                </a:extLst>
              </p:cNvPr>
              <p:cNvSpPr txBox="1"/>
              <p:nvPr/>
            </p:nvSpPr>
            <p:spPr>
              <a:xfrm>
                <a:off x="4214491" y="4377777"/>
                <a:ext cx="529389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E58D3-2BA2-4312-9E87-16E6F0F84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491" y="4377777"/>
                <a:ext cx="529389" cy="299313"/>
              </a:xfrm>
              <a:prstGeom prst="rect">
                <a:avLst/>
              </a:prstGeom>
              <a:blipFill>
                <a:blip r:embed="rId6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640456-F614-42E3-A698-B162765ECCDA}"/>
                  </a:ext>
                </a:extLst>
              </p:cNvPr>
              <p:cNvSpPr txBox="1"/>
              <p:nvPr/>
            </p:nvSpPr>
            <p:spPr>
              <a:xfrm>
                <a:off x="7136445" y="4377777"/>
                <a:ext cx="529389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640456-F614-42E3-A698-B162765EC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45" y="4377777"/>
                <a:ext cx="529389" cy="299313"/>
              </a:xfrm>
              <a:prstGeom prst="rect">
                <a:avLst/>
              </a:prstGeom>
              <a:blipFill>
                <a:blip r:embed="rId7"/>
                <a:stretch>
                  <a:fillRect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D9AE69-027B-46BB-BC70-F286CDF5A540}"/>
              </a:ext>
            </a:extLst>
          </p:cNvPr>
          <p:cNvCxnSpPr>
            <a:stCxn id="3" idx="2"/>
            <a:endCxn id="7" idx="7"/>
          </p:cNvCxnSpPr>
          <p:nvPr/>
        </p:nvCxnSpPr>
        <p:spPr>
          <a:xfrm flipH="1">
            <a:off x="3355492" y="4950135"/>
            <a:ext cx="1123694" cy="8154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D35AC3-840F-4B69-8FB6-9CD9E9408EB8}"/>
              </a:ext>
            </a:extLst>
          </p:cNvPr>
          <p:cNvCxnSpPr>
            <a:stCxn id="7" idx="0"/>
          </p:cNvCxnSpPr>
          <p:nvPr/>
        </p:nvCxnSpPr>
        <p:spPr>
          <a:xfrm flipV="1">
            <a:off x="3007895" y="4950135"/>
            <a:ext cx="904088" cy="6714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7EBC2E-28FC-48AA-B5A3-C1DF4A3826F9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>
            <a:off x="4479186" y="4950135"/>
            <a:ext cx="1169527" cy="8154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139352-7895-43F7-8586-C9E4278FE297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046389" y="4950135"/>
            <a:ext cx="949921" cy="6714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673D35-CBBB-4F75-BEF9-86B2F242585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996310" y="4950136"/>
            <a:ext cx="837626" cy="6714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76A250-2E7C-449E-B4AC-BFAABB62057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197767" y="4950135"/>
            <a:ext cx="810128" cy="6714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6FAA32-2614-453D-84A6-0295F1F2256E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>
            <a:off x="7401139" y="4950135"/>
            <a:ext cx="1044631" cy="7467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073D8A-A7C1-4DD2-B24C-BD20F8F7B106}"/>
              </a:ext>
            </a:extLst>
          </p:cNvPr>
          <p:cNvCxnSpPr>
            <a:cxnSpLocks/>
            <a:stCxn id="5" idx="2"/>
            <a:endCxn id="8" idx="7"/>
          </p:cNvCxnSpPr>
          <p:nvPr/>
        </p:nvCxnSpPr>
        <p:spPr>
          <a:xfrm flipH="1">
            <a:off x="6343907" y="4950135"/>
            <a:ext cx="1057232" cy="8154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990D33-E41D-42E4-892F-9E7E2442BFF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968342" y="4950135"/>
            <a:ext cx="825025" cy="6027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2D8923-B005-498A-90A3-D0E05FF1FB0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793367" y="4950135"/>
            <a:ext cx="900652" cy="6027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34E31A-4ADB-402D-B16A-60D43723554C}"/>
                  </a:ext>
                </a:extLst>
              </p:cNvPr>
              <p:cNvSpPr txBox="1"/>
              <p:nvPr/>
            </p:nvSpPr>
            <p:spPr>
              <a:xfrm>
                <a:off x="2760329" y="4974248"/>
                <a:ext cx="529389" cy="30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34E31A-4ADB-402D-B16A-60D437235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329" y="4974248"/>
                <a:ext cx="529389" cy="301749"/>
              </a:xfrm>
              <a:prstGeom prst="rect">
                <a:avLst/>
              </a:prstGeom>
              <a:blipFill>
                <a:blip r:embed="rId8"/>
                <a:stretch>
                  <a:fillRect r="-689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DB1054-E36F-4C37-B38A-8887000F43F7}"/>
                  </a:ext>
                </a:extLst>
              </p:cNvPr>
              <p:cNvSpPr txBox="1"/>
              <p:nvPr/>
            </p:nvSpPr>
            <p:spPr>
              <a:xfrm>
                <a:off x="5795611" y="4974248"/>
                <a:ext cx="529389" cy="389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DB1054-E36F-4C37-B38A-8887000F4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611" y="4974248"/>
                <a:ext cx="529389" cy="389145"/>
              </a:xfrm>
              <a:prstGeom prst="rect">
                <a:avLst/>
              </a:prstGeom>
              <a:blipFill>
                <a:blip r:embed="rId9"/>
                <a:stretch>
                  <a:fillRect r="-5747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802E043-758C-44A4-A6DF-ABD668D7D686}"/>
                  </a:ext>
                </a:extLst>
              </p:cNvPr>
              <p:cNvSpPr txBox="1"/>
              <p:nvPr/>
            </p:nvSpPr>
            <p:spPr>
              <a:xfrm>
                <a:off x="8600662" y="4950135"/>
                <a:ext cx="529389" cy="30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802E043-758C-44A4-A6DF-ABD668D7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662" y="4950135"/>
                <a:ext cx="529389" cy="301749"/>
              </a:xfrm>
              <a:prstGeom prst="rect">
                <a:avLst/>
              </a:prstGeom>
              <a:blipFill>
                <a:blip r:embed="rId10"/>
                <a:stretch>
                  <a:fillRect r="-11494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91A2BC9-2143-4B8F-91B3-B34A531AB164}"/>
                  </a:ext>
                </a:extLst>
              </p:cNvPr>
              <p:cNvSpPr txBox="1"/>
              <p:nvPr/>
            </p:nvSpPr>
            <p:spPr>
              <a:xfrm>
                <a:off x="3730190" y="5470737"/>
                <a:ext cx="529389" cy="30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91A2BC9-2143-4B8F-91B3-B34A531AB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190" y="5470737"/>
                <a:ext cx="529389" cy="301749"/>
              </a:xfrm>
              <a:prstGeom prst="rect">
                <a:avLst/>
              </a:prstGeom>
              <a:blipFill>
                <a:blip r:embed="rId11"/>
                <a:stretch>
                  <a:fillRect l="-6897" r="-114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B48A2F-7343-4F9F-9F1F-FDC9799C881D}"/>
                  </a:ext>
                </a:extLst>
              </p:cNvPr>
              <p:cNvSpPr txBox="1"/>
              <p:nvPr/>
            </p:nvSpPr>
            <p:spPr>
              <a:xfrm>
                <a:off x="4673611" y="5463842"/>
                <a:ext cx="529389" cy="30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B48A2F-7343-4F9F-9F1F-FDC9799C8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11" y="5463842"/>
                <a:ext cx="529389" cy="301749"/>
              </a:xfrm>
              <a:prstGeom prst="rect">
                <a:avLst/>
              </a:prstGeom>
              <a:blipFill>
                <a:blip r:embed="rId12"/>
                <a:stretch>
                  <a:fillRect l="-689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7374BBA-BA5E-4EDB-AD4F-5FE9323D89D9}"/>
                  </a:ext>
                </a:extLst>
              </p:cNvPr>
              <p:cNvSpPr txBox="1"/>
              <p:nvPr/>
            </p:nvSpPr>
            <p:spPr>
              <a:xfrm>
                <a:off x="6695618" y="5467290"/>
                <a:ext cx="529389" cy="30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7374BBA-BA5E-4EDB-AD4F-5FE9323D8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618" y="5467290"/>
                <a:ext cx="529389" cy="301749"/>
              </a:xfrm>
              <a:prstGeom prst="rect">
                <a:avLst/>
              </a:prstGeom>
              <a:blipFill>
                <a:blip r:embed="rId13"/>
                <a:stretch>
                  <a:fillRect l="-14943" r="-574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C37E96-3778-4DC4-A2AA-A441C365A35F}"/>
                  </a:ext>
                </a:extLst>
              </p:cNvPr>
              <p:cNvSpPr txBox="1"/>
              <p:nvPr/>
            </p:nvSpPr>
            <p:spPr>
              <a:xfrm>
                <a:off x="7639039" y="5460395"/>
                <a:ext cx="529389" cy="30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C37E96-3778-4DC4-A2AA-A441C365A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039" y="5460395"/>
                <a:ext cx="529389" cy="301749"/>
              </a:xfrm>
              <a:prstGeom prst="rect">
                <a:avLst/>
              </a:prstGeom>
              <a:blipFill>
                <a:blip r:embed="rId14"/>
                <a:stretch>
                  <a:fillRect l="-11494" r="-459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1D2AD962-A5F6-4570-BDCA-AD69B0367ACA}"/>
              </a:ext>
            </a:extLst>
          </p:cNvPr>
          <p:cNvSpPr txBox="1"/>
          <p:nvPr/>
        </p:nvSpPr>
        <p:spPr>
          <a:xfrm>
            <a:off x="1443790" y="4180114"/>
            <a:ext cx="1223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...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3B0D6F-4C38-4900-BCE7-59D33FB507A9}"/>
              </a:ext>
            </a:extLst>
          </p:cNvPr>
          <p:cNvSpPr txBox="1"/>
          <p:nvPr/>
        </p:nvSpPr>
        <p:spPr>
          <a:xfrm>
            <a:off x="9284943" y="4214872"/>
            <a:ext cx="1223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2822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C77F-50E1-4CB2-B1DD-36731E3D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0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59EE-E2E1-4032-8485-52B3BE993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92" y="1220226"/>
            <a:ext cx="11303213" cy="498079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In May 2019, Hastings introduced a new, “</a:t>
            </a:r>
            <a:r>
              <a:rPr lang="en-US" b="1" dirty="0"/>
              <a:t>Local Tensor” </a:t>
            </a:r>
            <a:r>
              <a:rPr lang="en-US" dirty="0"/>
              <a:t>(LT) algorithm framework to solve Boolean combinatorial optimization problems: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i="1" dirty="0"/>
              <a:t>arXiv:1905.07047.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Motivation: Beat </a:t>
            </a:r>
            <a:r>
              <a:rPr lang="en-US" b="1" dirty="0"/>
              <a:t>QAOA</a:t>
            </a:r>
            <a:r>
              <a:rPr lang="en-US" dirty="0"/>
              <a:t> by mimicking it classically.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Results: On instances of bounded degree </a:t>
            </a:r>
            <a:r>
              <a:rPr lang="en-US" i="1" dirty="0"/>
              <a:t>D</a:t>
            </a:r>
            <a:r>
              <a:rPr lang="en-US" dirty="0"/>
              <a:t>, expected performance scales as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FF0000"/>
                </a:solidFill>
              </a:rPr>
              <a:t>&lt;random&gt; + fast(1/D)</a:t>
            </a:r>
            <a:r>
              <a:rPr lang="en-US" i="1" dirty="0"/>
              <a:t>              vs.              </a:t>
            </a:r>
            <a:r>
              <a:rPr lang="en-US" i="1" dirty="0">
                <a:solidFill>
                  <a:srgbClr val="00B050"/>
                </a:solidFill>
              </a:rPr>
              <a:t>&lt;random&gt; + slow(1/D)</a:t>
            </a:r>
          </a:p>
          <a:p>
            <a:pPr>
              <a:lnSpc>
                <a:spcPct val="150000"/>
              </a:lnSpc>
            </a:pPr>
            <a:r>
              <a:rPr lang="en-US" i="1" dirty="0"/>
              <a:t>       </a:t>
            </a:r>
            <a:r>
              <a:rPr lang="en-US" i="1" dirty="0">
                <a:solidFill>
                  <a:srgbClr val="FF0000"/>
                </a:solidFill>
              </a:rPr>
              <a:t>(QAOA)</a:t>
            </a:r>
            <a:r>
              <a:rPr lang="en-US" i="1" dirty="0"/>
              <a:t>                                             </a:t>
            </a:r>
            <a:r>
              <a:rPr lang="en-US" i="1" dirty="0">
                <a:solidFill>
                  <a:srgbClr val="00B050"/>
                </a:solidFill>
              </a:rPr>
              <a:t>(LT).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LT is a </a:t>
            </a:r>
            <a:r>
              <a:rPr lang="en-US" b="1" dirty="0">
                <a:solidFill>
                  <a:schemeClr val="tx1"/>
                </a:solidFill>
              </a:rPr>
              <a:t>quantum-inspired optimization</a:t>
            </a:r>
            <a:r>
              <a:rPr lang="en-US" dirty="0">
                <a:solidFill>
                  <a:schemeClr val="tx1"/>
                </a:solidFill>
              </a:rPr>
              <a:t> heuristic with a </a:t>
            </a:r>
            <a:r>
              <a:rPr lang="en-US" b="1" dirty="0">
                <a:solidFill>
                  <a:schemeClr val="tx1"/>
                </a:solidFill>
              </a:rPr>
              <a:t>theoretical guarantee</a:t>
            </a:r>
            <a:r>
              <a:rPr lang="en-US" dirty="0">
                <a:solidFill>
                  <a:schemeClr val="tx1"/>
                </a:solidFill>
              </a:rPr>
              <a:t>. Worth investigating!</a:t>
            </a:r>
          </a:p>
        </p:txBody>
      </p:sp>
    </p:spTree>
    <p:extLst>
      <p:ext uri="{BB962C8B-B14F-4D97-AF65-F5344CB8AC3E}">
        <p14:creationId xmlns:p14="http://schemas.microsoft.com/office/powerpoint/2010/main" val="76144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EF92-EA6D-4BC7-8CEE-54AB5042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421"/>
            <a:ext cx="10515600" cy="761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Rounded vs. Unrounded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CE5404-E3DC-4664-8109-CD030AD55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30399"/>
              </p:ext>
            </p:extLst>
          </p:nvPr>
        </p:nvGraphicFramePr>
        <p:xfrm>
          <a:off x="1390922" y="2140592"/>
          <a:ext cx="7008931" cy="228407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1348879909"/>
                    </a:ext>
                  </a:extLst>
                </a:gridCol>
                <a:gridCol w="3421184">
                  <a:extLst>
                    <a:ext uri="{9D8B030D-6E8A-4147-A177-3AD203B41FA5}">
                      <a16:colId xmlns:a16="http://schemas.microsoft.com/office/drawing/2014/main" val="2686141562"/>
                    </a:ext>
                  </a:extLst>
                </a:gridCol>
                <a:gridCol w="141163">
                  <a:extLst>
                    <a:ext uri="{9D8B030D-6E8A-4147-A177-3AD203B41FA5}">
                      <a16:colId xmlns:a16="http://schemas.microsoft.com/office/drawing/2014/main" val="3511907114"/>
                    </a:ext>
                  </a:extLst>
                </a:gridCol>
                <a:gridCol w="3421184">
                  <a:extLst>
                    <a:ext uri="{9D8B030D-6E8A-4147-A177-3AD203B41FA5}">
                      <a16:colId xmlns:a16="http://schemas.microsoft.com/office/drawing/2014/main" val="3781781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89824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467778"/>
                  </a:ext>
                </a:extLst>
              </a:tr>
              <a:tr h="19792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2723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8076"/>
                  </a:ext>
                </a:extLst>
              </a:tr>
            </a:tbl>
          </a:graphicData>
        </a:graphic>
      </p:graphicFrame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870233-E80B-411A-BC01-E63F2009B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23" y="1604851"/>
            <a:ext cx="4864396" cy="364829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D6CA21-6062-473C-A71C-D8C745F2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3" y="1634915"/>
            <a:ext cx="4594577" cy="3445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010F46-EDED-4A9D-A840-0235E608B735}"/>
              </a:ext>
            </a:extLst>
          </p:cNvPr>
          <p:cNvSpPr txBox="1"/>
          <p:nvPr/>
        </p:nvSpPr>
        <p:spPr>
          <a:xfrm>
            <a:off x="1659467" y="5748867"/>
            <a:ext cx="253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Instance: </a:t>
            </a:r>
            <a:r>
              <a:rPr lang="en-US" sz="1200" dirty="0" err="1"/>
              <a:t>Ising</a:t>
            </a:r>
            <a:r>
              <a:rPr lang="en-US" sz="1200" dirty="0"/>
              <a:t>, 100 spins</a:t>
            </a:r>
          </a:p>
          <a:p>
            <a:r>
              <a:rPr lang="en-US" sz="1200" dirty="0"/>
              <a:t>MAXCUT = 2460049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1A608-E667-41AA-A241-EEB6989B47C7}"/>
              </a:ext>
            </a:extLst>
          </p:cNvPr>
          <p:cNvSpPr txBox="1"/>
          <p:nvPr/>
        </p:nvSpPr>
        <p:spPr>
          <a:xfrm>
            <a:off x="7449254" y="5675308"/>
            <a:ext cx="2753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Instance: pw05, 100 spins</a:t>
            </a:r>
          </a:p>
          <a:p>
            <a:r>
              <a:rPr lang="en-US" sz="1200" dirty="0"/>
              <a:t>MAXCUT = 8190</a:t>
            </a:r>
          </a:p>
        </p:txBody>
      </p:sp>
    </p:spTree>
    <p:extLst>
      <p:ext uri="{BB962C8B-B14F-4D97-AF65-F5344CB8AC3E}">
        <p14:creationId xmlns:p14="http://schemas.microsoft.com/office/powerpoint/2010/main" val="318181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EF92-EA6D-4BC7-8CEE-54AB5042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17"/>
            <a:ext cx="10515600" cy="761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Results: Performance vs. 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CE5404-E3DC-4664-8109-CD030AD55B64}"/>
              </a:ext>
            </a:extLst>
          </p:cNvPr>
          <p:cNvGraphicFramePr>
            <a:graphicFrameLocks noGrp="1"/>
          </p:cNvGraphicFramePr>
          <p:nvPr/>
        </p:nvGraphicFramePr>
        <p:xfrm>
          <a:off x="1390922" y="2140592"/>
          <a:ext cx="7008931" cy="228407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1348879909"/>
                    </a:ext>
                  </a:extLst>
                </a:gridCol>
                <a:gridCol w="3421184">
                  <a:extLst>
                    <a:ext uri="{9D8B030D-6E8A-4147-A177-3AD203B41FA5}">
                      <a16:colId xmlns:a16="http://schemas.microsoft.com/office/drawing/2014/main" val="2686141562"/>
                    </a:ext>
                  </a:extLst>
                </a:gridCol>
                <a:gridCol w="141163">
                  <a:extLst>
                    <a:ext uri="{9D8B030D-6E8A-4147-A177-3AD203B41FA5}">
                      <a16:colId xmlns:a16="http://schemas.microsoft.com/office/drawing/2014/main" val="3511907114"/>
                    </a:ext>
                  </a:extLst>
                </a:gridCol>
                <a:gridCol w="3421184">
                  <a:extLst>
                    <a:ext uri="{9D8B030D-6E8A-4147-A177-3AD203B41FA5}">
                      <a16:colId xmlns:a16="http://schemas.microsoft.com/office/drawing/2014/main" val="3781781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89824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467778"/>
                  </a:ext>
                </a:extLst>
              </a:tr>
              <a:tr h="19792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2723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8076"/>
                  </a:ext>
                </a:extLst>
              </a:tr>
            </a:tbl>
          </a:graphicData>
        </a:graphic>
      </p:graphicFrame>
      <p:pic>
        <p:nvPicPr>
          <p:cNvPr id="1025" name="Picture 1" descr="[Average max cut]/[True max cut] ">
            <a:extLst>
              <a:ext uri="{FF2B5EF4-FFF2-40B4-BE49-F238E27FC236}">
                <a16:creationId xmlns:a16="http://schemas.microsoft.com/office/drawing/2014/main" id="{845CBE1B-B5DA-4AFE-930F-14EB68B77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33" y="736599"/>
            <a:ext cx="3983716" cy="29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generated alternative text:&#10;0.8 &#10;n 0.6 &#10;0.4 &#10;0.2 &#10;0.0 &#10;10 &#10;n=100 &#10;n=150 &#10;n=200 &#10;n=250 &#10;n=300 &#10;15 &#10;20 &#10;25 &#10;Number of rounds p ">
            <a:extLst>
              <a:ext uri="{FF2B5EF4-FFF2-40B4-BE49-F238E27FC236}">
                <a16:creationId xmlns:a16="http://schemas.microsoft.com/office/drawing/2014/main" id="{0BF76259-E5CA-45EE-85D6-10A0522D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50" y="736599"/>
            <a:ext cx="3983716" cy="29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Machine generated alternative text:&#10;c 0.8 &#10;0.6 &#10;0.4 &#10;0.2 &#10;0.0 &#10;0.0 &#10;2.5 &#10;5.0 &#10;10.0 &#10;12.5 &#10;15.0 &#10;17.5 &#10;20.0 &#10;Number of rounds p ">
            <a:extLst>
              <a:ext uri="{FF2B5EF4-FFF2-40B4-BE49-F238E27FC236}">
                <a16:creationId xmlns:a16="http://schemas.microsoft.com/office/drawing/2014/main" id="{B1E34698-76DC-4DBF-888B-52E993BDB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32" y="3762734"/>
            <a:ext cx="3983717" cy="298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chine generated alternative text:&#10;0.8 &#10;0 0.6 &#10;0.4 &#10;0.2 &#10;0.0 &#10;0.0 &#10;2.5 &#10;5.0 &#10;10.0 &#10;12.5 &#10;15.0 &#10;17.5 &#10;20.0 &#10;Number of rounds p ">
            <a:extLst>
              <a:ext uri="{FF2B5EF4-FFF2-40B4-BE49-F238E27FC236}">
                <a16:creationId xmlns:a16="http://schemas.microsoft.com/office/drawing/2014/main" id="{6C51D22D-54E0-460D-80D3-7D534877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50" y="3742154"/>
            <a:ext cx="3986599" cy="29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71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6398-76FB-43BA-8111-BEE88A6E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62649"/>
            <a:ext cx="10772775" cy="1658198"/>
          </a:xfrm>
        </p:spPr>
        <p:txBody>
          <a:bodyPr/>
          <a:lstStyle/>
          <a:p>
            <a:r>
              <a:rPr lang="en-US" dirty="0"/>
              <a:t>Coming up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119C-141F-4255-A07A-B609C7B7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2" y="1757298"/>
            <a:ext cx="10979783" cy="376618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The “why”: Understand performance of LT as a function of relevant instance descriptors (size, edge density, distribution, …)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Tackle harder instances: higher clause weight, larger instances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Compare LT with physics-based heuristics: parallel tempering, population annealing 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Explore connection with message passing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3CF09-86B5-401F-934D-B37E8CFD03A8}"/>
              </a:ext>
            </a:extLst>
          </p:cNvPr>
          <p:cNvSpPr txBox="1">
            <a:spLocks/>
          </p:cNvSpPr>
          <p:nvPr/>
        </p:nvSpPr>
        <p:spPr>
          <a:xfrm>
            <a:off x="690563" y="5199802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… thank you!</a:t>
            </a:r>
          </a:p>
        </p:txBody>
      </p:sp>
    </p:spTree>
    <p:extLst>
      <p:ext uri="{BB962C8B-B14F-4D97-AF65-F5344CB8AC3E}">
        <p14:creationId xmlns:p14="http://schemas.microsoft.com/office/powerpoint/2010/main" val="4237994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6398-76FB-43BA-8111-BEE88A6E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62649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119C-141F-4255-A07A-B609C7B7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2" y="1757298"/>
            <a:ext cx="10979783" cy="37661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Apart from Stephen , I’d like to offer a big thank you to Brad Lackey for being an invaluable resource, and Helmut Katzgraber, Ray Liu, and Chris Pattison for their help along the way!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Finally, thanks for your attention! It’s been a great summer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C77F-50E1-4CB2-B1DD-36731E3D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437990"/>
            <a:ext cx="10772775" cy="8221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Combinatorial Optimization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859EE-E2E1-4032-8485-52B3BE993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392" y="1671276"/>
                <a:ext cx="6601077" cy="474873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Objective function is a polynomial over Boolean variables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Conveniently depicted as a </a:t>
                </a:r>
                <a:br>
                  <a:rPr lang="en-US" dirty="0">
                    <a:solidFill>
                      <a:schemeClr val="tx1"/>
                    </a:solidFill>
                    <a:latin typeface="+mj-lt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(hyper-)graph, where: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vertex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are binary-valued “spins”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(hyper-)edges represent interactions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859EE-E2E1-4032-8485-52B3BE993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392" y="1671276"/>
                <a:ext cx="6601077" cy="4748734"/>
              </a:xfrm>
              <a:blipFill>
                <a:blip r:embed="rId3"/>
                <a:stretch>
                  <a:fillRect l="-1293" r="-92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B2A800C-64E0-493B-A883-F0A5245D2775}"/>
              </a:ext>
            </a:extLst>
          </p:cNvPr>
          <p:cNvSpPr txBox="1"/>
          <p:nvPr/>
        </p:nvSpPr>
        <p:spPr>
          <a:xfrm>
            <a:off x="1603826" y="849085"/>
            <a:ext cx="933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+mj-lt"/>
              </a:rPr>
              <a:t>(or, finding the ground state of spin Hamiltonians)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578BC6-5DE6-4D35-BF6E-7F8BA337A73E}"/>
              </a:ext>
            </a:extLst>
          </p:cNvPr>
          <p:cNvSpPr/>
          <p:nvPr/>
        </p:nvSpPr>
        <p:spPr>
          <a:xfrm>
            <a:off x="8678805" y="4861064"/>
            <a:ext cx="139617" cy="1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7A6D98-7634-4F00-A018-7099C973BBFF}"/>
              </a:ext>
            </a:extLst>
          </p:cNvPr>
          <p:cNvSpPr/>
          <p:nvPr/>
        </p:nvSpPr>
        <p:spPr>
          <a:xfrm>
            <a:off x="9145262" y="5460178"/>
            <a:ext cx="139617" cy="1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3EA2A3-9ACE-44EC-8FD2-B4C05F5CE2E7}"/>
              </a:ext>
            </a:extLst>
          </p:cNvPr>
          <p:cNvSpPr/>
          <p:nvPr/>
        </p:nvSpPr>
        <p:spPr>
          <a:xfrm>
            <a:off x="8659125" y="5863543"/>
            <a:ext cx="139617" cy="1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70C35E-7BA9-40C6-9069-19C69F709166}"/>
              </a:ext>
            </a:extLst>
          </p:cNvPr>
          <p:cNvSpPr/>
          <p:nvPr/>
        </p:nvSpPr>
        <p:spPr>
          <a:xfrm>
            <a:off x="10371138" y="5736221"/>
            <a:ext cx="139617" cy="1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9269A3-976E-4762-9AE2-513839537FB7}"/>
              </a:ext>
            </a:extLst>
          </p:cNvPr>
          <p:cNvSpPr/>
          <p:nvPr/>
        </p:nvSpPr>
        <p:spPr>
          <a:xfrm>
            <a:off x="10228053" y="4639067"/>
            <a:ext cx="139617" cy="1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CFBF7B-3F11-42AD-AC14-AB71A7114A4D}"/>
              </a:ext>
            </a:extLst>
          </p:cNvPr>
          <p:cNvSpPr/>
          <p:nvPr/>
        </p:nvSpPr>
        <p:spPr>
          <a:xfrm>
            <a:off x="9977240" y="5228834"/>
            <a:ext cx="139617" cy="1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1271BE-6C49-4BC0-92BB-7C33344CB673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8797976" y="4980235"/>
            <a:ext cx="367732" cy="5003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7E10BE-F467-44E1-A17E-2DF7A7319CA5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8778296" y="5579349"/>
            <a:ext cx="387412" cy="304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D3195A-A128-485D-A255-892B47F7B3B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778296" y="5806030"/>
            <a:ext cx="1592842" cy="77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1D1C1-9E52-4F9F-8F68-9B96EBC31723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10297862" y="4778684"/>
            <a:ext cx="143085" cy="957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B76FAC-5F73-47D7-A46A-CAC0A8AF9544}"/>
              </a:ext>
            </a:extLst>
          </p:cNvPr>
          <p:cNvCxnSpPr>
            <a:cxnSpLocks/>
            <a:stCxn id="10" idx="3"/>
            <a:endCxn id="6" idx="7"/>
          </p:cNvCxnSpPr>
          <p:nvPr/>
        </p:nvCxnSpPr>
        <p:spPr>
          <a:xfrm flipH="1">
            <a:off x="9264433" y="5348005"/>
            <a:ext cx="733253" cy="132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F45377-ED1F-4B03-AA73-A1B33439B593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>
            <a:off x="8818422" y="4708876"/>
            <a:ext cx="1409631" cy="221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053B77-6688-4846-B5AC-734F269CA5AA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10096411" y="4758238"/>
            <a:ext cx="152088" cy="491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573E2D-3B28-4551-8E90-A417CF0EA6ED}"/>
              </a:ext>
            </a:extLst>
          </p:cNvPr>
          <p:cNvCxnSpPr>
            <a:cxnSpLocks/>
            <a:stCxn id="10" idx="1"/>
            <a:endCxn id="5" idx="6"/>
          </p:cNvCxnSpPr>
          <p:nvPr/>
        </p:nvCxnSpPr>
        <p:spPr>
          <a:xfrm flipH="1" flipV="1">
            <a:off x="8818422" y="4930873"/>
            <a:ext cx="1179264" cy="318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70F87B-1455-423A-AFDE-FD80E7806E8D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 flipV="1">
            <a:off x="9284879" y="5529987"/>
            <a:ext cx="1086259" cy="276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295F1F-B48E-4F58-A9AC-9568F4225EF3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9264433" y="4758238"/>
            <a:ext cx="984066" cy="722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805536B-D4D2-4CC6-A062-BA5A085C78BE}"/>
              </a:ext>
            </a:extLst>
          </p:cNvPr>
          <p:cNvSpPr/>
          <p:nvPr/>
        </p:nvSpPr>
        <p:spPr>
          <a:xfrm>
            <a:off x="9561250" y="6257065"/>
            <a:ext cx="139617" cy="1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6E4ACD-E4BE-445C-90CC-3822D2638CD6}"/>
              </a:ext>
            </a:extLst>
          </p:cNvPr>
          <p:cNvCxnSpPr>
            <a:cxnSpLocks/>
            <a:stCxn id="6" idx="4"/>
            <a:endCxn id="22" idx="1"/>
          </p:cNvCxnSpPr>
          <p:nvPr/>
        </p:nvCxnSpPr>
        <p:spPr>
          <a:xfrm>
            <a:off x="9215071" y="5599795"/>
            <a:ext cx="366625" cy="677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A9B51F-8FAA-44D0-BB94-B2AF93711A2F}"/>
              </a:ext>
            </a:extLst>
          </p:cNvPr>
          <p:cNvCxnSpPr>
            <a:cxnSpLocks/>
            <a:stCxn id="8" idx="3"/>
            <a:endCxn id="22" idx="7"/>
          </p:cNvCxnSpPr>
          <p:nvPr/>
        </p:nvCxnSpPr>
        <p:spPr>
          <a:xfrm flipH="1">
            <a:off x="9680421" y="5855392"/>
            <a:ext cx="711163" cy="422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212A6F-2126-4C36-87A0-3923CE82911E}"/>
              </a:ext>
            </a:extLst>
          </p:cNvPr>
          <p:cNvSpPr txBox="1"/>
          <p:nvPr/>
        </p:nvSpPr>
        <p:spPr>
          <a:xfrm>
            <a:off x="8320914" y="4739898"/>
            <a:ext cx="4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</a:t>
            </a:r>
            <a:r>
              <a:rPr lang="en-US" sz="1400" i="1" baseline="-25000" dirty="0"/>
              <a:t>1</a:t>
            </a:r>
            <a:endParaRPr lang="en-US" sz="14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C706F3-3BC2-4F53-90B5-0AC3F4A6571A}"/>
              </a:ext>
            </a:extLst>
          </p:cNvPr>
          <p:cNvSpPr txBox="1"/>
          <p:nvPr/>
        </p:nvSpPr>
        <p:spPr>
          <a:xfrm>
            <a:off x="8766925" y="5284875"/>
            <a:ext cx="4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</a:t>
            </a:r>
            <a:r>
              <a:rPr lang="en-US" sz="1400" i="1" baseline="-25000" dirty="0"/>
              <a:t>2</a:t>
            </a:r>
            <a:endParaRPr lang="en-US" sz="14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B666-9F1B-476A-B64F-9DABB317721C}"/>
              </a:ext>
            </a:extLst>
          </p:cNvPr>
          <p:cNvSpPr txBox="1"/>
          <p:nvPr/>
        </p:nvSpPr>
        <p:spPr>
          <a:xfrm>
            <a:off x="9121112" y="6201557"/>
            <a:ext cx="4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</a:t>
            </a:r>
            <a:r>
              <a:rPr lang="en-US" sz="1400" i="1" baseline="-25000" dirty="0"/>
              <a:t>4</a:t>
            </a:r>
            <a:endParaRPr lang="en-US" sz="14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AD9CF7-D9B4-4D53-A6D2-4B881F9F5337}"/>
              </a:ext>
            </a:extLst>
          </p:cNvPr>
          <p:cNvSpPr txBox="1"/>
          <p:nvPr/>
        </p:nvSpPr>
        <p:spPr>
          <a:xfrm>
            <a:off x="10359474" y="4426713"/>
            <a:ext cx="4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</a:t>
            </a:r>
            <a:r>
              <a:rPr lang="en-US" sz="1400" i="1" baseline="-25000" dirty="0"/>
              <a:t>N</a:t>
            </a:r>
            <a:endParaRPr lang="en-US" sz="1400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2AC0F4-C04A-42A2-AC59-6074B877D8B1}"/>
              </a:ext>
            </a:extLst>
          </p:cNvPr>
          <p:cNvSpPr txBox="1"/>
          <p:nvPr/>
        </p:nvSpPr>
        <p:spPr>
          <a:xfrm rot="18619467">
            <a:off x="10234128" y="5621018"/>
            <a:ext cx="803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E22000-BB27-4498-84E8-5C4C606654AC}"/>
              </a:ext>
            </a:extLst>
          </p:cNvPr>
          <p:cNvSpPr txBox="1"/>
          <p:nvPr/>
        </p:nvSpPr>
        <p:spPr>
          <a:xfrm>
            <a:off x="8263311" y="5732413"/>
            <a:ext cx="4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</a:t>
            </a:r>
            <a:r>
              <a:rPr lang="en-US" sz="1400" i="1" baseline="-25000" dirty="0"/>
              <a:t>3</a:t>
            </a: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3DC39D-4A2D-4E31-B4E4-7F36D3E34C99}"/>
                  </a:ext>
                </a:extLst>
              </p:cNvPr>
              <p:cNvSpPr txBox="1"/>
              <p:nvPr/>
            </p:nvSpPr>
            <p:spPr>
              <a:xfrm>
                <a:off x="7330568" y="2171781"/>
                <a:ext cx="4478512" cy="943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𝑂𝐵𝐽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3DC39D-4A2D-4E31-B4E4-7F36D3E34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568" y="2171781"/>
                <a:ext cx="4478512" cy="9432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01AE5B-C44B-4EDC-AA24-2D88D9F85A31}"/>
                  </a:ext>
                </a:extLst>
              </p:cNvPr>
              <p:cNvSpPr txBox="1"/>
              <p:nvPr/>
            </p:nvSpPr>
            <p:spPr>
              <a:xfrm>
                <a:off x="8328762" y="3932702"/>
                <a:ext cx="22284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+1,−1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601AE5B-C44B-4EDC-AA24-2D88D9F85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62" y="3932702"/>
                <a:ext cx="2228495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630DB7D3-7E1A-42D4-A7DC-EDA7D62AD000}"/>
              </a:ext>
            </a:extLst>
          </p:cNvPr>
          <p:cNvSpPr txBox="1"/>
          <p:nvPr/>
        </p:nvSpPr>
        <p:spPr>
          <a:xfrm>
            <a:off x="8567917" y="1668029"/>
            <a:ext cx="1729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Maximize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E1D8C7-3855-4BF7-AE3A-4FEEE25EDC04}"/>
              </a:ext>
            </a:extLst>
          </p:cNvPr>
          <p:cNvSpPr txBox="1"/>
          <p:nvPr/>
        </p:nvSpPr>
        <p:spPr>
          <a:xfrm>
            <a:off x="8437899" y="3250269"/>
            <a:ext cx="2502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Subject</a:t>
            </a:r>
            <a:r>
              <a:rPr lang="en-US" sz="2400" b="1" i="1" dirty="0"/>
              <a:t> </a:t>
            </a:r>
            <a:r>
              <a:rPr lang="en-US" sz="2400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04029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57C4-F2E7-43C8-AF36-DC480451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04"/>
            <a:ext cx="10515600" cy="925070"/>
          </a:xfrm>
        </p:spPr>
        <p:txBody>
          <a:bodyPr/>
          <a:lstStyle/>
          <a:p>
            <a:pPr algn="ctr"/>
            <a:r>
              <a:rPr lang="en-US" dirty="0">
                <a:ea typeface="Dotum" panose="020B0503020000020004" pitchFamily="34" charset="-127"/>
              </a:rPr>
              <a:t>Hastings’ LT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D9F11-4553-499E-9BBE-79664BAA0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3655" y="1193106"/>
                <a:ext cx="8388302" cy="559129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dirty="0">
                    <a:ea typeface="Dotum" panose="020B0600000101010101" pitchFamily="34" charset="-127"/>
                  </a:rPr>
                  <a:t>Goal: Optimize over spin configurations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ea typeface="Dotum" panose="020B0600000101010101" pitchFamily="34" charset="-127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dirty="0">
                    <a:ea typeface="Dotum" panose="020B0600000101010101" pitchFamily="34" charset="-127"/>
                  </a:rPr>
                  <a:t>Strategy: Soften spins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Dotum" panose="020B0600000101010101" pitchFamily="34" charset="-127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[−1,1]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l-GR" dirty="0">
                    <a:ea typeface="Dotum" panose="020B0600000101010101" pitchFamily="34" charset="-127"/>
                  </a:rPr>
                  <a:t> </a:t>
                </a:r>
                <a:r>
                  <a:rPr lang="en-US" dirty="0">
                    <a:ea typeface="Dotum" panose="020B0600000101010101" pitchFamily="34" charset="-127"/>
                  </a:rPr>
                  <a:t>and simulate physical evolution of spins under Hamiltonian 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dirty="0">
                    <a:ea typeface="Dotum" panose="020B0600000101010101" pitchFamily="34" charset="-127"/>
                  </a:rPr>
                  <a:t>1. Initialize the spins from a (uniform) random distribution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dirty="0">
                    <a:ea typeface="Dotum" panose="020B0600000101010101" pitchFamily="34" charset="-127"/>
                  </a:rPr>
                  <a:t>2. For p rounds, repeat:</a:t>
                </a:r>
              </a:p>
              <a:p>
                <a:pPr lvl="1">
                  <a:lnSpc>
                    <a:spcPct val="160000"/>
                  </a:lnSpc>
                  <a:buFont typeface="Wingdings" panose="05000000000000000000" pitchFamily="2" charset="2"/>
                  <a:buChar char="v"/>
                </a:pPr>
                <a:r>
                  <a:rPr lang="en-US" dirty="0">
                    <a:ea typeface="Dotum" panose="020B0600000101010101" pitchFamily="34" charset="-127"/>
                  </a:rPr>
                  <a:t>Compute “forces” on each spin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Dotum" panose="020B0600000101010101" pitchFamily="34" charset="-127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Dotum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Dotum" panose="020B0600000101010101" pitchFamily="34" charset="-127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Dotum" panose="020B0600000101010101" pitchFamily="34" charset="-127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Dotum" panose="020B0600000101010101" pitchFamily="34" charset="-127"/>
                      </a:rPr>
                      <m:t> </m:t>
                    </m:r>
                  </m:oMath>
                </a14:m>
                <a:endParaRPr lang="en-US" baseline="-25000" dirty="0">
                  <a:ea typeface="Dotum" panose="020B0600000101010101" pitchFamily="34" charset="-127"/>
                </a:endParaRPr>
              </a:p>
              <a:p>
                <a:pPr lvl="1">
                  <a:lnSpc>
                    <a:spcPct val="160000"/>
                  </a:lnSpc>
                </a:pPr>
                <a:r>
                  <a:rPr lang="en-US" dirty="0">
                    <a:ea typeface="Dotum" panose="020B0600000101010101" pitchFamily="34" charset="-127"/>
                  </a:rPr>
                  <a:t>Displace each soft spin proportional to its force: </a:t>
                </a:r>
                <a:br>
                  <a:rPr lang="en-US" dirty="0">
                    <a:ea typeface="Dotum" panose="020B0600000101010101" pitchFamily="34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Dotum" panose="020B0600000101010101" pitchFamily="34" charset="-127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otum" panose="020B0600000101010101" pitchFamily="34" charset="-127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>
                  <a:ea typeface="Dotum" panose="020B0600000101010101" pitchFamily="34" charset="-127"/>
                </a:endParaRPr>
              </a:p>
              <a:p>
                <a:pPr lvl="1">
                  <a:lnSpc>
                    <a:spcPct val="160000"/>
                  </a:lnSpc>
                </a:pPr>
                <a:r>
                  <a:rPr lang="en-US" dirty="0">
                    <a:ea typeface="Dotum" panose="020B0600000101010101" pitchFamily="34" charset="-127"/>
                  </a:rPr>
                  <a:t>Apply a (onsite, nonlinear, random)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Dotum" panose="020B0600000101010101" pitchFamily="34" charset="-127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Dotum" panose="020B0600000101010101" pitchFamily="34" charset="-127"/>
                      </a:rPr>
                      <m:t> </m:t>
                    </m:r>
                  </m:oMath>
                </a14:m>
                <a:r>
                  <a:rPr lang="en-US" dirty="0">
                    <a:ea typeface="Dotum" panose="020B0600000101010101" pitchFamily="34" charset="-127"/>
                  </a:rPr>
                  <a:t>: </a:t>
                </a:r>
                <a:br>
                  <a:rPr lang="en-US" dirty="0">
                    <a:ea typeface="Dotum" panose="020B0600000101010101" pitchFamily="34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otum" panose="020B0600000101010101" pitchFamily="34" charset="-127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Dotum" panose="020B0600000101010101" pitchFamily="34" charset="-127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otum" panose="020B0600000101010101" pitchFamily="34" charset="-127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Dotum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otum" panose="020B0600000101010101" pitchFamily="34" charset="-127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Dotum" panose="020B0600000101010101" pitchFamily="34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Dotum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otum" panose="020B0600000101010101" pitchFamily="34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Dotum" panose="020B0600000101010101" pitchFamily="34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Dotum" panose="020B0600000101010101" pitchFamily="34" charset="-127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dirty="0">
                    <a:ea typeface="Dotum" panose="020B0600000101010101" pitchFamily="34" charset="-127"/>
                  </a:rPr>
                  <a:t>3. “Round” the final soft spin, e.g. </a:t>
                </a:r>
                <a:r>
                  <a:rPr lang="en-US" dirty="0" err="1">
                    <a:ea typeface="Dotum" panose="020B0600000101010101" pitchFamily="34" charset="-127"/>
                  </a:rPr>
                  <a:t>sgn</a:t>
                </a:r>
                <a:r>
                  <a:rPr lang="en-US" dirty="0">
                    <a:ea typeface="Dotum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otum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Dotum" panose="020B0600000101010101" pitchFamily="34" charset="-127"/>
                  </a:rPr>
                  <a:t>), </a:t>
                </a:r>
                <a:r>
                  <a:rPr lang="en-US" dirty="0" err="1">
                    <a:ea typeface="Dotum" panose="020B0600000101010101" pitchFamily="34" charset="-127"/>
                  </a:rPr>
                  <a:t>Pr</a:t>
                </a:r>
                <a:r>
                  <a:rPr lang="en-US" dirty="0">
                    <a:ea typeface="Dotum" panose="020B0600000101010101" pitchFamily="34" charset="-127"/>
                  </a:rPr>
                  <a:t>(s</a:t>
                </a:r>
                <a:r>
                  <a:rPr lang="en-US" baseline="-25000" dirty="0">
                    <a:ea typeface="Dotum" panose="020B0600000101010101" pitchFamily="34" charset="-127"/>
                  </a:rPr>
                  <a:t>i</a:t>
                </a:r>
                <a:r>
                  <a:rPr lang="en-US" dirty="0">
                    <a:ea typeface="Dotum" panose="020B0600000101010101" pitchFamily="34" charset="-127"/>
                  </a:rPr>
                  <a:t>=1)=(1+v</a:t>
                </a:r>
                <a:r>
                  <a:rPr lang="en-US" baseline="-25000" dirty="0">
                    <a:ea typeface="Dotum" panose="020B0600000101010101" pitchFamily="34" charset="-127"/>
                  </a:rPr>
                  <a:t>i</a:t>
                </a:r>
                <a:r>
                  <a:rPr lang="en-US" dirty="0">
                    <a:ea typeface="Dotum" panose="020B0600000101010101" pitchFamily="34" charset="-127"/>
                  </a:rPr>
                  <a:t>)/2, …)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D9F11-4553-499E-9BBE-79664BAA0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655" y="1193106"/>
                <a:ext cx="8388302" cy="5591290"/>
              </a:xfrm>
              <a:blipFill>
                <a:blip r:embed="rId3"/>
                <a:stretch>
                  <a:fillRect l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AFA907-61D1-42D0-9AD5-8D415C2D7E53}"/>
              </a:ext>
            </a:extLst>
          </p:cNvPr>
          <p:cNvSpPr txBox="1"/>
          <p:nvPr/>
        </p:nvSpPr>
        <p:spPr>
          <a:xfrm>
            <a:off x="8985500" y="2331929"/>
            <a:ext cx="263319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v</a:t>
            </a:r>
            <a:r>
              <a:rPr lang="en-US" sz="1600" baseline="-25000" dirty="0"/>
              <a:t>i</a:t>
            </a:r>
            <a:r>
              <a:rPr lang="en-US" sz="1600" baseline="30000" dirty="0"/>
              <a:t>(0)</a:t>
            </a:r>
            <a:r>
              <a:rPr lang="en-US" sz="1600" baseline="-25000" dirty="0"/>
              <a:t> </a:t>
            </a:r>
            <a:r>
              <a:rPr lang="en-US" sz="1600" dirty="0"/>
              <a:t>~ Uniform([-1,1])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196B0-808A-46D4-8111-1C74163977DD}"/>
              </a:ext>
            </a:extLst>
          </p:cNvPr>
          <p:cNvSpPr txBox="1"/>
          <p:nvPr/>
        </p:nvSpPr>
        <p:spPr>
          <a:xfrm>
            <a:off x="9068001" y="3698339"/>
            <a:ext cx="2468192" cy="33855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v</a:t>
            </a:r>
            <a:r>
              <a:rPr lang="en-US" sz="1600" baseline="-25000" dirty="0"/>
              <a:t>i</a:t>
            </a:r>
            <a:r>
              <a:rPr lang="en-US" sz="1600" baseline="30000" dirty="0"/>
              <a:t>(k.5) </a:t>
            </a:r>
            <a:r>
              <a:rPr lang="en-US" sz="1600" dirty="0"/>
              <a:t>= v</a:t>
            </a:r>
            <a:r>
              <a:rPr lang="en-US" sz="1600" baseline="-25000" dirty="0"/>
              <a:t>i</a:t>
            </a:r>
            <a:r>
              <a:rPr lang="en-US" sz="1600" baseline="30000" dirty="0"/>
              <a:t>(k)</a:t>
            </a:r>
            <a:r>
              <a:rPr lang="en-US" sz="1600" dirty="0"/>
              <a:t> + c F</a:t>
            </a:r>
            <a:r>
              <a:rPr lang="en-US" sz="1600" baseline="-25000" dirty="0"/>
              <a:t>i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273BB-918F-4FC9-A07D-5A0267028658}"/>
              </a:ext>
            </a:extLst>
          </p:cNvPr>
          <p:cNvSpPr txBox="1"/>
          <p:nvPr/>
        </p:nvSpPr>
        <p:spPr>
          <a:xfrm>
            <a:off x="9068000" y="4538623"/>
            <a:ext cx="2468193" cy="33855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v</a:t>
            </a:r>
            <a:r>
              <a:rPr lang="en-US" sz="1600" baseline="-25000" dirty="0"/>
              <a:t>i</a:t>
            </a:r>
            <a:r>
              <a:rPr lang="en-US" sz="1600" baseline="30000" dirty="0"/>
              <a:t>(k+1) </a:t>
            </a:r>
            <a:r>
              <a:rPr lang="en-US" sz="1600" dirty="0"/>
              <a:t>= tanh(</a:t>
            </a:r>
            <a:r>
              <a:rPr lang="el-GR" sz="1600" dirty="0"/>
              <a:t>β</a:t>
            </a:r>
            <a:r>
              <a:rPr lang="en-US" sz="1600" dirty="0"/>
              <a:t>v</a:t>
            </a:r>
            <a:r>
              <a:rPr lang="en-US" sz="1600" baseline="-25000" dirty="0"/>
              <a:t>i</a:t>
            </a:r>
            <a:r>
              <a:rPr lang="en-US" sz="1600" baseline="30000" dirty="0"/>
              <a:t>(k.5)</a:t>
            </a:r>
            <a:r>
              <a:rPr lang="en-US" sz="16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CE9C5-0432-4F5F-9032-2BD8BCD722BE}"/>
              </a:ext>
            </a:extLst>
          </p:cNvPr>
          <p:cNvSpPr txBox="1"/>
          <p:nvPr/>
        </p:nvSpPr>
        <p:spPr>
          <a:xfrm>
            <a:off x="8985499" y="5615952"/>
            <a:ext cx="263319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i </a:t>
            </a:r>
            <a:r>
              <a:rPr lang="en-US" sz="1600" dirty="0"/>
              <a:t>= </a:t>
            </a:r>
            <a:r>
              <a:rPr lang="en-US" sz="1600" dirty="0" err="1"/>
              <a:t>Sgn</a:t>
            </a:r>
            <a:r>
              <a:rPr lang="en-US" sz="1600" dirty="0"/>
              <a:t>[v</a:t>
            </a:r>
            <a:r>
              <a:rPr lang="en-US" sz="1600" baseline="-25000" dirty="0"/>
              <a:t>i</a:t>
            </a:r>
            <a:r>
              <a:rPr lang="en-US" sz="1600" baseline="30000" dirty="0"/>
              <a:t>(p)</a:t>
            </a:r>
            <a:r>
              <a:rPr lang="en-US" sz="1600" dirty="0"/>
              <a:t>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B2D75A-7B1C-44F8-BB40-783A2A7194D0}"/>
              </a:ext>
            </a:extLst>
          </p:cNvPr>
          <p:cNvSpPr/>
          <p:nvPr/>
        </p:nvSpPr>
        <p:spPr>
          <a:xfrm>
            <a:off x="8985499" y="3428378"/>
            <a:ext cx="2633195" cy="15950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A4204D-92D6-455D-A679-8A5BD73BFF3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0302097" y="2670483"/>
            <a:ext cx="1" cy="75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67CA0F-9E23-47F0-BB7E-0316B82D59D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0302096" y="5023422"/>
            <a:ext cx="1" cy="59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A1ADD7-73BB-4C78-AF68-BFD8ED8D7278}"/>
              </a:ext>
            </a:extLst>
          </p:cNvPr>
          <p:cNvSpPr txBox="1"/>
          <p:nvPr/>
        </p:nvSpPr>
        <p:spPr>
          <a:xfrm>
            <a:off x="10303251" y="3156566"/>
            <a:ext cx="168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For k=0,…,p-1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B418A9-1EB9-435F-A48A-C6646BB3E14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302097" y="4036893"/>
            <a:ext cx="0" cy="50173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A1872F-1271-48F8-AC4A-7EA2E6B30427}"/>
              </a:ext>
            </a:extLst>
          </p:cNvPr>
          <p:cNvSpPr txBox="1"/>
          <p:nvPr/>
        </p:nvSpPr>
        <p:spPr>
          <a:xfrm>
            <a:off x="9697250" y="1629015"/>
            <a:ext cx="12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START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481E24-EF7C-45CE-9499-978A927D1B0D}"/>
              </a:ext>
            </a:extLst>
          </p:cNvPr>
          <p:cNvSpPr txBox="1"/>
          <p:nvPr/>
        </p:nvSpPr>
        <p:spPr>
          <a:xfrm>
            <a:off x="9697250" y="6326405"/>
            <a:ext cx="126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5863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4691-2617-45A1-811A-79CB313D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609" y="365126"/>
            <a:ext cx="5257800" cy="913342"/>
          </a:xfrm>
        </p:spPr>
        <p:txBody>
          <a:bodyPr/>
          <a:lstStyle/>
          <a:p>
            <a:pPr algn="ctr"/>
            <a:r>
              <a:rPr lang="en-US" dirty="0"/>
              <a:t>MAXCUT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A8F278-E0DB-4A05-8312-C01A9C52E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0" y="1599074"/>
                <a:ext cx="7328311" cy="457788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dirty="0"/>
                  <a:t>Problem: Assign each vertex of graph to two “cuts” A,B such that the number of edges going from A to B is maximized.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15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𝑂𝐵𝐽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dirty="0"/>
              </a:p>
              <a:p>
                <a:pPr>
                  <a:spcBef>
                    <a:spcPts val="1500"/>
                  </a:spcBef>
                  <a:buFont typeface="Wingdings" panose="05000000000000000000" pitchFamily="2" charset="2"/>
                  <a:buChar char="v"/>
                </a:pPr>
                <a:r>
                  <a:rPr lang="en-US" dirty="0"/>
                  <a:t> NP-hard, extensively studied</a:t>
                </a:r>
              </a:p>
              <a:p>
                <a:pPr>
                  <a:spcBef>
                    <a:spcPts val="1500"/>
                  </a:spcBef>
                  <a:buFont typeface="Wingdings" panose="05000000000000000000" pitchFamily="2" charset="2"/>
                  <a:buChar char="v"/>
                </a:pPr>
                <a:r>
                  <a:rPr lang="en-US" dirty="0"/>
                  <a:t> Optimal</a:t>
                </a:r>
                <a:r>
                  <a:rPr lang="en-US" baseline="30000" dirty="0"/>
                  <a:t>*</a:t>
                </a:r>
                <a:r>
                  <a:rPr lang="en-US" dirty="0"/>
                  <a:t> worst-case performance is known (</a:t>
                </a:r>
                <a:r>
                  <a:rPr lang="en-US" dirty="0" err="1"/>
                  <a:t>Goemans</a:t>
                </a:r>
                <a:r>
                  <a:rPr lang="en-US" dirty="0"/>
                  <a:t>-Williamson)</a:t>
                </a:r>
              </a:p>
              <a:p>
                <a:pPr>
                  <a:spcBef>
                    <a:spcPts val="1500"/>
                  </a:spcBef>
                  <a:buFont typeface="Wingdings" panose="05000000000000000000" pitchFamily="2" charset="2"/>
                  <a:buChar char="v"/>
                </a:pPr>
                <a:r>
                  <a:rPr lang="en-US" dirty="0"/>
                  <a:t> Simple to state</a:t>
                </a:r>
              </a:p>
              <a:p>
                <a:pPr>
                  <a:spcBef>
                    <a:spcPts val="1500"/>
                  </a:spcBef>
                  <a:buFont typeface="Wingdings" panose="05000000000000000000" pitchFamily="2" charset="2"/>
                  <a:buChar char="v"/>
                </a:pPr>
                <a:r>
                  <a:rPr lang="en-US" dirty="0"/>
                  <a:t> Benchmarking instances (with known optima) available online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dirty="0"/>
                  <a:t>Tune LT on benchmarking instances and compare the performance with a commercial solver, </a:t>
                </a:r>
                <a:r>
                  <a:rPr lang="en-US" dirty="0" err="1"/>
                  <a:t>Gurobi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A8F278-E0DB-4A05-8312-C01A9C52E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0" y="1599074"/>
                <a:ext cx="7328311" cy="4577889"/>
              </a:xfrm>
              <a:blipFill>
                <a:blip r:embed="rId3"/>
                <a:stretch>
                  <a:fillRect l="-582" t="-5459" r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drosophila top view">
            <a:hlinkClick r:id="rId4"/>
            <a:extLst>
              <a:ext uri="{FF2B5EF4-FFF2-40B4-BE49-F238E27FC236}">
                <a16:creationId xmlns:a16="http://schemas.microsoft.com/office/drawing/2014/main" id="{E5FD6203-F2A2-4C49-85EC-D49DBF76D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5026" y="182562"/>
            <a:ext cx="1235235" cy="127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1B2DC8-9D00-4107-932D-38DA83165C02}"/>
              </a:ext>
            </a:extLst>
          </p:cNvPr>
          <p:cNvSpPr txBox="1"/>
          <p:nvPr/>
        </p:nvSpPr>
        <p:spPr>
          <a:xfrm>
            <a:off x="6300592" y="365126"/>
            <a:ext cx="926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=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0544A3-4F92-4091-83C6-EFB86DB56F5D}"/>
              </a:ext>
            </a:extLst>
          </p:cNvPr>
          <p:cNvSpPr/>
          <p:nvPr/>
        </p:nvSpPr>
        <p:spPr>
          <a:xfrm>
            <a:off x="9015506" y="2210207"/>
            <a:ext cx="139617" cy="1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E3EDBC-FE6F-49EC-9F30-D57D9D9538A8}"/>
              </a:ext>
            </a:extLst>
          </p:cNvPr>
          <p:cNvSpPr/>
          <p:nvPr/>
        </p:nvSpPr>
        <p:spPr>
          <a:xfrm>
            <a:off x="9481963" y="2811015"/>
            <a:ext cx="139617" cy="1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9EF227-1339-4A92-A17C-4FEB9AA2AFEA}"/>
              </a:ext>
            </a:extLst>
          </p:cNvPr>
          <p:cNvSpPr/>
          <p:nvPr/>
        </p:nvSpPr>
        <p:spPr>
          <a:xfrm>
            <a:off x="8995826" y="3212686"/>
            <a:ext cx="139617" cy="1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3F9029-05BB-4B36-BAB6-86BCD211C836}"/>
              </a:ext>
            </a:extLst>
          </p:cNvPr>
          <p:cNvSpPr/>
          <p:nvPr/>
        </p:nvSpPr>
        <p:spPr>
          <a:xfrm>
            <a:off x="10707839" y="3085364"/>
            <a:ext cx="139617" cy="1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F7322B-84F1-4441-B844-A8C06FD4916E}"/>
              </a:ext>
            </a:extLst>
          </p:cNvPr>
          <p:cNvSpPr/>
          <p:nvPr/>
        </p:nvSpPr>
        <p:spPr>
          <a:xfrm>
            <a:off x="10564754" y="1988210"/>
            <a:ext cx="139617" cy="1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109CCB-A0A1-49FC-B4FA-984898DF4362}"/>
              </a:ext>
            </a:extLst>
          </p:cNvPr>
          <p:cNvSpPr/>
          <p:nvPr/>
        </p:nvSpPr>
        <p:spPr>
          <a:xfrm>
            <a:off x="10313941" y="2577977"/>
            <a:ext cx="139617" cy="1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93732F-201C-42E3-9EA9-7E0E76DBA972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9134677" y="2329378"/>
            <a:ext cx="367732" cy="502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E23676-F006-467A-9ADE-88D6731B611B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9114997" y="2930186"/>
            <a:ext cx="387412" cy="302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0A91CE-877E-4E65-91E1-33660963B4C6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9114997" y="3155173"/>
            <a:ext cx="1592842" cy="77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A9AE0C-F411-4E6A-A5D4-4A52EF85904B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10634563" y="2127827"/>
            <a:ext cx="143085" cy="957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3FC606-5695-4619-A1A8-EC3419CC41FE}"/>
              </a:ext>
            </a:extLst>
          </p:cNvPr>
          <p:cNvCxnSpPr>
            <a:cxnSpLocks/>
            <a:stCxn id="13" idx="3"/>
            <a:endCxn id="9" idx="7"/>
          </p:cNvCxnSpPr>
          <p:nvPr/>
        </p:nvCxnSpPr>
        <p:spPr>
          <a:xfrm flipH="1">
            <a:off x="9601134" y="2697148"/>
            <a:ext cx="733253" cy="1343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5B2A47-D94F-4282-8BBC-0E780001F2B0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9155123" y="2058019"/>
            <a:ext cx="1409631" cy="221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74F0D9-5CE5-467F-87FA-A34A6130A6EB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10433112" y="2107381"/>
            <a:ext cx="152088" cy="491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FF1848-6172-4D1E-81BC-65CD5EA2D703}"/>
              </a:ext>
            </a:extLst>
          </p:cNvPr>
          <p:cNvCxnSpPr>
            <a:cxnSpLocks/>
            <a:stCxn id="13" idx="1"/>
            <a:endCxn id="7" idx="6"/>
          </p:cNvCxnSpPr>
          <p:nvPr/>
        </p:nvCxnSpPr>
        <p:spPr>
          <a:xfrm flipH="1" flipV="1">
            <a:off x="9155123" y="2280016"/>
            <a:ext cx="1179264" cy="318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0FD26EA-D6E8-4A6A-96D6-09443B1CDF83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 flipH="1" flipV="1">
            <a:off x="9621580" y="2880824"/>
            <a:ext cx="1086259" cy="2743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C9CEFB9-2EC7-4F80-8836-228C711FFC24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9601134" y="2107381"/>
            <a:ext cx="984066" cy="724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Connector: Curved 1026">
            <a:extLst>
              <a:ext uri="{FF2B5EF4-FFF2-40B4-BE49-F238E27FC236}">
                <a16:creationId xmlns:a16="http://schemas.microsoft.com/office/drawing/2014/main" id="{7E40AEDB-4E24-4266-81FE-27F3345F1D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62807" y="2478285"/>
            <a:ext cx="1857375" cy="606425"/>
          </a:xfrm>
          <a:prstGeom prst="curvedConnector3">
            <a:avLst>
              <a:gd name="adj1" fmla="val 51368"/>
            </a:avLst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01037A4-37AB-45EB-BA9F-6F3307A98C49}"/>
              </a:ext>
            </a:extLst>
          </p:cNvPr>
          <p:cNvSpPr/>
          <p:nvPr/>
        </p:nvSpPr>
        <p:spPr>
          <a:xfrm>
            <a:off x="9897951" y="3606208"/>
            <a:ext cx="139617" cy="139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7EC45A2-6A86-4F46-9A81-A1F641E4B90B}"/>
              </a:ext>
            </a:extLst>
          </p:cNvPr>
          <p:cNvCxnSpPr>
            <a:cxnSpLocks/>
            <a:stCxn id="9" idx="4"/>
            <a:endCxn id="68" idx="1"/>
          </p:cNvCxnSpPr>
          <p:nvPr/>
        </p:nvCxnSpPr>
        <p:spPr>
          <a:xfrm>
            <a:off x="9551772" y="2950632"/>
            <a:ext cx="366625" cy="6760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03C900A-DA13-4393-B892-CF2F2E5131D5}"/>
              </a:ext>
            </a:extLst>
          </p:cNvPr>
          <p:cNvCxnSpPr>
            <a:cxnSpLocks/>
            <a:stCxn id="11" idx="3"/>
            <a:endCxn id="68" idx="7"/>
          </p:cNvCxnSpPr>
          <p:nvPr/>
        </p:nvCxnSpPr>
        <p:spPr>
          <a:xfrm flipH="1">
            <a:off x="10017122" y="3204535"/>
            <a:ext cx="711163" cy="422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4E57BD7E-6225-4756-BCB7-9891D96B3626}"/>
              </a:ext>
            </a:extLst>
          </p:cNvPr>
          <p:cNvSpPr txBox="1"/>
          <p:nvPr/>
        </p:nvSpPr>
        <p:spPr>
          <a:xfrm>
            <a:off x="8605132" y="2097175"/>
            <a:ext cx="4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5EEF37-C238-41F3-86FC-77209E0F5EE2}"/>
              </a:ext>
            </a:extLst>
          </p:cNvPr>
          <p:cNvSpPr txBox="1"/>
          <p:nvPr/>
        </p:nvSpPr>
        <p:spPr>
          <a:xfrm>
            <a:off x="9015506" y="2675878"/>
            <a:ext cx="4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192CE1-60F2-47E1-8F15-DC0411940097}"/>
              </a:ext>
            </a:extLst>
          </p:cNvPr>
          <p:cNvSpPr txBox="1"/>
          <p:nvPr/>
        </p:nvSpPr>
        <p:spPr>
          <a:xfrm>
            <a:off x="8570950" y="3071676"/>
            <a:ext cx="4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2AB7FEA-A7A4-4F76-B16F-17902097CF6F}"/>
              </a:ext>
            </a:extLst>
          </p:cNvPr>
          <p:cNvSpPr txBox="1"/>
          <p:nvPr/>
        </p:nvSpPr>
        <p:spPr>
          <a:xfrm>
            <a:off x="9462368" y="3552556"/>
            <a:ext cx="49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A04715-A022-4846-9851-22EFECE30C78}"/>
              </a:ext>
            </a:extLst>
          </p:cNvPr>
          <p:cNvSpPr txBox="1"/>
          <p:nvPr/>
        </p:nvSpPr>
        <p:spPr>
          <a:xfrm>
            <a:off x="10806339" y="2856305"/>
            <a:ext cx="415638" cy="30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D337DB8-8708-499E-AEF5-FA33DAC8A15D}"/>
              </a:ext>
            </a:extLst>
          </p:cNvPr>
          <p:cNvSpPr txBox="1"/>
          <p:nvPr/>
        </p:nvSpPr>
        <p:spPr>
          <a:xfrm>
            <a:off x="10626673" y="1771855"/>
            <a:ext cx="415638" cy="30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86C578-73E4-4F80-AF5B-C290FB087235}"/>
              </a:ext>
            </a:extLst>
          </p:cNvPr>
          <p:cNvSpPr txBox="1"/>
          <p:nvPr/>
        </p:nvSpPr>
        <p:spPr>
          <a:xfrm>
            <a:off x="10428707" y="2384311"/>
            <a:ext cx="415638" cy="30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EE8595CA-29F9-4B10-A46D-3A30D7B6A920}"/>
              </a:ext>
            </a:extLst>
          </p:cNvPr>
          <p:cNvGrpSpPr/>
          <p:nvPr/>
        </p:nvGrpSpPr>
        <p:grpSpPr>
          <a:xfrm>
            <a:off x="9114997" y="2059713"/>
            <a:ext cx="1613288" cy="1568635"/>
            <a:chOff x="7141408" y="3320653"/>
            <a:chExt cx="1613288" cy="1568635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0B4C1A-A876-42F1-91F9-598BBECEB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1408" y="4417807"/>
              <a:ext cx="1592842" cy="7795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E54E12C-0750-44C2-97B2-943739980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7545" y="3959782"/>
              <a:ext cx="733253" cy="13261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E8AE0CB-251E-4415-8FD4-D37B89189D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1534" y="3320653"/>
              <a:ext cx="1409631" cy="2219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0529FF-ABE3-4F1A-B3E7-C79B5D30D3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1534" y="3542650"/>
              <a:ext cx="1179264" cy="31840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D7872EF-AE26-47C4-9A14-7918A54433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47991" y="4141764"/>
              <a:ext cx="1086259" cy="27604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B446E00-068E-42BC-93FE-5F1547E23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7545" y="3370015"/>
              <a:ext cx="984066" cy="72238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3D127E-B931-4304-BA90-11935D2E4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3533" y="4467169"/>
              <a:ext cx="711163" cy="42211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8345E1-9416-40F0-86C6-22CB81608E98}"/>
              </a:ext>
            </a:extLst>
          </p:cNvPr>
          <p:cNvSpPr txBox="1"/>
          <p:nvPr/>
        </p:nvSpPr>
        <p:spPr>
          <a:xfrm>
            <a:off x="784411" y="6516196"/>
            <a:ext cx="5018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/>
              <a:t>*</a:t>
            </a:r>
            <a:r>
              <a:rPr lang="en-US" sz="1100" dirty="0"/>
              <a:t> </a:t>
            </a:r>
            <a:r>
              <a:rPr lang="en-US" sz="1100" i="1" dirty="0"/>
              <a:t>Assuming the unique games conjecture</a:t>
            </a:r>
            <a:endParaRPr lang="en-US" sz="1100" i="1"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AD06C-7DFC-4E4F-AD4D-2D5DE1F15470}"/>
              </a:ext>
            </a:extLst>
          </p:cNvPr>
          <p:cNvSpPr txBox="1"/>
          <p:nvPr/>
        </p:nvSpPr>
        <p:spPr>
          <a:xfrm>
            <a:off x="8694338" y="5582812"/>
            <a:ext cx="196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{0,1}-QUBO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9F337C-6221-4F95-A1EA-BE4A8D30A958}"/>
              </a:ext>
            </a:extLst>
          </p:cNvPr>
          <p:cNvSpPr txBox="1"/>
          <p:nvPr/>
        </p:nvSpPr>
        <p:spPr>
          <a:xfrm>
            <a:off x="7806993" y="6172822"/>
            <a:ext cx="2897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General Boolean CSP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7005FC-FA29-4777-85B6-04E967C8060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661129" y="3745825"/>
            <a:ext cx="6212119" cy="25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6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999 × 1080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3" descr="Image result for lab rat illustration">
            <a:hlinkClick r:id="rId6"/>
            <a:extLst>
              <a:ext uri="{FF2B5EF4-FFF2-40B4-BE49-F238E27FC236}">
                <a16:creationId xmlns:a16="http://schemas.microsoft.com/office/drawing/2014/main" id="{505A6869-A139-4005-B944-D990EEA8B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311" y="5261956"/>
            <a:ext cx="823337" cy="9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71FC7319-4C83-4075-8A1B-F8EC912FD5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103649" y="5087466"/>
            <a:ext cx="4683873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1300 × 1300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Image result for vitruvian man illustration">
            <a:hlinkClick r:id="rId8"/>
            <a:extLst>
              <a:ext uri="{FF2B5EF4-FFF2-40B4-BE49-F238E27FC236}">
                <a16:creationId xmlns:a16="http://schemas.microsoft.com/office/drawing/2014/main" id="{543D6D57-F465-4670-933C-9E795CA92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311" y="5982922"/>
            <a:ext cx="823337" cy="82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F1CCBB-F64E-4109-A378-70B8D61D454A}"/>
              </a:ext>
            </a:extLst>
          </p:cNvPr>
          <p:cNvSpPr txBox="1"/>
          <p:nvPr/>
        </p:nvSpPr>
        <p:spPr>
          <a:xfrm>
            <a:off x="8694338" y="4821382"/>
            <a:ext cx="170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also…</a:t>
            </a:r>
          </a:p>
        </p:txBody>
      </p:sp>
    </p:spTree>
    <p:extLst>
      <p:ext uri="{BB962C8B-B14F-4D97-AF65-F5344CB8AC3E}">
        <p14:creationId xmlns:p14="http://schemas.microsoft.com/office/powerpoint/2010/main" val="34035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68" grpId="0" animBg="1"/>
      <p:bldP spid="1036" grpId="0"/>
      <p:bldP spid="80" grpId="0"/>
      <p:bldP spid="81" grpId="0"/>
      <p:bldP spid="82" grpId="0"/>
      <p:bldP spid="83" grpId="0"/>
      <p:bldP spid="84" grpId="0"/>
      <p:bldP spid="85" grpId="0"/>
      <p:bldP spid="3" grpId="0"/>
      <p:bldP spid="4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6836-474C-4BDE-B2CE-9D41F4B3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408"/>
          </a:xfrm>
        </p:spPr>
        <p:txBody>
          <a:bodyPr/>
          <a:lstStyle/>
          <a:p>
            <a:pPr algn="ctr"/>
            <a:r>
              <a:rPr lang="en-US" dirty="0"/>
              <a:t>Benchmarking instances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E0EFD-FD64-40BB-A30B-72072450D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887" y="1450665"/>
                <a:ext cx="11144679" cy="5163266"/>
              </a:xfrm>
            </p:spPr>
            <p:txBody>
              <a:bodyPr>
                <a:normAutofit fontScale="92500" lnSpcReduction="20000"/>
              </a:bodyPr>
              <a:lstStyle/>
              <a:p>
                <a:pPr lvl="1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000" dirty="0"/>
                  <a:t>g</a:t>
                </a:r>
                <a:r>
                  <a:rPr lang="en-US" sz="2000" i="1" dirty="0" err="1"/>
                  <a:t>d</a:t>
                </a:r>
                <a:r>
                  <a:rPr lang="en-US" sz="2000" i="1" dirty="0"/>
                  <a:t>-n</a:t>
                </a:r>
                <a:r>
                  <a:rPr lang="en-US" sz="2000" dirty="0"/>
                  <a:t>: Random graphs of edge density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)%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vertices,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000" dirty="0"/>
                  <a:t>pw-</a:t>
                </a:r>
                <a:r>
                  <a:rPr lang="en-US" sz="2000" i="1" dirty="0"/>
                  <a:t>d-n</a:t>
                </a:r>
                <a:r>
                  <a:rPr lang="en-US" sz="2000" dirty="0"/>
                  <a:t>: Random graphs of edge density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)%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vertices,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[0,10]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000" dirty="0"/>
                  <a:t>w-</a:t>
                </a:r>
                <a:r>
                  <a:rPr lang="en-US" sz="2000" i="1" dirty="0"/>
                  <a:t>d</a:t>
                </a:r>
                <a:r>
                  <a:rPr lang="en-US" sz="2000" dirty="0"/>
                  <a:t>-</a:t>
                </a:r>
                <a:r>
                  <a:rPr lang="en-US" sz="2000" i="1" dirty="0"/>
                  <a:t>n</a:t>
                </a:r>
                <a:r>
                  <a:rPr lang="en-US" sz="2000" dirty="0"/>
                  <a:t>: Random graphs of edge density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)%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vertices,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,10]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000" dirty="0"/>
                  <a:t>pm1[</a:t>
                </a:r>
                <a:r>
                  <a:rPr lang="en-US" sz="2000" i="1" dirty="0"/>
                  <a:t>s/d</a:t>
                </a:r>
                <a:r>
                  <a:rPr lang="en-US" sz="2000" dirty="0"/>
                  <a:t>]-</a:t>
                </a:r>
                <a:r>
                  <a:rPr lang="en-US" sz="2000" i="1" dirty="0"/>
                  <a:t>n</a:t>
                </a:r>
                <a:r>
                  <a:rPr lang="en-US" sz="2000" dirty="0"/>
                  <a:t>: Random graphs of density 10% (</a:t>
                </a:r>
                <a:r>
                  <a:rPr lang="en-US" sz="2000" i="1" dirty="0"/>
                  <a:t>s</a:t>
                </a:r>
                <a:r>
                  <a:rPr lang="en-US" sz="2000" dirty="0"/>
                  <a:t>) or 99% (</a:t>
                </a:r>
                <a:r>
                  <a:rPr lang="en-US" sz="2000" i="1" dirty="0"/>
                  <a:t>d</a:t>
                </a:r>
                <a:r>
                  <a:rPr lang="en-US" sz="2000" dirty="0"/>
                  <a:t>)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vertices,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0,1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000" dirty="0"/>
                  <a:t>Random </a:t>
                </a:r>
                <a:r>
                  <a:rPr lang="en-US" sz="2000" dirty="0" err="1"/>
                  <a:t>Ising</a:t>
                </a:r>
                <a:r>
                  <a:rPr lang="en-US" sz="2000" dirty="0"/>
                  <a:t> instances: 1D </a:t>
                </a:r>
                <a:r>
                  <a:rPr lang="en-US" sz="2000" dirty="0" err="1"/>
                  <a:t>Ising</a:t>
                </a:r>
                <a:r>
                  <a:rPr lang="en-US" sz="2000" dirty="0"/>
                  <a:t> chain with all-to-all coupling with power-law decay: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=2.5,3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000" dirty="0"/>
                  <a:t>Torus instances (</a:t>
                </a:r>
                <a:r>
                  <a:rPr lang="en-US" sz="2000" dirty="0" err="1"/>
                  <a:t>Biq</a:t>
                </a:r>
                <a:r>
                  <a:rPr lang="en-US" sz="2000" dirty="0"/>
                  <a:t> mac): Torus grids with nearest-neighbor couplings with random Gaussian coefficients</a:t>
                </a:r>
              </a:p>
              <a:p>
                <a:pPr lvl="1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000" dirty="0"/>
                  <a:t>Torus instances (7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DIMACS challenge): Large grids with periodic boundary conditions and edge weights in {-1,1}.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000"/>
                  </a:spcBef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E0EFD-FD64-40BB-A30B-72072450D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887" y="1450665"/>
                <a:ext cx="11144679" cy="5163266"/>
              </a:xfrm>
              <a:blipFill>
                <a:blip r:embed="rId2"/>
                <a:stretch>
                  <a:fillRect l="-32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41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EF92-EA6D-4BC7-8CEE-54AB5042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9"/>
            <a:ext cx="10515600" cy="761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Parameter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2A944-9DD1-4AAA-9743-883B3241E05D}"/>
              </a:ext>
            </a:extLst>
          </p:cNvPr>
          <p:cNvSpPr txBox="1"/>
          <p:nvPr/>
        </p:nvSpPr>
        <p:spPr>
          <a:xfrm>
            <a:off x="1821688" y="1561531"/>
            <a:ext cx="427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LT has three free 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3995A5-023F-47D9-9BAB-5956D2F4CA32}"/>
                  </a:ext>
                </a:extLst>
              </p:cNvPr>
              <p:cNvSpPr txBox="1"/>
              <p:nvPr/>
            </p:nvSpPr>
            <p:spPr>
              <a:xfrm>
                <a:off x="359230" y="2559879"/>
                <a:ext cx="7700211" cy="3449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000"/>
                  </a:spcBef>
                </a:pPr>
                <a:r>
                  <a:rPr lang="en-US" b="1" dirty="0"/>
                  <a:t>Intuition</a:t>
                </a:r>
              </a:p>
              <a:p>
                <a:pPr marL="285750" indent="-285750">
                  <a:spcBef>
                    <a:spcPts val="1000"/>
                  </a:spcBef>
                  <a:buFont typeface="Wingdings" panose="05000000000000000000" pitchFamily="2" charset="2"/>
                  <a:buChar char="v"/>
                </a:pPr>
                <a:r>
                  <a:rPr lang="en-US" b="0" dirty="0"/>
                  <a:t>For each spin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should be on the order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spcBef>
                    <a:spcPts val="1000"/>
                  </a:spcBef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rescales the argument of tanh.  </a:t>
                </a:r>
                <a:br>
                  <a:rPr lang="en-US" dirty="0"/>
                </a:br>
                <a:r>
                  <a:rPr lang="en-US" dirty="0">
                    <a:ea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spans the full range:</a:t>
                </a:r>
              </a:p>
              <a:p>
                <a:pPr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1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spcBef>
                    <a:spcPts val="1000"/>
                  </a:spcBef>
                  <a:buFont typeface="Wingdings" panose="05000000000000000000" pitchFamily="2" charset="2"/>
                  <a:buChar char="v"/>
                </a:pPr>
                <a:r>
                  <a:rPr lang="en-US" dirty="0"/>
                  <a:t>Mean field assumption: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3995A5-023F-47D9-9BAB-5956D2F4C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30" y="2559879"/>
                <a:ext cx="7700211" cy="3449278"/>
              </a:xfrm>
              <a:prstGeom prst="rect">
                <a:avLst/>
              </a:prstGeom>
              <a:blipFill>
                <a:blip r:embed="rId3"/>
                <a:stretch>
                  <a:fillRect l="-554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2BE30-8D2F-4CA2-9E16-3E52005C81E2}"/>
                  </a:ext>
                </a:extLst>
              </p:cNvPr>
              <p:cNvSpPr txBox="1"/>
              <p:nvPr/>
            </p:nvSpPr>
            <p:spPr>
              <a:xfrm>
                <a:off x="9032392" y="2559879"/>
                <a:ext cx="2447803" cy="3201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Guess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2BE30-8D2F-4CA2-9E16-3E52005C8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92" y="2559879"/>
                <a:ext cx="2447803" cy="3201517"/>
              </a:xfrm>
              <a:prstGeom prst="rect">
                <a:avLst/>
              </a:prstGeom>
              <a:blipFill>
                <a:blip r:embed="rId4"/>
                <a:stretch>
                  <a:fillRect t="-1143" b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8F6D57-4842-4E50-8F10-71B2740860B5}"/>
                  </a:ext>
                </a:extLst>
              </p:cNvPr>
              <p:cNvSpPr txBox="1"/>
              <p:nvPr/>
            </p:nvSpPr>
            <p:spPr>
              <a:xfrm>
                <a:off x="6244549" y="1007533"/>
                <a:ext cx="46820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t"/>
                <a:endParaRPr lang="en-US" dirty="0"/>
              </a:p>
              <a:p>
                <a:pPr marL="285750" marR="0" indent="-285750" fontAlgn="t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dirty="0"/>
                  <a:t>Number of rounds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285750" marR="0" indent="-285750" fontAlgn="t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dirty="0"/>
                  <a:t>Response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285750" marR="0" indent="-285750" fontAlgn="t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dirty="0"/>
                  <a:t>“Inverse temperature”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8F6D57-4842-4E50-8F10-71B274086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549" y="1007533"/>
                <a:ext cx="4682067" cy="1477328"/>
              </a:xfrm>
              <a:prstGeom prst="rect">
                <a:avLst/>
              </a:prstGeom>
              <a:blipFill>
                <a:blip r:embed="rId5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97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FFEF92-EA6D-4BC7-8CEE-54AB5042B4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8059"/>
                <a:ext cx="10515600" cy="761887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Results: Tuning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FFEF92-EA6D-4BC7-8CEE-54AB5042B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8059"/>
                <a:ext cx="10515600" cy="761887"/>
              </a:xfrm>
              <a:blipFill>
                <a:blip r:embed="rId3"/>
                <a:stretch>
                  <a:fillRect t="-31200" b="-40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E4C54CF-DBC1-4F64-ABF7-256AF5CB8495}"/>
              </a:ext>
            </a:extLst>
          </p:cNvPr>
          <p:cNvSpPr txBox="1"/>
          <p:nvPr/>
        </p:nvSpPr>
        <p:spPr>
          <a:xfrm>
            <a:off x="4665102" y="6273778"/>
            <a:ext cx="244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L: </a:t>
            </a:r>
            <a:r>
              <a:rPr lang="en-US" sz="1200" i="1" dirty="0" err="1"/>
              <a:t>Ising</a:t>
            </a:r>
            <a:r>
              <a:rPr lang="en-US" sz="1200" i="1" dirty="0"/>
              <a:t>, n=100</a:t>
            </a:r>
          </a:p>
          <a:p>
            <a:pPr algn="ctr"/>
            <a:r>
              <a:rPr lang="en-US" sz="1200" i="1" dirty="0"/>
              <a:t>R: w01, n=100</a:t>
            </a:r>
          </a:p>
        </p:txBody>
      </p:sp>
      <p:pic>
        <p:nvPicPr>
          <p:cNvPr id="40" name="Picture 39" descr="A close up of a map&#10;&#10;Description automatically generated">
            <a:extLst>
              <a:ext uri="{FF2B5EF4-FFF2-40B4-BE49-F238E27FC236}">
                <a16:creationId xmlns:a16="http://schemas.microsoft.com/office/drawing/2014/main" id="{3837997C-EE65-4EF1-82EE-8A88F65B68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2"/>
          <a:stretch/>
        </p:blipFill>
        <p:spPr>
          <a:xfrm>
            <a:off x="542173" y="3667148"/>
            <a:ext cx="4037652" cy="29104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1111D15-40D9-470C-81B6-24A00811AE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542173" y="917436"/>
            <a:ext cx="4133787" cy="2982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764D64-30E4-4CFA-8CF3-2577B83FFDA0}"/>
                  </a:ext>
                </a:extLst>
              </p:cNvPr>
              <p:cNvSpPr txBox="1"/>
              <p:nvPr/>
            </p:nvSpPr>
            <p:spPr>
              <a:xfrm>
                <a:off x="5135768" y="1723893"/>
                <a:ext cx="1505666" cy="65960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764D64-30E4-4CFA-8CF3-2577B83F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768" y="1723893"/>
                <a:ext cx="1505666" cy="659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451746-9F02-4DC3-ACC7-7544988F4212}"/>
              </a:ext>
            </a:extLst>
          </p:cNvPr>
          <p:cNvCxnSpPr>
            <a:cxnSpLocks/>
          </p:cNvCxnSpPr>
          <p:nvPr/>
        </p:nvCxnSpPr>
        <p:spPr>
          <a:xfrm flipH="1">
            <a:off x="3097655" y="2068485"/>
            <a:ext cx="2038113" cy="761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8DC68B4-4A56-44AD-8332-6267A70BCD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5" r="7961"/>
          <a:stretch/>
        </p:blipFill>
        <p:spPr>
          <a:xfrm>
            <a:off x="7612176" y="2068485"/>
            <a:ext cx="4037651" cy="33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8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FFEF92-EA6D-4BC7-8CEE-54AB5042B4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8059"/>
                <a:ext cx="10515600" cy="761887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Results: Tuning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FFEF92-EA6D-4BC7-8CEE-54AB5042B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8059"/>
                <a:ext cx="10515600" cy="761887"/>
              </a:xfrm>
              <a:blipFill>
                <a:blip r:embed="rId2"/>
                <a:stretch>
                  <a:fillRect t="-31200" b="-40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F658180-8A94-4B56-9BC6-737F4FD0E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5" b="-2838"/>
          <a:stretch/>
        </p:blipFill>
        <p:spPr>
          <a:xfrm>
            <a:off x="408282" y="1005840"/>
            <a:ext cx="4213531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BC2DDD-1874-4427-810F-7242CF9E7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68" y="3681108"/>
            <a:ext cx="4213532" cy="3160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6C51EC-5616-495C-BDF6-29B2906BE661}"/>
              </a:ext>
            </a:extLst>
          </p:cNvPr>
          <p:cNvSpPr txBox="1"/>
          <p:nvPr/>
        </p:nvSpPr>
        <p:spPr>
          <a:xfrm>
            <a:off x="4767783" y="6010260"/>
            <a:ext cx="2851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i="1" dirty="0"/>
              <a:t>L-T: </a:t>
            </a:r>
            <a:r>
              <a:rPr lang="en-US" sz="1200" i="1" dirty="0" err="1"/>
              <a:t>Ising</a:t>
            </a:r>
            <a:r>
              <a:rPr lang="en-US" sz="1200" i="1" dirty="0"/>
              <a:t>, n=150</a:t>
            </a:r>
          </a:p>
          <a:p>
            <a:pPr algn="just"/>
            <a:r>
              <a:rPr lang="en-US" sz="1200" i="1" dirty="0"/>
              <a:t>R-T: w01, n=100</a:t>
            </a:r>
          </a:p>
          <a:p>
            <a:pPr algn="just"/>
            <a:r>
              <a:rPr lang="en-US" sz="1200" i="1" dirty="0"/>
              <a:t>L-B: pm1d, n=100</a:t>
            </a:r>
          </a:p>
          <a:p>
            <a:pPr algn="just"/>
            <a:r>
              <a:rPr lang="en-US" sz="1200" i="1" dirty="0"/>
              <a:t>R-B: 3d-Torus, n=6x6x6=216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1D4D7-4C38-4052-91F9-0DAAAF28C7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" b="-555"/>
          <a:stretch/>
        </p:blipFill>
        <p:spPr>
          <a:xfrm>
            <a:off x="7196877" y="914400"/>
            <a:ext cx="4156923" cy="2926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6EC37B-3893-4CDB-972F-CC3B17FA37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4" b="417"/>
          <a:stretch/>
        </p:blipFill>
        <p:spPr>
          <a:xfrm>
            <a:off x="376458" y="4006617"/>
            <a:ext cx="4156923" cy="2834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D58A85-CA87-4D60-9CA1-A618BEB951E7}"/>
                  </a:ext>
                </a:extLst>
              </p:cNvPr>
              <p:cNvSpPr txBox="1"/>
              <p:nvPr/>
            </p:nvSpPr>
            <p:spPr>
              <a:xfrm>
                <a:off x="4995124" y="3368230"/>
                <a:ext cx="1679171" cy="613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D58A85-CA87-4D60-9CA1-A618BEB95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24" y="3368230"/>
                <a:ext cx="1679171" cy="613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72185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Custom 2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752884F620F644B7A6F075221F563E" ma:contentTypeVersion="9" ma:contentTypeDescription="Create a new document." ma:contentTypeScope="" ma:versionID="18cc1fcde924baa118c85bd78efa0d7b">
  <xsd:schema xmlns:xsd="http://www.w3.org/2001/XMLSchema" xmlns:xs="http://www.w3.org/2001/XMLSchema" xmlns:p="http://schemas.microsoft.com/office/2006/metadata/properties" xmlns:ns3="ee07a51c-faa0-435a-b4f7-66ed43857436" xmlns:ns4="064a14e2-d82b-4761-babe-05fca2150bec" targetNamespace="http://schemas.microsoft.com/office/2006/metadata/properties" ma:root="true" ma:fieldsID="b9603a50f5f14274132dde3559251853" ns3:_="" ns4:_="">
    <xsd:import namespace="ee07a51c-faa0-435a-b4f7-66ed43857436"/>
    <xsd:import namespace="064a14e2-d82b-4761-babe-05fca2150be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07a51c-faa0-435a-b4f7-66ed438574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a14e2-d82b-4761-babe-05fca2150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D62E76-7C43-44F0-BBEB-D11F4EC9F8FC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ee07a51c-faa0-435a-b4f7-66ed43857436"/>
    <ds:schemaRef ds:uri="http://purl.org/dc/terms/"/>
    <ds:schemaRef ds:uri="064a14e2-d82b-4761-babe-05fca2150be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C9A9BAE-CE7C-46C7-A34D-0BAE3063D9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613668-E107-49EE-A38E-064D85038D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07a51c-faa0-435a-b4f7-66ed43857436"/>
    <ds:schemaRef ds:uri="064a14e2-d82b-4761-babe-05fca2150b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18887</TotalTime>
  <Words>1537</Words>
  <Application>Microsoft Office PowerPoint</Application>
  <PresentationFormat>Widescreen</PresentationFormat>
  <Paragraphs>249</Paragraphs>
  <Slides>23</Slides>
  <Notes>9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Wingdings</vt:lpstr>
      <vt:lpstr>Metropolitan</vt:lpstr>
      <vt:lpstr>Local Tensor: Performance and Scaling</vt:lpstr>
      <vt:lpstr>Background</vt:lpstr>
      <vt:lpstr>Combinatorial Optimization </vt:lpstr>
      <vt:lpstr>Hastings’ LT framework</vt:lpstr>
      <vt:lpstr>MAXCUT</vt:lpstr>
      <vt:lpstr>Benchmarking instances </vt:lpstr>
      <vt:lpstr>Parameter tuning</vt:lpstr>
      <vt:lpstr>Results: Tuning c and β</vt:lpstr>
      <vt:lpstr>Results: Tuning c and β </vt:lpstr>
      <vt:lpstr>Clustering in fit coefficients </vt:lpstr>
      <vt:lpstr>Fixing p</vt:lpstr>
      <vt:lpstr>LT vs Gradient Descent (GD)</vt:lpstr>
      <vt:lpstr>LT vs GD: Results</vt:lpstr>
      <vt:lpstr>Time-to-solution (TTS): Gurobi vs LT</vt:lpstr>
      <vt:lpstr>Results: TTS</vt:lpstr>
      <vt:lpstr>TTS scaling</vt:lpstr>
      <vt:lpstr>Estimating θ_N</vt:lpstr>
      <vt:lpstr>Results: TTS scaling</vt:lpstr>
      <vt:lpstr>LT as a message-passing heuristic</vt:lpstr>
      <vt:lpstr>Rounded vs. Unrounded</vt:lpstr>
      <vt:lpstr>Results: Performance vs. p</vt:lpstr>
      <vt:lpstr>Coming up …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Hasings’ “Local Tensor” (LT) Algorithm on MaxCUT</dc:title>
  <dc:creator>Ani Bapat</dc:creator>
  <cp:lastModifiedBy>Ani Bapat</cp:lastModifiedBy>
  <cp:revision>30</cp:revision>
  <dcterms:created xsi:type="dcterms:W3CDTF">2019-06-14T19:49:46Z</dcterms:created>
  <dcterms:modified xsi:type="dcterms:W3CDTF">2019-08-22T18:26:19Z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t-anbapa@microsoft.com</vt:lpwstr>
  </property>
  <property fmtid="{D5CDD505-2E9C-101B-9397-08002B2CF9AE}" pid="5" name="MSIP_Label_f42aa342-8706-4288-bd11-ebb85995028c_SetDate">
    <vt:lpwstr>2019-06-19T07:20:26.0724252Z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12a023b4-78c7-422b-a5a0-4cf39f42c72b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0x010100C6752884F620F644B7A6F075221F563E</vt:lpwstr>
  </property>
</Properties>
</file>