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78" r:id="rId2"/>
    <p:sldId id="443" r:id="rId3"/>
    <p:sldId id="460" r:id="rId4"/>
    <p:sldId id="444" r:id="rId5"/>
    <p:sldId id="455" r:id="rId6"/>
    <p:sldId id="462" r:id="rId7"/>
    <p:sldId id="456" r:id="rId8"/>
    <p:sldId id="463" r:id="rId9"/>
    <p:sldId id="464" r:id="rId10"/>
    <p:sldId id="465" r:id="rId11"/>
    <p:sldId id="43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FF99"/>
    <a:srgbClr val="FF99CC"/>
    <a:srgbClr val="FF9900"/>
    <a:srgbClr val="CCFF99"/>
    <a:srgbClr val="AE285B"/>
    <a:srgbClr val="99CCFF"/>
    <a:srgbClr val="808AA0"/>
    <a:srgbClr val="969EB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2" autoAdjust="0"/>
    <p:restoredTop sz="86486" autoAdjust="0"/>
  </p:normalViewPr>
  <p:slideViewPr>
    <p:cSldViewPr>
      <p:cViewPr varScale="1">
        <p:scale>
          <a:sx n="99" d="100"/>
          <a:sy n="99" d="100"/>
        </p:scale>
        <p:origin x="1722" y="66"/>
      </p:cViewPr>
      <p:guideLst>
        <p:guide orient="horz" pos="3168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0"/>
    </p:cViewPr>
  </p:sorterViewPr>
  <p:notesViewPr>
    <p:cSldViewPr>
      <p:cViewPr varScale="1">
        <p:scale>
          <a:sx n="72" d="100"/>
          <a:sy n="72" d="100"/>
        </p:scale>
        <p:origin x="-34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A6713A6-099A-424C-B88E-42F72B8B56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948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57A8B5C-80F4-4895-BB82-086E1E8730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574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简单介绍下最近的工作，基于。。。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550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我们目前使用的数据集是。。。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首先，我们要进行数据预处理，，，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12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E99F7A-DE9D-4DF4-B565-3F0BCEF244DC}" type="slidenum">
              <a:rPr lang="zh-CN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2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54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747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61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1. </a:t>
            </a:r>
            <a:r>
              <a:rPr lang="zh-CN" altLang="en-US" sz="1200" dirty="0">
                <a:solidFill>
                  <a:schemeClr val="tx1"/>
                </a:solidFill>
              </a:rPr>
              <a:t>如果都不可行，那就不用继续搬砖了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26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我们目前使用的数据集是。。。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首先，我们要进行数据预处理，，，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406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我们目前使用的数据集是。。。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首先，我们要进行数据预处理，，，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011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我们目前使用的数据集是。。。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首先，我们要进行数据预处理，，，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82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858000" y="0"/>
            <a:ext cx="2286000" cy="6629400"/>
          </a:xfrm>
          <a:prstGeom prst="rect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5029200"/>
            <a:ext cx="2590800" cy="1524000"/>
          </a:xfrm>
        </p:spPr>
        <p:txBody>
          <a:bodyPr/>
          <a:lstStyle>
            <a:lvl1pPr marL="0" indent="0" algn="ctr">
              <a:buFontTx/>
              <a:buNone/>
              <a:defRPr sz="2000" b="1"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4400" y="2514600"/>
            <a:ext cx="5486400" cy="1085850"/>
          </a:xfrm>
          <a:noFill/>
        </p:spPr>
        <p:txBody>
          <a:bodyPr/>
          <a:lstStyle>
            <a:lvl1pPr algn="ctr">
              <a:defRPr sz="3400">
                <a:solidFill>
                  <a:srgbClr val="330066"/>
                </a:solidFill>
              </a:defRPr>
            </a:lvl1pPr>
          </a:lstStyle>
          <a:p>
            <a:r>
              <a:rPr lang="en-US" altLang="zh-CN" dirty="0"/>
              <a:t>Click to edit Master </a:t>
            </a:r>
            <a:br>
              <a:rPr lang="en-US" altLang="zh-CN" dirty="0"/>
            </a:br>
            <a:r>
              <a:rPr lang="en-US" altLang="zh-CN" dirty="0"/>
              <a:t>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629400"/>
            <a:ext cx="6858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AFF1F-B470-466A-86BB-4F8C42086C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65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F227-8C6C-42F6-97D1-1E7B20A2A8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36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6400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6400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99CE1-4817-4BE8-9734-33128182B1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33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6248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143000"/>
            <a:ext cx="4038600" cy="5257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38B7A-92C6-4B20-976C-35CE1C793B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25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3FD6B-288E-402F-A69E-F31D0AF595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00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6D734-CBB6-422A-BC6B-DBFF814872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41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4ACE2-64E3-46B6-B479-983D6E520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80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6D2FF-F3AA-48C7-8860-ACF11FBF96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99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@2012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B6473-7803-411D-A095-48D762D1B9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04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AADD1-9E15-48B1-8615-C8E17B12B5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7BEFC-BA16-4FFE-94EA-90EAFAE29C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77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A6DB8-8656-480A-A4FC-B62EA80C33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30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6629400" cy="914400"/>
          </a:xfrm>
          <a:prstGeom prst="rect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29400"/>
            <a:ext cx="6858000" cy="238125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629400"/>
            <a:ext cx="2286000" cy="22860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DEADD02B-9D78-4A75-B618-925E572C8F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6553200" y="0"/>
            <a:ext cx="762000" cy="914400"/>
          </a:xfrm>
          <a:prstGeom prst="rect">
            <a:avLst/>
          </a:prstGeom>
          <a:gradFill rotWithShape="1">
            <a:gsLst>
              <a:gs pos="0">
                <a:srgbClr val="CC66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6248400" cy="914400"/>
          </a:xfrm>
          <a:prstGeom prst="rect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pic>
        <p:nvPicPr>
          <p:cNvPr id="1032" name="Picture 11" descr="C:\Users\201\Desktop\4041930_134051063097_2.jpg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85725"/>
            <a:ext cx="908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11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.c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STEPIC/Hardware_Document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EPIC Lab @ 2018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EC52C23-51E5-4B57-8D25-A96C8AB2750C}" type="slidenum">
              <a:rPr lang="zh-CN" altLang="en-US" sz="900" smtClean="0"/>
              <a:pPr eaLnBrk="1" hangingPunct="1"/>
              <a:t>1</a:t>
            </a:fld>
            <a:endParaRPr lang="en-US" altLang="zh-CN" sz="900"/>
          </a:p>
        </p:txBody>
      </p:sp>
      <p:sp>
        <p:nvSpPr>
          <p:cNvPr id="7" name="副标题 2"/>
          <p:cNvSpPr txBox="1">
            <a:spLocks/>
          </p:cNvSpPr>
          <p:nvPr/>
        </p:nvSpPr>
        <p:spPr bwMode="auto">
          <a:xfrm>
            <a:off x="6096000" y="4648200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  <a:defRPr/>
            </a:pP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瞿荣辉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2018.11.10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362200"/>
            <a:ext cx="9144000" cy="148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硬件设计思路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Robot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EPIC Lab @ 2018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样板的焊接和测试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2098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测试你的</a:t>
            </a:r>
            <a:r>
              <a:rPr lang="en-US" altLang="zh-CN" sz="2400" dirty="0">
                <a:solidFill>
                  <a:schemeClr val="tx1"/>
                </a:solidFill>
              </a:rPr>
              <a:t>Demo</a:t>
            </a:r>
            <a:r>
              <a:rPr lang="zh-CN" altLang="en-US" sz="2400" dirty="0">
                <a:solidFill>
                  <a:schemeClr val="tx1"/>
                </a:solidFill>
              </a:rPr>
              <a:t>板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配合嵌入式软件工程师进行查错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修改不合理的地方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做好工程文件的版本管理</a:t>
            </a:r>
          </a:p>
        </p:txBody>
      </p:sp>
    </p:spTree>
    <p:extLst>
      <p:ext uri="{BB962C8B-B14F-4D97-AF65-F5344CB8AC3E}">
        <p14:creationId xmlns:p14="http://schemas.microsoft.com/office/powerpoint/2010/main" val="417372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1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EPIC Lab @ 2012</a:t>
            </a:r>
          </a:p>
        </p:txBody>
      </p:sp>
      <p:sp>
        <p:nvSpPr>
          <p:cNvPr id="8195" name="灯片编号占位符 2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AB1EEF2-B13C-42DA-9459-24AF3DE12025}" type="slidenum">
              <a:rPr lang="zh-CN" altLang="en-US" sz="900" smtClean="0">
                <a:latin typeface="微软雅黑" pitchFamily="34" charset="-122"/>
                <a:ea typeface="微软雅黑" pitchFamily="34" charset="-122"/>
              </a:rPr>
              <a:pPr eaLnBrk="1" hangingPunct="1"/>
              <a:t>11</a:t>
            </a:fld>
            <a:endParaRPr lang="en-US" altLang="zh-CN" sz="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1200" y="2743200"/>
            <a:ext cx="5486400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7200" b="1" dirty="0">
                <a:ln w="9000" cmpd="sng">
                  <a:solidFill>
                    <a:srgbClr val="7A0000"/>
                  </a:solidFill>
                  <a:prstDash val="solid"/>
                </a:ln>
                <a:solidFill>
                  <a:srgbClr val="7A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7200" b="1" dirty="0">
              <a:ln w="9000" cmpd="sng">
                <a:solidFill>
                  <a:srgbClr val="7A0000"/>
                </a:solidFill>
                <a:prstDash val="solid"/>
              </a:ln>
              <a:solidFill>
                <a:srgbClr val="7A0000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430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 txBox="1"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1573808" y="1575034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   </a:t>
            </a:r>
          </a:p>
          <a:p>
            <a:pPr eaLnBrk="1" hangingPunct="1"/>
            <a:r>
              <a:rPr lang="zh-CN" altLang="en-US"/>
              <a:t>   </a:t>
            </a:r>
          </a:p>
        </p:txBody>
      </p:sp>
      <p:sp>
        <p:nvSpPr>
          <p:cNvPr id="49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28600" y="228600"/>
            <a:ext cx="23622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Outline</a:t>
            </a:r>
            <a:endParaRPr lang="en-US" sz="32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fld id="{E87EF222-40DF-428B-9A83-8662671366AB}" type="slidenum">
              <a:rPr lang="zh-CN" altLang="en-US" smtClean="0"/>
              <a:pPr algn="l"/>
              <a:t>2</a:t>
            </a:fld>
            <a:endParaRPr lang="en-US" altLang="zh-CN"/>
          </a:p>
        </p:txBody>
      </p:sp>
      <p:sp>
        <p:nvSpPr>
          <p:cNvPr id="50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 rot="5400000">
            <a:off x="-1216025" y="136842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51" name="AutoShape 5"/>
          <p:cNvSpPr>
            <a:spLocks noChangeArrowheads="1"/>
          </p:cNvSpPr>
          <p:nvPr>
            <p:custDataLst>
              <p:tags r:id="rId6"/>
            </p:custDataLst>
          </p:nvPr>
        </p:nvSpPr>
        <p:spPr bwMode="ltGray">
          <a:xfrm rot="5400000" flipH="1">
            <a:off x="-810418" y="180419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2" name="AutoShape 6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3771801" y="366530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7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3671763" y="2536342"/>
            <a:ext cx="425449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2986239" y="1574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rgbClr val="33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1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2419581" y="1640870"/>
            <a:ext cx="381000" cy="381000"/>
            <a:chOff x="2078" y="1680"/>
            <a:chExt cx="1615" cy="1615"/>
          </a:xfrm>
        </p:grpSpPr>
        <p:sp>
          <p:nvSpPr>
            <p:cNvPr id="6185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86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gray">
            <a:xfrm>
              <a:off x="2253" y="1848"/>
              <a:ext cx="1104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88" name="Oval 15"/>
            <p:cNvSpPr>
              <a:spLocks noChangeArrowheads="1"/>
            </p:cNvSpPr>
            <p:nvPr/>
          </p:nvSpPr>
          <p:spPr bwMode="gray">
            <a:xfrm>
              <a:off x="2254" y="1846"/>
              <a:ext cx="1101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gray">
            <a:xfrm>
              <a:off x="2334" y="1848"/>
              <a:ext cx="1097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90" name="Oval 17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Group 32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3226648" y="2667232"/>
            <a:ext cx="381000" cy="381000"/>
            <a:chOff x="2078" y="1680"/>
            <a:chExt cx="1615" cy="1615"/>
          </a:xfrm>
        </p:grpSpPr>
        <p:sp>
          <p:nvSpPr>
            <p:cNvPr id="6179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80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35"/>
            <p:cNvSpPr>
              <a:spLocks noChangeArrowheads="1"/>
            </p:cNvSpPr>
            <p:nvPr/>
          </p:nvSpPr>
          <p:spPr bwMode="gray">
            <a:xfrm>
              <a:off x="2253" y="1848"/>
              <a:ext cx="1104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82" name="Oval 36"/>
            <p:cNvSpPr>
              <a:spLocks noChangeArrowheads="1"/>
            </p:cNvSpPr>
            <p:nvPr/>
          </p:nvSpPr>
          <p:spPr bwMode="gray">
            <a:xfrm>
              <a:off x="2254" y="1846"/>
              <a:ext cx="1101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Oval 37"/>
            <p:cNvSpPr>
              <a:spLocks noChangeArrowheads="1"/>
            </p:cNvSpPr>
            <p:nvPr/>
          </p:nvSpPr>
          <p:spPr bwMode="gray">
            <a:xfrm>
              <a:off x="2334" y="1848"/>
              <a:ext cx="1097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84" name="Oval 38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Group 3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3379657" y="3723178"/>
            <a:ext cx="355600" cy="381000"/>
            <a:chOff x="2078" y="1680"/>
            <a:chExt cx="1615" cy="1615"/>
          </a:xfrm>
        </p:grpSpPr>
        <p:sp>
          <p:nvSpPr>
            <p:cNvPr id="6173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74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gray">
            <a:xfrm>
              <a:off x="2251" y="1848"/>
              <a:ext cx="1182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76" name="Oval 43"/>
            <p:cNvSpPr>
              <a:spLocks noChangeArrowheads="1"/>
            </p:cNvSpPr>
            <p:nvPr/>
          </p:nvSpPr>
          <p:spPr bwMode="gray">
            <a:xfrm>
              <a:off x="2254" y="1846"/>
              <a:ext cx="1180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Oval 44"/>
            <p:cNvSpPr>
              <a:spLocks noChangeArrowheads="1"/>
            </p:cNvSpPr>
            <p:nvPr/>
          </p:nvSpPr>
          <p:spPr bwMode="gray">
            <a:xfrm>
              <a:off x="2338" y="1848"/>
              <a:ext cx="1096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78" name="Oval 45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AutoShape 6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3582857" y="46647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39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3099600" y="4714290"/>
            <a:ext cx="355600" cy="381000"/>
            <a:chOff x="2078" y="1680"/>
            <a:chExt cx="1615" cy="1615"/>
          </a:xfrm>
        </p:grpSpPr>
        <p:sp>
          <p:nvSpPr>
            <p:cNvPr id="6167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68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42"/>
            <p:cNvSpPr>
              <a:spLocks noChangeArrowheads="1"/>
            </p:cNvSpPr>
            <p:nvPr/>
          </p:nvSpPr>
          <p:spPr bwMode="gray">
            <a:xfrm>
              <a:off x="2251" y="1848"/>
              <a:ext cx="1182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70" name="Oval 43"/>
            <p:cNvSpPr>
              <a:spLocks noChangeArrowheads="1"/>
            </p:cNvSpPr>
            <p:nvPr/>
          </p:nvSpPr>
          <p:spPr bwMode="gray">
            <a:xfrm>
              <a:off x="2254" y="1846"/>
              <a:ext cx="1180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44"/>
            <p:cNvSpPr>
              <a:spLocks noChangeArrowheads="1"/>
            </p:cNvSpPr>
            <p:nvPr/>
          </p:nvSpPr>
          <p:spPr bwMode="gray">
            <a:xfrm>
              <a:off x="2338" y="1848"/>
              <a:ext cx="1096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gray">
            <a:xfrm>
              <a:off x="2338" y="1848"/>
              <a:ext cx="1096" cy="127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页脚占位符 5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EPIC Lab @ 2018</a:t>
            </a:r>
          </a:p>
        </p:txBody>
      </p:sp>
      <p:sp>
        <p:nvSpPr>
          <p:cNvPr id="56" name="灯片编号占位符 4"/>
          <p:cNvSpPr txBox="1">
            <a:spLocks/>
          </p:cNvSpPr>
          <p:nvPr/>
        </p:nvSpPr>
        <p:spPr bwMode="auto">
          <a:xfrm>
            <a:off x="6858000" y="6629400"/>
            <a:ext cx="2286000" cy="22860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40411D-55FA-4BAF-8EE2-ED8B285525F6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7" name="TextBox 56"/>
          <p:cNvSpPr txBox="1"/>
          <p:nvPr/>
        </p:nvSpPr>
        <p:spPr>
          <a:xfrm>
            <a:off x="3333628" y="1628745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项目的需求调研</a:t>
            </a:r>
            <a:endParaRPr lang="en-US" altLang="zh-CN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24163" y="2593432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芯片选型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6101" y="3696523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电路设计和修改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35257" y="4740998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工艺生产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" name="Group 11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2400300" y="5476875"/>
            <a:ext cx="381000" cy="381000"/>
            <a:chOff x="2078" y="1680"/>
            <a:chExt cx="1615" cy="1615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gray">
            <a:xfrm>
              <a:off x="2253" y="1848"/>
              <a:ext cx="1104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/>
          </p:nvSpPr>
          <p:spPr bwMode="gray">
            <a:xfrm>
              <a:off x="2254" y="1846"/>
              <a:ext cx="1101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Oval 16"/>
            <p:cNvSpPr>
              <a:spLocks noChangeArrowheads="1"/>
            </p:cNvSpPr>
            <p:nvPr/>
          </p:nvSpPr>
          <p:spPr bwMode="gray">
            <a:xfrm>
              <a:off x="2334" y="1848"/>
              <a:ext cx="1097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4" name="AutoShape 10"/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2986239" y="5518389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rgbClr val="33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56"/>
          <p:cNvSpPr txBox="1"/>
          <p:nvPr/>
        </p:nvSpPr>
        <p:spPr>
          <a:xfrm>
            <a:off x="3333628" y="557233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样板的焊接测试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207875"/>
      </p:ext>
    </p:extLst>
  </p:cSld>
  <p:clrMapOvr>
    <a:masterClrMapping/>
  </p:clrMapOvr>
  <p:transition spd="slow" advTm="492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EPIC Lab @ 2018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项目的需求调研</a:t>
            </a:r>
            <a:endParaRPr lang="en-US" altLang="zh-CN" sz="32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45577"/>
            <a:ext cx="7924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工程项目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zh-CN" altLang="en-US" sz="2400" dirty="0">
                <a:solidFill>
                  <a:schemeClr val="tx1"/>
                </a:solidFill>
              </a:rPr>
              <a:t>前提是明确需求；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明确最后实现的功能；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由功能反推需求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查找电路设计方案；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电路城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电子发烧友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2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EPIC Lab @ 2018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项目的需求调研</a:t>
            </a:r>
            <a:endParaRPr lang="en-US" altLang="zh-CN" sz="32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45577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查现有的</a:t>
            </a:r>
            <a:r>
              <a:rPr lang="en-US" altLang="zh-CN" sz="2400" dirty="0">
                <a:solidFill>
                  <a:schemeClr val="tx1"/>
                </a:solidFill>
              </a:rPr>
              <a:t>Demo</a:t>
            </a:r>
            <a:r>
              <a:rPr lang="zh-CN" altLang="en-US" sz="2400" dirty="0">
                <a:solidFill>
                  <a:schemeClr val="tx1"/>
                </a:solidFill>
              </a:rPr>
              <a:t>方案；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淘宝商家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其他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给出一个可行性的文档，和简要的设计思路。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可行性文档：电路设计可实现，软件设计可实现，时间需求，材料需求；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设计思路文档：传感器</a:t>
            </a:r>
            <a:r>
              <a:rPr lang="en-US" altLang="zh-CN" sz="2400" dirty="0">
                <a:solidFill>
                  <a:schemeClr val="tx1"/>
                </a:solidFill>
              </a:rPr>
              <a:t>+</a:t>
            </a:r>
            <a:r>
              <a:rPr lang="zh-CN" altLang="en-US" sz="2400" dirty="0">
                <a:solidFill>
                  <a:schemeClr val="tx1"/>
                </a:solidFill>
              </a:rPr>
              <a:t>主控</a:t>
            </a:r>
            <a:r>
              <a:rPr lang="en-US" altLang="zh-CN" sz="2400" dirty="0">
                <a:solidFill>
                  <a:schemeClr val="tx1"/>
                </a:solidFill>
              </a:rPr>
              <a:t>+</a:t>
            </a:r>
            <a:r>
              <a:rPr lang="zh-CN" altLang="en-US" sz="2400" dirty="0">
                <a:solidFill>
                  <a:schemeClr val="tx1"/>
                </a:solidFill>
              </a:rPr>
              <a:t>供电模块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EPIC Lab @ 2018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芯片选型</a:t>
            </a:r>
            <a:endParaRPr lang="en-US" altLang="zh-C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76953"/>
            <a:ext cx="7924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有</a:t>
            </a:r>
            <a:r>
              <a:rPr lang="en-US" altLang="zh-CN" sz="2400" dirty="0">
                <a:solidFill>
                  <a:schemeClr val="tx1"/>
                </a:solidFill>
              </a:rPr>
              <a:t>Demo</a:t>
            </a:r>
            <a:r>
              <a:rPr lang="zh-CN" altLang="en-US" sz="2400" dirty="0">
                <a:solidFill>
                  <a:schemeClr val="tx1"/>
                </a:solidFill>
              </a:rPr>
              <a:t>方案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得到相应的</a:t>
            </a:r>
            <a:r>
              <a:rPr lang="en-US" altLang="zh-CN" sz="2400" dirty="0">
                <a:solidFill>
                  <a:schemeClr val="tx1"/>
                </a:solidFill>
              </a:rPr>
              <a:t>SCH</a:t>
            </a:r>
            <a:r>
              <a:rPr lang="zh-CN" altLang="en-US" sz="2400" dirty="0">
                <a:solidFill>
                  <a:schemeClr val="tx1"/>
                </a:solidFill>
              </a:rPr>
              <a:t>原理图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得到设计文档和</a:t>
            </a:r>
            <a:r>
              <a:rPr lang="en-US" altLang="zh-CN" sz="2400" dirty="0">
                <a:solidFill>
                  <a:schemeClr val="tx1"/>
                </a:solidFill>
              </a:rPr>
              <a:t>Datasheet</a:t>
            </a: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得到开源代码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后续开发上的支持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是吧，我们并不孤独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8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EPIC Lab @ 2018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芯片选型</a:t>
            </a:r>
            <a:endParaRPr lang="en-US" altLang="zh-C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76953"/>
            <a:ext cx="79248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2. </a:t>
            </a:r>
            <a:r>
              <a:rPr lang="zh-CN" altLang="en-US" sz="2400" dirty="0">
                <a:solidFill>
                  <a:schemeClr val="tx1"/>
                </a:solidFill>
              </a:rPr>
              <a:t>没有找到</a:t>
            </a:r>
            <a:r>
              <a:rPr lang="en-US" altLang="zh-CN" sz="2400" dirty="0">
                <a:solidFill>
                  <a:schemeClr val="tx1"/>
                </a:solidFill>
              </a:rPr>
              <a:t>Demo</a:t>
            </a:r>
            <a:r>
              <a:rPr lang="zh-CN" altLang="en-US" sz="2400" dirty="0">
                <a:solidFill>
                  <a:schemeClr val="tx1"/>
                </a:solidFill>
              </a:rPr>
              <a:t>方案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找到了可实现的采集装置，或者模块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主控选择了，和嵌入式软件工程师讨论，选择满足功能前提下，是你们熟知的主控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查看相应的芯片手册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Datasheet</a:t>
            </a: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1371600" lvl="2" indent="-457200"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hlinkClick r:id="rId3"/>
              </a:rPr>
              <a:t>http://www.ti.com.cn/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pPr marL="1371600" lvl="2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1371600" lvl="2" indent="-457200"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Alldatasheet.com </a:t>
            </a:r>
          </a:p>
          <a:p>
            <a:pPr marL="1371600" lvl="2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27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EPIC Lab @ 2018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电路设计和修改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309" y="1143000"/>
            <a:ext cx="7924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Demo </a:t>
            </a:r>
            <a:r>
              <a:rPr lang="zh-CN" altLang="en-US" sz="2400" dirty="0">
                <a:solidFill>
                  <a:schemeClr val="tx1"/>
                </a:solidFill>
              </a:rPr>
              <a:t>方案的前提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有对应的 </a:t>
            </a:r>
            <a:r>
              <a:rPr lang="en-US" altLang="zh-CN" sz="2400" dirty="0">
                <a:solidFill>
                  <a:schemeClr val="tx1"/>
                </a:solidFill>
              </a:rPr>
              <a:t>SCH</a:t>
            </a:r>
            <a:r>
              <a:rPr lang="zh-CN" altLang="en-US" sz="2400" dirty="0">
                <a:solidFill>
                  <a:schemeClr val="tx1"/>
                </a:solidFill>
              </a:rPr>
              <a:t>，结合</a:t>
            </a:r>
            <a:r>
              <a:rPr lang="en-US" altLang="zh-CN" sz="2400" dirty="0">
                <a:solidFill>
                  <a:schemeClr val="tx1"/>
                </a:solidFill>
              </a:rPr>
              <a:t>SCH </a:t>
            </a:r>
            <a:r>
              <a:rPr lang="zh-CN" altLang="en-US" sz="2400" dirty="0">
                <a:solidFill>
                  <a:schemeClr val="tx1"/>
                </a:solidFill>
              </a:rPr>
              <a:t>先复制一份自己的；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第一次的</a:t>
            </a:r>
            <a:r>
              <a:rPr lang="en-US" altLang="zh-CN" sz="2400" dirty="0">
                <a:solidFill>
                  <a:schemeClr val="tx1"/>
                </a:solidFill>
              </a:rPr>
              <a:t>Bug</a:t>
            </a: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1371600" lvl="2" indent="-457200"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Datasheet </a:t>
            </a:r>
            <a:r>
              <a:rPr lang="zh-CN" altLang="en-US" sz="2400" dirty="0">
                <a:solidFill>
                  <a:schemeClr val="tx1"/>
                </a:solidFill>
              </a:rPr>
              <a:t>外围电路不同的地方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1371600" lvl="2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1371600" lvl="2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习得芯片的引脚电压特性，内部还是外部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增加其他模块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1371600" lvl="2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思路同上；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1371600" lvl="2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1371600" lvl="2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参考</a:t>
            </a:r>
            <a:r>
              <a:rPr lang="en-US" altLang="zh-CN" sz="2400" dirty="0">
                <a:solidFill>
                  <a:schemeClr val="tx1"/>
                </a:solidFill>
              </a:rPr>
              <a:t>Datasheet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87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EPIC Lab @ 2018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电路设计和修改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309" y="1143000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无 </a:t>
            </a:r>
            <a:r>
              <a:rPr lang="en-US" altLang="zh-CN" sz="2400" dirty="0">
                <a:solidFill>
                  <a:schemeClr val="tx1"/>
                </a:solidFill>
              </a:rPr>
              <a:t>Demo </a:t>
            </a:r>
            <a:r>
              <a:rPr lang="zh-CN" altLang="en-US" sz="2400" dirty="0">
                <a:solidFill>
                  <a:schemeClr val="tx1"/>
                </a:solidFill>
              </a:rPr>
              <a:t>方案，只有</a:t>
            </a:r>
            <a:r>
              <a:rPr lang="en-US" altLang="zh-CN" sz="2400" dirty="0">
                <a:solidFill>
                  <a:schemeClr val="tx1"/>
                </a:solidFill>
              </a:rPr>
              <a:t>Datasheet</a:t>
            </a: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先根据</a:t>
            </a:r>
            <a:r>
              <a:rPr lang="en-US" altLang="zh-CN" sz="2400" dirty="0">
                <a:solidFill>
                  <a:schemeClr val="tx1"/>
                </a:solidFill>
              </a:rPr>
              <a:t>Datasheet </a:t>
            </a:r>
            <a:r>
              <a:rPr lang="zh-CN" altLang="en-US" sz="2400" dirty="0">
                <a:solidFill>
                  <a:schemeClr val="tx1"/>
                </a:solidFill>
              </a:rPr>
              <a:t>得到采集方案的</a:t>
            </a:r>
            <a:r>
              <a:rPr lang="en-US" altLang="zh-CN" sz="2400" dirty="0">
                <a:solidFill>
                  <a:schemeClr val="tx1"/>
                </a:solidFill>
              </a:rPr>
              <a:t>SCH 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确定主控后简单搭建测试回路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1371600" lvl="2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采集装置</a:t>
            </a:r>
            <a:r>
              <a:rPr lang="en-US" altLang="zh-CN" sz="2400" dirty="0">
                <a:solidFill>
                  <a:schemeClr val="tx1"/>
                </a:solidFill>
              </a:rPr>
              <a:t>+</a:t>
            </a:r>
            <a:r>
              <a:rPr lang="zh-CN" altLang="en-US" sz="2400" dirty="0">
                <a:solidFill>
                  <a:schemeClr val="tx1"/>
                </a:solidFill>
              </a:rPr>
              <a:t>主控能正常工作，才需要进行后续工作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1371600" lvl="2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1371600" lvl="2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通过洞洞板搭建，或者其他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第二次的</a:t>
            </a:r>
            <a:r>
              <a:rPr lang="en-US" altLang="zh-CN" sz="2400" dirty="0">
                <a:solidFill>
                  <a:schemeClr val="tx1"/>
                </a:solidFill>
              </a:rPr>
              <a:t>Bug</a:t>
            </a:r>
          </a:p>
          <a:p>
            <a:pPr marL="1371600" lvl="2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1371600" lvl="2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不停的调试和测试。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8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EPIC Lab @ 2018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PCB</a:t>
            </a:r>
            <a:r>
              <a:rPr lang="zh-CN" altLang="en-US" sz="3200" b="1" dirty="0"/>
              <a:t>的工艺生产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914400"/>
            <a:ext cx="79248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相信你已经基本实现</a:t>
            </a:r>
            <a:r>
              <a:rPr lang="en-US" altLang="zh-CN" sz="2400" dirty="0">
                <a:solidFill>
                  <a:schemeClr val="tx1"/>
                </a:solidFill>
              </a:rPr>
              <a:t>Demo</a:t>
            </a:r>
            <a:r>
              <a:rPr lang="zh-CN" altLang="en-US" sz="2400" dirty="0">
                <a:solidFill>
                  <a:schemeClr val="tx1"/>
                </a:solidFill>
              </a:rPr>
              <a:t>原型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下面就是</a:t>
            </a:r>
            <a:r>
              <a:rPr lang="en-US" altLang="zh-CN" sz="2400" dirty="0">
                <a:solidFill>
                  <a:schemeClr val="tx1"/>
                </a:solidFill>
              </a:rPr>
              <a:t>PCB</a:t>
            </a:r>
            <a:r>
              <a:rPr lang="zh-CN" altLang="en-US" sz="2400" dirty="0">
                <a:solidFill>
                  <a:schemeClr val="tx1"/>
                </a:solidFill>
              </a:rPr>
              <a:t>的布局和布线了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布局：同一模块的放在一起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布局：原件就近原则进行排列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布线：直线段最短为原则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布线：电源线粗，信号线之间差分</a:t>
            </a:r>
            <a:r>
              <a:rPr lang="en-US" altLang="zh-CN" sz="2400" dirty="0">
                <a:solidFill>
                  <a:schemeClr val="tx1"/>
                </a:solidFill>
              </a:rPr>
              <a:t>…</a:t>
            </a:r>
          </a:p>
          <a:p>
            <a:pPr marL="914400" lvl="1" indent="-457200"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lvl="1" indent="-457200">
              <a:buAutoNum type="arabicPeriod" startAt="3"/>
            </a:pPr>
            <a:r>
              <a:rPr lang="zh-CN" altLang="en-US" sz="2400" dirty="0">
                <a:solidFill>
                  <a:schemeClr val="tx1"/>
                </a:solidFill>
              </a:rPr>
              <a:t>有很多的小技巧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lvl="2"/>
            <a:r>
              <a:rPr lang="zh-CN" altLang="en-US" sz="2400" dirty="0">
                <a:solidFill>
                  <a:schemeClr val="tx1"/>
                </a:solidFill>
              </a:rPr>
              <a:t>参考这个文档：</a:t>
            </a:r>
            <a:r>
              <a:rPr lang="en-US" altLang="zh-CN" sz="2400" dirty="0">
                <a:solidFill>
                  <a:schemeClr val="tx1"/>
                </a:solidFill>
                <a:hlinkClick r:id="rId3"/>
              </a:rPr>
              <a:t>https://github.com/HUSTEPIC/Hardware_Document.git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pPr lvl="1"/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080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ycJQJb0bnnWLjslRXp1l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nU1NFJiJ6UlV9QVZrlX5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3qO9tJpDc3819jIIe9G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rqllREkH5QeUGgVlGCg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GiIJw2hGSWpknlkmL4C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2vQjJ73A2Ziub8sINRV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GiIJw2hGSWpknlkmL4C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3qO9tJpDc3819jIIe9G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nU1NFJiJ6UlV9QVZrlX5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Z0CstW1J65dWZZ5uwce5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euGyNxUT2motvo8cy8X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pwjhhucWK9lCG0qZUp5W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9AIZk2iDDuNZW3nh6TVb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1iStilFpuDkQxHfxWg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CatBgJEWkOwe9f4Sgm0VJ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jgcFOm4u4SgSbqYJAcf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yHZSTW0xFWO2QWOPcNB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3vQqa99BpKyFEJbtpsJo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2vQjJ73A2Ziub8sINRV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nccCmNlSe657OVkPpum9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00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00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15349</TotalTime>
  <Words>576</Words>
  <Application>Microsoft Office PowerPoint</Application>
  <PresentationFormat>全屏显示(4:3)</PresentationFormat>
  <Paragraphs>164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min2t</dc:creator>
  <cp:lastModifiedBy>荣辉 瞿</cp:lastModifiedBy>
  <cp:revision>762</cp:revision>
  <dcterms:created xsi:type="dcterms:W3CDTF">2005-10-21T18:45:08Z</dcterms:created>
  <dcterms:modified xsi:type="dcterms:W3CDTF">2018-11-10T07:06:57Z</dcterms:modified>
</cp:coreProperties>
</file>