
<file path=[Content_Types].xml><?xml version="1.0" encoding="utf-8"?>
<Types xmlns="http://schemas.openxmlformats.org/package/2006/content-types">
  <Default Extension="jpeg" ContentType="image/jpeg"/>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0" r:id="rId3"/>
    <p:sldId id="389" r:id="rId5"/>
    <p:sldId id="391" r:id="rId6"/>
    <p:sldId id="392" r:id="rId7"/>
    <p:sldId id="390" r:id="rId8"/>
    <p:sldId id="393" r:id="rId9"/>
    <p:sldId id="375" r:id="rId10"/>
    <p:sldId id="376" r:id="rId11"/>
    <p:sldId id="394" r:id="rId12"/>
    <p:sldId id="395" r:id="rId13"/>
    <p:sldId id="331"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500"/>
    <a:srgbClr val="FC7F02"/>
    <a:srgbClr val="FF6600"/>
    <a:srgbClr val="FD9A5D"/>
    <a:srgbClr val="D9D9D9"/>
    <a:srgbClr val="0D3559"/>
    <a:srgbClr val="9C3D02"/>
    <a:srgbClr val="CCA883"/>
    <a:srgbClr val="960000"/>
    <a:srgbClr val="E3F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30" autoAdjust="0"/>
    <p:restoredTop sz="63140" autoAdjust="0"/>
  </p:normalViewPr>
  <p:slideViewPr>
    <p:cSldViewPr>
      <p:cViewPr varScale="1">
        <p:scale>
          <a:sx n="100" d="100"/>
          <a:sy n="100" d="100"/>
        </p:scale>
        <p:origin x="2130" y="84"/>
      </p:cViewPr>
      <p:guideLst>
        <p:guide orient="horz" pos="1620"/>
        <p:guide pos="2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GB" altLang="zh-CN" sz="12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3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设计完成的可穿戴情感机器人定位为服务机器人，创造性地将机器人技术同可穿戴技术融合，并集成触觉感知、语音交互、脑电感知、生理指标感知等手段丰富的人机交互方式。</a:t>
            </a:r>
            <a:endParaRPr lang="en-US" altLang="zh-CN" smtClean="0"/>
          </a:p>
          <a:p>
            <a:r>
              <a:rPr lang="zh-CN" altLang="en-US" smtClean="0"/>
              <a:t>可穿戴情感机器人具备便携性、舒适性、高智能性特点，通过对用户情绪状态的实时感知，深层次地了解用户的状态，从而提供更好的人机交互服务。</a:t>
            </a:r>
            <a:endParaRPr lang="en-US" altLang="zh-CN" smtClean="0"/>
          </a:p>
          <a:p>
            <a:r>
              <a:rPr lang="zh-CN" altLang="en-US" smtClean="0"/>
              <a:t>可广泛应用于老人陪伴、心理呵护、儿童看护、健康监护、艺术创作、游戏竞技、疲劳驾驶检测、疾病护理等广泛领域。我们设计的可穿戴情感机器人为服务机器人的发展提供了一种新的可能，探索了相关的核心支撑技术。</a:t>
            </a:r>
            <a:endParaRPr lang="en-US" altLang="zh-CN" smtClean="0"/>
          </a:p>
          <a:p>
            <a:endParaRPr lang="en-US" altLang="zh-CN" smtClean="0"/>
          </a:p>
          <a:p>
            <a:r>
              <a:rPr lang="zh-CN" altLang="en-US" smtClean="0"/>
              <a:t>脑</a:t>
            </a:r>
            <a:r>
              <a:rPr lang="zh-CN" altLang="en-US" dirty="0"/>
              <a:t>可穿戴设备与其他各模块间通过无线通信的方式进行数据和信息的传递交流，部署在衣帽中。智能情感机器人位于左胸处，智能触觉设备位于衣袖中，此外在衣领下方部署了</a:t>
            </a:r>
            <a:r>
              <a:rPr lang="en-US" altLang="zh-CN" dirty="0"/>
              <a:t>Mic</a:t>
            </a:r>
            <a:r>
              <a:rPr lang="zh-CN" altLang="en-US" dirty="0"/>
              <a:t>语音采集交互模块，各模块间通过</a:t>
            </a:r>
            <a:r>
              <a:rPr lang="en-US" altLang="zh-CN" dirty="0" err="1"/>
              <a:t>usb</a:t>
            </a:r>
            <a:r>
              <a:rPr lang="zh-CN" altLang="en-US" dirty="0"/>
              <a:t>进行通信。采集了人体的多维多模态数据之后，智能情感交互机器人</a:t>
            </a:r>
            <a:r>
              <a:rPr lang="en-US" altLang="zh-CN" dirty="0"/>
              <a:t>(AIWAC ROBOT)</a:t>
            </a:r>
            <a:r>
              <a:rPr lang="zh-CN" altLang="en-US" dirty="0"/>
              <a:t>将数据传输到智能终端中，智能终端可以看做是一个小型的边缘服务器，根据具体的应用需求为用户提供具体的情感认知服务。智能终端可进一步将数据传输到远端云中进行更准确更强大的情感识别和认知，远端云中部署了强大的深度学习等</a:t>
            </a:r>
            <a:r>
              <a:rPr lang="en-US" altLang="zh-CN" dirty="0"/>
              <a:t>AI </a:t>
            </a:r>
            <a:r>
              <a:rPr lang="zh-CN" altLang="en-US" dirty="0"/>
              <a:t>算法，可实现精准的情感识别和智能决策，并将决策结果反馈到智能终端中进一步提供个性化的情感认知</a:t>
            </a:r>
            <a:r>
              <a:rPr lang="zh-CN" altLang="en-US"/>
              <a:t>服务</a:t>
            </a:r>
            <a:r>
              <a:rPr lang="zh-CN" altLang="en-US" smtClean="0"/>
              <a:t>。</a:t>
            </a:r>
            <a:endParaRPr lang="en-US" altLang="zh-CN" smtClean="0"/>
          </a:p>
          <a:p>
            <a:endParaRPr lang="en-US" altLang="zh-CN" smtClean="0"/>
          </a:p>
          <a:p>
            <a:r>
              <a:rPr lang="zh-CN" altLang="en-US" smtClean="0"/>
              <a:t>接下来对可穿戴情感机器人</a:t>
            </a:r>
            <a:r>
              <a:rPr lang="en-US" altLang="zh-CN" smtClean="0"/>
              <a:t>(Wearable 3.0)</a:t>
            </a:r>
            <a:r>
              <a:rPr lang="zh-CN" altLang="en-US" smtClean="0"/>
              <a:t>的关键技术进行介绍。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prstClr val="black"/>
                </a:solidFill>
                <a:effectLst/>
                <a:uLnTx/>
                <a:uFillTx/>
                <a:latin typeface="+mn-lt"/>
                <a:ea typeface="+mn-ea"/>
                <a:cs typeface="+mn-cs"/>
              </a:rPr>
              <a:t>从早期的开发板开始，我们完整的探索了可穿戴情感机器人，从周边外设的开发、核心板硬件设计、硬件设备嵌入式驱动开发，到机器人操作系统的搭建，最后基于机器人操作系统开发完整的应用。</a:t>
            </a:r>
            <a:endParaRPr kumimoji="0" lang="en-US" altLang="zh-CN" sz="1200" b="0" i="0" u="none" strike="noStrike" kern="1200" cap="none" spc="0" normalizeH="0" baseline="0" noProof="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prstClr val="black"/>
                </a:solidFill>
                <a:effectLst/>
                <a:uLnTx/>
                <a:uFillTx/>
                <a:latin typeface="+mn-lt"/>
                <a:ea typeface="+mn-ea"/>
                <a:cs typeface="+mn-cs"/>
              </a:rPr>
              <a:t>这张</a:t>
            </a:r>
            <a:r>
              <a:rPr kumimoji="0" lang="en-US" altLang="zh-CN" sz="1200" b="0" i="0" u="none" strike="noStrike" kern="1200" cap="none" spc="0" normalizeH="0" baseline="0" noProof="0" smtClean="0">
                <a:ln>
                  <a:noFill/>
                </a:ln>
                <a:solidFill>
                  <a:prstClr val="black"/>
                </a:solidFill>
                <a:effectLst/>
                <a:uLnTx/>
                <a:uFillTx/>
                <a:latin typeface="+mn-lt"/>
                <a:ea typeface="+mn-ea"/>
                <a:cs typeface="+mn-cs"/>
              </a:rPr>
              <a:t>ppt</a:t>
            </a:r>
            <a:r>
              <a:rPr kumimoji="0" lang="zh-CN" altLang="en-US" sz="1200" b="0" i="0" u="none" strike="noStrike" kern="1200" cap="none" spc="0" normalizeH="0" baseline="0" noProof="0" smtClean="0">
                <a:ln>
                  <a:noFill/>
                </a:ln>
                <a:solidFill>
                  <a:prstClr val="black"/>
                </a:solidFill>
                <a:effectLst/>
                <a:uLnTx/>
                <a:uFillTx/>
                <a:latin typeface="+mn-lt"/>
                <a:ea typeface="+mn-ea"/>
                <a:cs typeface="+mn-cs"/>
              </a:rPr>
              <a:t>展示了我们机器人的核心板外观图和部分外围外设。</a:t>
            </a:r>
            <a:endParaRPr kumimoji="0" lang="zh-CN" altLang="en-US" sz="1200" b="0" i="0" u="none" strike="noStrike" kern="1200" cap="none" spc="0" normalizeH="0" baseline="0" noProof="0" smtClean="0">
              <a:ln>
                <a:noFill/>
              </a:ln>
              <a:solidFill>
                <a:prstClr val="black"/>
              </a:solidFill>
              <a:effectLst/>
              <a:uLnTx/>
              <a:uFillTx/>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3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这张</a:t>
            </a:r>
            <a:r>
              <a:rPr lang="en-US" altLang="zh-CN" smtClean="0"/>
              <a:t>PPT</a:t>
            </a:r>
            <a:r>
              <a:rPr lang="zh-CN" altLang="en-US" smtClean="0"/>
              <a:t>展示了可穿戴情感机器人具备的实时情感识别功能，</a:t>
            </a:r>
            <a:r>
              <a:rPr lang="zh-CN" altLang="en-US" baseline="0" smtClean="0"/>
              <a:t> 左上图展示了基于语音和人脸图像的实时情感识别算法的可视化展示</a:t>
            </a:r>
            <a:r>
              <a:rPr lang="zh-CN" altLang="en-US" smtClean="0"/>
              <a:t>。</a:t>
            </a:r>
            <a:endParaRPr lang="en-US" altLang="zh-CN" smtClean="0"/>
          </a:p>
          <a:p>
            <a:r>
              <a:rPr lang="zh-CN" altLang="en-US" smtClean="0"/>
              <a:t>左下图则介绍了我们所采用的人脸情感识别深度卷积神经网络算法模型，</a:t>
            </a:r>
            <a:r>
              <a:rPr lang="zh-CN" altLang="en-US" baseline="0" smtClean="0"/>
              <a:t> 同时我们也建立了相应的人脸情感库，如右下图所示。</a:t>
            </a:r>
            <a:endParaRPr lang="en-US" altLang="zh-CN" baseline="0" smtClean="0"/>
          </a:p>
          <a:p>
            <a:r>
              <a:rPr lang="zh-CN" altLang="en-US" baseline="0" smtClean="0"/>
              <a:t>右上图介绍了基于深度卷积神经网络设计的语音情感识别算法， 我们首先将语音转化为多段语谱图，</a:t>
            </a:r>
            <a:endParaRPr lang="en-US" altLang="zh-CN" baseline="0" smtClean="0"/>
          </a:p>
          <a:p>
            <a:r>
              <a:rPr lang="zh-CN" altLang="en-US" baseline="0" smtClean="0"/>
              <a:t>基于单个语谱图采用深度神经网络模型获取局部特征， 再采用特定方法将局部特征融合为定长的全局特征，</a:t>
            </a:r>
            <a:endParaRPr lang="en-US" altLang="zh-CN" baseline="0" smtClean="0"/>
          </a:p>
          <a:p>
            <a:r>
              <a:rPr lang="zh-CN" altLang="en-US" baseline="0" smtClean="0"/>
              <a:t>最后基于支持向量机算法进行情感分类模型的训练， 取得了较好的情感识别效果。</a:t>
            </a:r>
            <a:endParaRPr lang="en-US" altLang="zh-CN" baseline="0" smtClean="0"/>
          </a:p>
          <a:p>
            <a:endParaRPr lang="en-US" altLang="zh-CN" baseline="0" smtClean="0"/>
          </a:p>
          <a:p>
            <a:r>
              <a:rPr lang="zh-CN" altLang="en-US" baseline="0" smtClean="0"/>
              <a:t>情感识别是可穿戴情感机器人的一大核心功能，帮助机器人更好地理解用户的实时状态，从而提供更为精准的服务。</a:t>
            </a:r>
            <a:endParaRPr lang="en-US" altLang="zh-CN"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3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算法</a:t>
            </a:r>
            <a:r>
              <a:rPr kumimoji="0" lang="zh-CN" altLang="en-US" sz="12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主要思想</a:t>
            </a:r>
            <a:endParaRPr kumimoji="0" lang="en-US" altLang="zh-CN" sz="12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通过筛选大量无标签的情感数据，将置信度高的自主标签数据加入到训练集中；</a:t>
            </a:r>
            <a:endParaRPr kumimoji="0" lang="en-US" altLang="zh-CN" sz="12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从无标签数据的特征层和决策层两个角度考虑，利用相似度模型和熵模型，提出混合的无标签数据自主标签策略。而为了进一步提高加入数据的置信度，需要对自主标签的数据重新进行筛选。</a:t>
            </a:r>
            <a:endParaRPr kumimoji="0" lang="en-US" altLang="zh-CN" sz="12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b="0" dirty="0" smtClean="0"/>
          </a:p>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3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可穿戴情感机器人是社交情感服务机器人的一种全新</a:t>
            </a:r>
            <a:r>
              <a:rPr lang="zh-CN" altLang="en-US" dirty="0"/>
              <a:t>形态，基于认知计算模型来模拟人类</a:t>
            </a:r>
            <a:r>
              <a:rPr lang="zh-CN" altLang="en-US"/>
              <a:t>思维过程</a:t>
            </a:r>
            <a:r>
              <a:rPr lang="zh-CN" altLang="en-US" smtClean="0"/>
              <a:t>。</a:t>
            </a:r>
            <a:endParaRPr lang="en-US" altLang="zh-CN" smtClean="0"/>
          </a:p>
          <a:p>
            <a:r>
              <a:rPr lang="zh-CN" altLang="en-US" smtClean="0"/>
              <a:t>柔性</a:t>
            </a:r>
            <a:r>
              <a:rPr lang="zh-CN" altLang="en-US" dirty="0"/>
              <a:t>穿戴</a:t>
            </a:r>
            <a:r>
              <a:rPr lang="en-US" altLang="zh-CN" dirty="0"/>
              <a:t>+</a:t>
            </a:r>
            <a:r>
              <a:rPr lang="zh-CN" altLang="en-US" dirty="0"/>
              <a:t>隐性采集</a:t>
            </a:r>
            <a:r>
              <a:rPr lang="en-US" altLang="zh-CN" dirty="0"/>
              <a:t>+</a:t>
            </a:r>
            <a:r>
              <a:rPr lang="zh-CN" altLang="en-US" dirty="0"/>
              <a:t>情智感知</a:t>
            </a:r>
            <a:r>
              <a:rPr lang="en-US" altLang="zh-CN" dirty="0"/>
              <a:t>+</a:t>
            </a:r>
            <a:r>
              <a:rPr lang="zh-CN" altLang="en-US" dirty="0"/>
              <a:t>认知分析可以解决服务机器人和社交机器人</a:t>
            </a:r>
            <a:r>
              <a:rPr lang="zh-CN" altLang="en-US"/>
              <a:t>存在</a:t>
            </a:r>
            <a:r>
              <a:rPr lang="zh-CN" altLang="en-US" smtClean="0"/>
              <a:t>的智能性缺失、人机交互</a:t>
            </a:r>
            <a:r>
              <a:rPr lang="zh-CN" altLang="en-US" dirty="0"/>
              <a:t>模式受用户所</a:t>
            </a:r>
            <a:r>
              <a:rPr lang="zh-CN" altLang="en-US"/>
              <a:t>处</a:t>
            </a:r>
            <a:r>
              <a:rPr lang="zh-CN" altLang="en-US" smtClean="0"/>
              <a:t>环境制约、无法</a:t>
            </a:r>
            <a:r>
              <a:rPr lang="zh-CN" altLang="en-US" dirty="0"/>
              <a:t>便捷地陪伴用户等</a:t>
            </a:r>
            <a:r>
              <a:rPr lang="zh-CN" altLang="en-US"/>
              <a:t>问题</a:t>
            </a:r>
            <a:r>
              <a:rPr lang="zh-CN" altLang="en-US" smtClean="0"/>
              <a:t>，</a:t>
            </a:r>
            <a:endParaRPr lang="en-US" altLang="zh-CN" smtClean="0"/>
          </a:p>
          <a:p>
            <a:r>
              <a:rPr lang="zh-CN" altLang="en-US" smtClean="0"/>
              <a:t>除此以外，可穿戴情感机器人具其有独特优势，通过</a:t>
            </a:r>
            <a:r>
              <a:rPr lang="zh-CN" altLang="en-US" dirty="0"/>
              <a:t>引入强</a:t>
            </a:r>
            <a:r>
              <a:rPr lang="en-US" altLang="zh-CN" dirty="0"/>
              <a:t>AI</a:t>
            </a:r>
            <a:r>
              <a:rPr lang="zh-CN" altLang="en-US" dirty="0"/>
              <a:t>，使机器人具备情感认知能力的同时具备便携与时尚等</a:t>
            </a:r>
            <a:r>
              <a:rPr lang="zh-CN" altLang="en-US"/>
              <a:t>元素</a:t>
            </a:r>
            <a:r>
              <a:rPr lang="zh-CN" altLang="en-US" smtClean="0"/>
              <a:t>，可服务</a:t>
            </a:r>
            <a:r>
              <a:rPr lang="zh-CN" altLang="en-US" dirty="0"/>
              <a:t>于更广泛的</a:t>
            </a:r>
            <a:r>
              <a:rPr lang="zh-CN" altLang="en-US"/>
              <a:t>人群</a:t>
            </a:r>
            <a:r>
              <a:rPr lang="zh-CN" altLang="en-US" smtClean="0"/>
              <a:t>，</a:t>
            </a:r>
            <a:endParaRPr lang="en-US" altLang="zh-CN" smtClean="0"/>
          </a:p>
          <a:p>
            <a:r>
              <a:rPr lang="zh-CN" altLang="en-US" smtClean="0"/>
              <a:t>同时</a:t>
            </a:r>
            <a:r>
              <a:rPr lang="zh-CN" altLang="en-US" dirty="0"/>
              <a:t>可以提升人在精神层面“健康”，引入</a:t>
            </a:r>
            <a:r>
              <a:rPr lang="en-US" altLang="zh-CN" dirty="0"/>
              <a:t>Wearable3.0</a:t>
            </a:r>
            <a:r>
              <a:rPr lang="zh-CN" altLang="en-US"/>
              <a:t>技术</a:t>
            </a:r>
            <a:r>
              <a:rPr lang="zh-CN" altLang="en-US" smtClean="0"/>
              <a:t>的可穿戴情感机器人是</a:t>
            </a:r>
            <a:r>
              <a:rPr lang="zh-CN" altLang="en-US" dirty="0"/>
              <a:t>一种情绪认知能力能够自我进化的社交情感机器人。</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wearable 3.0</a:t>
            </a:r>
            <a:r>
              <a:rPr lang="zh-CN" altLang="en-US" dirty="0"/>
              <a:t>用于艺术创作中，对脑电波和多模态情感数据进行联合编码，并将之应用于创意游戏</a:t>
            </a:r>
            <a:r>
              <a:rPr lang="zh-CN" altLang="en-US"/>
              <a:t>，</a:t>
            </a:r>
            <a:r>
              <a:rPr lang="zh-CN" altLang="en-US" smtClean="0"/>
              <a:t>让可穿戴情感机器</a:t>
            </a:r>
            <a:r>
              <a:rPr lang="zh-CN" altLang="en-US" dirty="0"/>
              <a:t>人像人一样具有创造力，可以绘画，</a:t>
            </a:r>
            <a:r>
              <a:rPr lang="zh-CN" altLang="en-US"/>
              <a:t>创作</a:t>
            </a:r>
            <a:r>
              <a:rPr lang="zh-CN" altLang="en-US" smtClean="0"/>
              <a:t>出具有特殊风格的艺术品</a:t>
            </a:r>
            <a:r>
              <a:rPr lang="zh-CN" altLang="en-US" dirty="0"/>
              <a:t>。创作</a:t>
            </a:r>
            <a:r>
              <a:rPr lang="zh-CN" altLang="en-US"/>
              <a:t>时</a:t>
            </a:r>
            <a:r>
              <a:rPr lang="zh-CN" altLang="en-US" smtClean="0"/>
              <a:t>，用户先</a:t>
            </a:r>
            <a:r>
              <a:rPr lang="zh-CN" altLang="en-US" dirty="0"/>
              <a:t>画出大致的内容，系统根据采集到的</a:t>
            </a:r>
            <a:r>
              <a:rPr lang="en-US" altLang="zh-CN" dirty="0"/>
              <a:t>EEG</a:t>
            </a:r>
            <a:r>
              <a:rPr lang="zh-CN" altLang="en-US" dirty="0"/>
              <a:t>数据结合运动想象</a:t>
            </a:r>
            <a:r>
              <a:rPr lang="zh-CN" altLang="en-US"/>
              <a:t>算法</a:t>
            </a:r>
            <a:r>
              <a:rPr lang="zh-CN" altLang="en-US" smtClean="0"/>
              <a:t>将用户想</a:t>
            </a:r>
            <a:r>
              <a:rPr lang="zh-CN" altLang="en-US" dirty="0"/>
              <a:t>要创作的风格分为油画、国画、素描、漫画，</a:t>
            </a:r>
            <a:r>
              <a:rPr lang="zh-CN" altLang="en-US"/>
              <a:t>并</a:t>
            </a:r>
            <a:r>
              <a:rPr lang="zh-CN" altLang="en-US" smtClean="0"/>
              <a:t>与用户的</a:t>
            </a:r>
            <a:r>
              <a:rPr lang="zh-CN" altLang="en-US" dirty="0"/>
              <a:t>历史数据集进行风格特征的标签匹配，将内容与风格进行融合，创作出一幅新</a:t>
            </a:r>
            <a:r>
              <a:rPr lang="zh-CN" altLang="en-US"/>
              <a:t>的</a:t>
            </a:r>
            <a:r>
              <a:rPr lang="zh-CN" altLang="en-US" smtClean="0"/>
              <a:t>具有用户独特</a:t>
            </a:r>
            <a:r>
              <a:rPr lang="zh-CN" altLang="en-US" dirty="0"/>
              <a:t>风格的画作。然后系统根据采集到的多模态情感数据，进行创作时的情感分析和识别，根据情感分析结果对艺术品的线条和色调进行修正，让作品表达出作者的</a:t>
            </a:r>
            <a:r>
              <a:rPr lang="zh-CN" altLang="en-US"/>
              <a:t>情感</a:t>
            </a:r>
            <a:r>
              <a:rPr lang="zh-CN" altLang="en-US" smtClean="0"/>
              <a:t>。可穿戴情感机器人系统</a:t>
            </a:r>
            <a:r>
              <a:rPr lang="zh-CN" altLang="en-US"/>
              <a:t>随着</a:t>
            </a:r>
            <a:r>
              <a:rPr lang="zh-CN" altLang="en-US" smtClean="0"/>
              <a:t>跟用户交互</a:t>
            </a:r>
            <a:r>
              <a:rPr lang="zh-CN" altLang="en-US" dirty="0"/>
              <a:t>相处的时间越长</a:t>
            </a:r>
            <a:r>
              <a:rPr lang="zh-CN" altLang="en-US"/>
              <a:t>，</a:t>
            </a:r>
            <a:r>
              <a:rPr lang="zh-CN" altLang="en-US" smtClean="0"/>
              <a:t>对用户的</a:t>
            </a:r>
            <a:r>
              <a:rPr lang="zh-CN" altLang="en-US" dirty="0"/>
              <a:t>了解程度也会随之正常，因此算法将不断得到进化，系统也不断进化，系统的创造性不断得到增强，从而帮助艺术家创作出更加新颖的作品。</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3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Lst>
          </a:blip>
          <a:srcRect/>
          <a:stretch>
            <a:fillRect/>
          </a:stretch>
        </p:blipFill>
        <p:spPr>
          <a:xfrm>
            <a:off x="0" y="0"/>
            <a:ext cx="9144000" cy="5143500"/>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51520" y="208003"/>
            <a:ext cx="432048" cy="419531"/>
            <a:chOff x="298460" y="987574"/>
            <a:chExt cx="288032" cy="279687"/>
          </a:xfrm>
        </p:grpSpPr>
        <p:sp>
          <p:nvSpPr>
            <p:cNvPr id="9" name="矩形 8"/>
            <p:cNvSpPr/>
            <p:nvPr/>
          </p:nvSpPr>
          <p:spPr>
            <a:xfrm>
              <a:off x="298460" y="987574"/>
              <a:ext cx="216024" cy="21602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Lst>
          </a:blip>
          <a:srcRect/>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2"/>
          <p:cNvSpPr txBox="1"/>
          <p:nvPr/>
        </p:nvSpPr>
        <p:spPr>
          <a:xfrm>
            <a:off x="1084931" y="2745942"/>
            <a:ext cx="6829799" cy="387741"/>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smtClean="0">
                <a:solidFill>
                  <a:schemeClr val="tx1">
                    <a:lumMod val="75000"/>
                    <a:lumOff val="25000"/>
                  </a:schemeClr>
                </a:solidFill>
                <a:latin typeface="黑体" panose="02010609060101010101" pitchFamily="49" charset="-122"/>
                <a:ea typeface="黑体" panose="02010609060101010101" pitchFamily="49" charset="-122"/>
                <a:sym typeface="PT Sans Narrow"/>
              </a:rPr>
              <a:t>三</a:t>
            </a:r>
            <a:r>
              <a:rPr lang="zh-CN" altLang="en-US" sz="3200" b="1">
                <a:solidFill>
                  <a:schemeClr val="tx1">
                    <a:lumMod val="75000"/>
                    <a:lumOff val="25000"/>
                  </a:schemeClr>
                </a:solidFill>
                <a:latin typeface="黑体" panose="02010609060101010101" pitchFamily="49" charset="-122"/>
                <a:ea typeface="黑体" panose="02010609060101010101" pitchFamily="49" charset="-122"/>
                <a:sym typeface="PT Sans Narrow"/>
              </a:rPr>
              <a:t>、</a:t>
            </a:r>
            <a:r>
              <a:rPr lang="zh-CN" altLang="en-US" sz="3200" b="1" smtClean="0">
                <a:solidFill>
                  <a:schemeClr val="tx1">
                    <a:lumMod val="75000"/>
                    <a:lumOff val="25000"/>
                  </a:schemeClr>
                </a:solidFill>
                <a:latin typeface="黑体" panose="02010609060101010101" pitchFamily="49" charset="-122"/>
                <a:ea typeface="黑体" panose="02010609060101010101" pitchFamily="49" charset="-122"/>
                <a:sym typeface="PT Sans Narrow"/>
              </a:rPr>
              <a:t>人工智能重大专项</a:t>
            </a:r>
            <a:endParaRPr lang="en-GB" sz="3200" b="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11" name="直接连接符 10"/>
          <p:cNvCxnSpPr/>
          <p:nvPr/>
        </p:nvCxnSpPr>
        <p:spPr>
          <a:xfrm>
            <a:off x="1619672" y="3507854"/>
            <a:ext cx="592953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0"/>
            <a:ext cx="2393156" cy="2158466"/>
          </a:xfrm>
          <a:custGeom>
            <a:avLst/>
            <a:gdLst>
              <a:gd name="connsiteX0" fmla="*/ 0 w 2393156"/>
              <a:gd name="connsiteY0" fmla="*/ 0 h 2158466"/>
              <a:gd name="connsiteX1" fmla="*/ 2393156 w 2393156"/>
              <a:gd name="connsiteY1" fmla="*/ 0 h 2158466"/>
              <a:gd name="connsiteX2" fmla="*/ 2393156 w 2393156"/>
              <a:gd name="connsiteY2" fmla="*/ 2158466 h 2158466"/>
              <a:gd name="connsiteX3" fmla="*/ 0 w 2393156"/>
              <a:gd name="connsiteY3" fmla="*/ 2158466 h 2158466"/>
              <a:gd name="connsiteX4" fmla="*/ 0 w 2393156"/>
              <a:gd name="connsiteY4" fmla="*/ 0 h 2158466"/>
              <a:gd name="connsiteX0-1" fmla="*/ 0 w 2393156"/>
              <a:gd name="connsiteY0-2" fmla="*/ 0 h 2158466"/>
              <a:gd name="connsiteX1-3" fmla="*/ 2393156 w 2393156"/>
              <a:gd name="connsiteY1-4" fmla="*/ 0 h 2158466"/>
              <a:gd name="connsiteX2-5" fmla="*/ 0 w 2393156"/>
              <a:gd name="connsiteY2-6" fmla="*/ 2158466 h 2158466"/>
              <a:gd name="connsiteX3-7" fmla="*/ 0 w 2393156"/>
              <a:gd name="connsiteY3-8" fmla="*/ 0 h 2158466"/>
            </a:gdLst>
            <a:ahLst/>
            <a:cxnLst>
              <a:cxn ang="0">
                <a:pos x="connsiteX0-1" y="connsiteY0-2"/>
              </a:cxn>
              <a:cxn ang="0">
                <a:pos x="connsiteX1-3" y="connsiteY1-4"/>
              </a:cxn>
              <a:cxn ang="0">
                <a:pos x="connsiteX2-5" y="connsiteY2-6"/>
              </a:cxn>
              <a:cxn ang="0">
                <a:pos x="connsiteX3-7" y="connsiteY3-8"/>
              </a:cxn>
            </a:cxnLst>
            <a:rect l="l" t="t" r="r" b="b"/>
            <a:pathLst>
              <a:path w="2393156" h="2158466">
                <a:moveTo>
                  <a:pt x="0" y="0"/>
                </a:moveTo>
                <a:lnTo>
                  <a:pt x="2393156" y="0"/>
                </a:lnTo>
                <a:lnTo>
                  <a:pt x="0" y="215846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203687" y="26225"/>
            <a:ext cx="2592288" cy="239566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E:\DISK-2014-11-PERSONAL\EPIC-LAB\LOGO&amp;WEB\epicjpg.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79831" y="350279"/>
            <a:ext cx="1440000" cy="17844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3"/>
          <p:cNvSpPr txBox="1"/>
          <p:nvPr/>
        </p:nvSpPr>
        <p:spPr>
          <a:xfrm>
            <a:off x="2483768" y="4124947"/>
            <a:ext cx="4320480" cy="615553"/>
          </a:xfrm>
          <a:prstGeom prst="rect">
            <a:avLst/>
          </a:prstGeom>
          <a:noFill/>
        </p:spPr>
        <p:txBody>
          <a:bodyPr wrap="square" rtlCol="0">
            <a:spAutoFit/>
          </a:bodyPr>
          <a:lstStyle/>
          <a:p>
            <a:pPr algn="ctr"/>
            <a:r>
              <a:rPr lang="zh-CN" altLang="en-US" sz="2000" smtClean="0">
                <a:solidFill>
                  <a:schemeClr val="tx1">
                    <a:lumMod val="75000"/>
                    <a:lumOff val="25000"/>
                  </a:schemeClr>
                </a:solidFill>
                <a:latin typeface="微软雅黑" panose="020B0503020204020204" pitchFamily="34" charset="-122"/>
                <a:ea typeface="微软雅黑" panose="020B0503020204020204" pitchFamily="34" charset="-122"/>
              </a:rPr>
              <a:t>素材提供者</a:t>
            </a:r>
            <a:r>
              <a:rPr lang="en-US" altLang="zh-CN" sz="20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陈敏</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sz="1400" smtClean="0">
                <a:solidFill>
                  <a:schemeClr val="tx1">
                    <a:lumMod val="75000"/>
                    <a:lumOff val="25000"/>
                  </a:schemeClr>
                </a:solidFill>
                <a:latin typeface="微软雅黑" panose="020B0503020204020204" pitchFamily="34" charset="-122"/>
                <a:ea typeface="微软雅黑" panose="020B0503020204020204" pitchFamily="34" charset="-122"/>
              </a:rPr>
              <a:t>2018</a:t>
            </a: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smtClean="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1400" smtClean="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rPr>
              <a:t>日</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600" b="1" noProof="0" smtClean="0">
                <a:solidFill>
                  <a:srgbClr val="FFA500"/>
                </a:solidFill>
                <a:latin typeface="微软雅黑" panose="020B0503020204020204" pitchFamily="34" charset="-122"/>
                <a:ea typeface="微软雅黑" panose="020B0503020204020204" pitchFamily="34" charset="-122"/>
              </a:rPr>
              <a:t>意见和建议</a:t>
            </a:r>
            <a:r>
              <a:rPr lang="en-US" altLang="zh-CN" sz="1600" b="1" noProof="0" smtClean="0">
                <a:solidFill>
                  <a:srgbClr val="FFA500"/>
                </a:solidFill>
                <a:latin typeface="微软雅黑" panose="020B0503020204020204" pitchFamily="34" charset="-122"/>
                <a:ea typeface="微软雅黑" panose="020B0503020204020204" pitchFamily="34" charset="-122"/>
              </a:rPr>
              <a:t>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043608" y="1059582"/>
            <a:ext cx="4722232" cy="3000821"/>
          </a:xfrm>
          <a:prstGeom prst="rect">
            <a:avLst/>
          </a:prstGeom>
          <a:noFill/>
        </p:spPr>
        <p:txBody>
          <a:bodyPr wrap="square" rtlCol="0">
            <a:spAutoFit/>
          </a:bodyPr>
          <a:lstStyle/>
          <a:p>
            <a:pPr>
              <a:lnSpc>
                <a:spcPct val="150000"/>
              </a:lnSpc>
            </a:pPr>
            <a:r>
              <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需明确</a:t>
            </a:r>
            <a:r>
              <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大专项所要达成的科研目标和产业集群目标；</a:t>
            </a:r>
            <a:endPar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是否可以以部分核心产业发展为导向协调各大专项的协同创新与突破；</a:t>
            </a:r>
            <a:endPar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人工智能重大专项中海量数据库的作为人工智能的基础资源，其建立对人工智能的应用具有深远影响，其建立首先要明确产业重点，其次海量数据库的建立不仅涉及技术因素，往往还受非技术因素的制约，</a:t>
            </a: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应</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结合我省人工智能在某些行业的优势进行重点突破，并从政策层面进行资源的协调。</a:t>
            </a:r>
            <a:endPar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692" y="62753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2" name="矩形 1"/>
          <p:cNvSpPr/>
          <p:nvPr/>
        </p:nvSpPr>
        <p:spPr>
          <a:xfrm>
            <a:off x="0" y="0"/>
            <a:ext cx="2393156" cy="2158466"/>
          </a:xfrm>
          <a:custGeom>
            <a:avLst/>
            <a:gdLst>
              <a:gd name="connsiteX0" fmla="*/ 0 w 2393156"/>
              <a:gd name="connsiteY0" fmla="*/ 0 h 2158466"/>
              <a:gd name="connsiteX1" fmla="*/ 2393156 w 2393156"/>
              <a:gd name="connsiteY1" fmla="*/ 0 h 2158466"/>
              <a:gd name="connsiteX2" fmla="*/ 2393156 w 2393156"/>
              <a:gd name="connsiteY2" fmla="*/ 2158466 h 2158466"/>
              <a:gd name="connsiteX3" fmla="*/ 0 w 2393156"/>
              <a:gd name="connsiteY3" fmla="*/ 2158466 h 2158466"/>
              <a:gd name="connsiteX4" fmla="*/ 0 w 2393156"/>
              <a:gd name="connsiteY4" fmla="*/ 0 h 2158466"/>
              <a:gd name="connsiteX0-1" fmla="*/ 0 w 2393156"/>
              <a:gd name="connsiteY0-2" fmla="*/ 0 h 2158466"/>
              <a:gd name="connsiteX1-3" fmla="*/ 2393156 w 2393156"/>
              <a:gd name="connsiteY1-4" fmla="*/ 0 h 2158466"/>
              <a:gd name="connsiteX2-5" fmla="*/ 0 w 2393156"/>
              <a:gd name="connsiteY2-6" fmla="*/ 2158466 h 2158466"/>
              <a:gd name="connsiteX3-7" fmla="*/ 0 w 2393156"/>
              <a:gd name="connsiteY3-8" fmla="*/ 0 h 2158466"/>
            </a:gdLst>
            <a:ahLst/>
            <a:cxnLst>
              <a:cxn ang="0">
                <a:pos x="connsiteX0-1" y="connsiteY0-2"/>
              </a:cxn>
              <a:cxn ang="0">
                <a:pos x="connsiteX1-3" y="connsiteY1-4"/>
              </a:cxn>
              <a:cxn ang="0">
                <a:pos x="connsiteX2-5" y="connsiteY2-6"/>
              </a:cxn>
              <a:cxn ang="0">
                <a:pos x="connsiteX3-7" y="connsiteY3-8"/>
              </a:cxn>
            </a:cxnLst>
            <a:rect l="l" t="t" r="r" b="b"/>
            <a:pathLst>
              <a:path w="2393156" h="2158466">
                <a:moveTo>
                  <a:pt x="0" y="0"/>
                </a:moveTo>
                <a:lnTo>
                  <a:pt x="2393156" y="0"/>
                </a:lnTo>
                <a:lnTo>
                  <a:pt x="0" y="215846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5536" y="1707654"/>
            <a:ext cx="8940990" cy="104399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4028" tIns="14028" rIns="14028" bIns="14028" numCol="1" spcCol="12984" rtlCol="0" anchor="ctr">
            <a:spAutoFit/>
          </a:bodyPr>
          <a:lstStyle/>
          <a:p>
            <a:pPr algn="ctr" latinLnBrk="1" hangingPunct="0">
              <a:lnSpc>
                <a:spcPct val="150000"/>
              </a:lnSpc>
            </a:pPr>
            <a:r>
              <a:rPr lang="zh-CN" altLang="en-US" sz="4400" b="1">
                <a:solidFill>
                  <a:schemeClr val="tx1">
                    <a:lumMod val="75000"/>
                    <a:lumOff val="25000"/>
                  </a:schemeClr>
                </a:solidFill>
                <a:latin typeface="微软雅黑" panose="020B0503020204020204" pitchFamily="34" charset="-122"/>
                <a:ea typeface="微软雅黑" panose="020B0503020204020204" pitchFamily="34" charset="-122"/>
              </a:rPr>
              <a:t>谢谢</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Picture 3" descr="e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3381" y="2707252"/>
            <a:ext cx="757238"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zh-CN" altLang="en-US" sz="3200" b="1" i="0" u="none" strike="noStrike" kern="1200" cap="none" spc="0" normalizeH="0" baseline="0" noProof="0" smtClean="0">
                <a:ln>
                  <a:noFill/>
                </a:ln>
                <a:solidFill>
                  <a:srgbClr val="FFA500"/>
                </a:solidFill>
                <a:effectLst/>
                <a:uLnTx/>
                <a:uFillTx/>
                <a:latin typeface="微软雅黑" panose="020B0503020204020204" pitchFamily="34" charset="-122"/>
                <a:ea typeface="微软雅黑" panose="020B0503020204020204" pitchFamily="34" charset="-122"/>
                <a:cs typeface="+mn-cs"/>
              </a:rPr>
              <a:t>内容</a:t>
            </a:r>
            <a:endParaRPr kumimoji="0" lang="en-GB" sz="1800" b="1"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mn-cs"/>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2339753" y="242773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Impact" panose="020B0806030902050204" pitchFamily="34" charset="0"/>
                <a:ea typeface="宋体" pitchFamily="2" charset="-122"/>
                <a:cs typeface="+mn-cs"/>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prstClr val="white"/>
                  </a:solidFill>
                  <a:effectLst/>
                  <a:uLnTx/>
                  <a:uFillTx/>
                  <a:latin typeface="Impact" panose="020B0806030902050204" pitchFamily="34" charset="0"/>
                  <a:ea typeface="宋体" pitchFamily="2" charset="-122"/>
                  <a:cs typeface="+mn-cs"/>
                </a:rPr>
                <a:t>03</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itchFamily="2" charset="-122"/>
                <a:cs typeface="+mn-cs"/>
              </a:endParaRPr>
            </a:p>
          </p:txBody>
        </p:sp>
      </p:grpSp>
      <p:grpSp>
        <p:nvGrpSpPr>
          <p:cNvPr id="54" name="组合 53"/>
          <p:cNvGrpSpPr/>
          <p:nvPr/>
        </p:nvGrpSpPr>
        <p:grpSpPr>
          <a:xfrm>
            <a:off x="2339753" y="311022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Impact" panose="020B0806030902050204" pitchFamily="34" charset="0"/>
                <a:ea typeface="宋体" pitchFamily="2" charset="-122"/>
                <a:cs typeface="+mn-cs"/>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prstClr val="white"/>
                  </a:solidFill>
                  <a:effectLst/>
                  <a:uLnTx/>
                  <a:uFillTx/>
                  <a:latin typeface="Impact" panose="020B0806030902050204" pitchFamily="34" charset="0"/>
                  <a:ea typeface="宋体" pitchFamily="2" charset="-122"/>
                  <a:cs typeface="+mn-cs"/>
                </a:rPr>
                <a:t>04</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itchFamily="2" charset="-122"/>
                <a:cs typeface="+mn-cs"/>
              </a:endParaRPr>
            </a:p>
          </p:txBody>
        </p:sp>
      </p:grpSp>
      <p:grpSp>
        <p:nvGrpSpPr>
          <p:cNvPr id="66" name="组合 65"/>
          <p:cNvGrpSpPr/>
          <p:nvPr/>
        </p:nvGrpSpPr>
        <p:grpSpPr>
          <a:xfrm>
            <a:off x="3019006" y="2447888"/>
            <a:ext cx="3857250" cy="459690"/>
            <a:chOff x="4315150" y="2341731"/>
            <a:chExt cx="3857250" cy="540057"/>
          </a:xfrm>
        </p:grpSpPr>
        <p:sp>
          <p:nvSpPr>
            <p:cNvPr id="67" name="矩形 66"/>
            <p:cNvSpPr/>
            <p:nvPr/>
          </p:nvSpPr>
          <p:spPr>
            <a:xfrm>
              <a:off x="4657988" y="2424395"/>
              <a:ext cx="3514411" cy="40678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支撑技术</a:t>
              </a:r>
              <a:r>
                <a:rPr lang="en-US" altLang="zh-CN" b="1" noProof="0" smtClean="0">
                  <a:solidFill>
                    <a:prstClr val="black">
                      <a:lumMod val="75000"/>
                      <a:lumOff val="25000"/>
                    </a:prstClr>
                  </a:solidFill>
                  <a:latin typeface="微软雅黑" panose="020B0503020204020204" pitchFamily="34" charset="-122"/>
                  <a:ea typeface="微软雅黑" panose="020B0503020204020204" pitchFamily="34" charset="-122"/>
                </a:rPr>
                <a:t>or</a:t>
              </a: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可攻克的卡脖子技术</a:t>
              </a:r>
              <a:endParaRPr kumimoji="0" lang="en-GB"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a:ln>
                  <a:noFill/>
                </a:ln>
                <a:solidFill>
                  <a:prstClr val="black">
                    <a:lumMod val="75000"/>
                    <a:lumOff val="25000"/>
                  </a:prstClr>
                </a:solidFill>
                <a:effectLst/>
                <a:uLnTx/>
                <a:uFillTx/>
                <a:latin typeface="Calibri"/>
                <a:ea typeface="宋体" pitchFamily="2" charset="-122"/>
                <a:cs typeface="+mn-cs"/>
              </a:endParaRPr>
            </a:p>
          </p:txBody>
        </p:sp>
      </p:grpSp>
      <p:grpSp>
        <p:nvGrpSpPr>
          <p:cNvPr id="69" name="组合 68"/>
          <p:cNvGrpSpPr/>
          <p:nvPr/>
        </p:nvGrpSpPr>
        <p:grpSpPr>
          <a:xfrm>
            <a:off x="3019006" y="3142041"/>
            <a:ext cx="3857250" cy="459690"/>
            <a:chOff x="4315150" y="3035884"/>
            <a:chExt cx="3857250" cy="540057"/>
          </a:xfrm>
        </p:grpSpPr>
        <p:sp>
          <p:nvSpPr>
            <p:cNvPr id="70" name="矩形 69"/>
            <p:cNvSpPr/>
            <p:nvPr/>
          </p:nvSpPr>
          <p:spPr>
            <a:xfrm>
              <a:off x="4697181" y="3118548"/>
              <a:ext cx="2827147" cy="40678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对重大专项的意见和建议</a:t>
              </a:r>
              <a:endParaRPr kumimoji="0" lang="en-GB"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a:ln>
                  <a:noFill/>
                </a:ln>
                <a:solidFill>
                  <a:prstClr val="black">
                    <a:lumMod val="75000"/>
                    <a:lumOff val="25000"/>
                  </a:prstClr>
                </a:solidFill>
                <a:effectLst/>
                <a:uLnTx/>
                <a:uFillTx/>
                <a:latin typeface="Calibri"/>
                <a:ea typeface="宋体"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5118" y="1224647"/>
            <a:ext cx="2259330" cy="64516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ea"/>
              <a:buAutoNum type="circleNumDbPlain"/>
              <a:defRPr/>
            </a:pPr>
            <a:r>
              <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语音交互模块</a:t>
            </a:r>
            <a:endParaRPr kumimoji="0" lang="en-US" altLang="zh-CN"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circleNumDbPlain"/>
              <a:defRPr/>
            </a:pPr>
            <a:r>
              <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硬件系统核心</a:t>
            </a:r>
            <a:endParaRPr kumimoji="0" lang="en-US" altLang="zh-CN"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circleNumDbPlain"/>
              <a:defRPr/>
            </a:pPr>
            <a:r>
              <a:rPr kumimoji="0" lang="en-US" altLang="zh-CN"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Smart Tactile Device</a:t>
            </a:r>
            <a:endParaRPr kumimoji="0" lang="en-US" altLang="zh-CN"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6" name="组合 5"/>
          <p:cNvGrpSpPr/>
          <p:nvPr/>
        </p:nvGrpSpPr>
        <p:grpSpPr>
          <a:xfrm>
            <a:off x="179952" y="1393816"/>
            <a:ext cx="3960000" cy="2906126"/>
            <a:chOff x="40155" y="961768"/>
            <a:chExt cx="3960000" cy="2906126"/>
          </a:xfrm>
        </p:grpSpPr>
        <p:pic>
          <p:nvPicPr>
            <p:cNvPr id="52" name="图片 51"/>
            <p:cNvPicPr/>
            <p:nvPr/>
          </p:nvPicPr>
          <p:blipFill>
            <a:blip r:embed="rId1"/>
            <a:stretch>
              <a:fillRect/>
            </a:stretch>
          </p:blipFill>
          <p:spPr>
            <a:xfrm>
              <a:off x="40155" y="987894"/>
              <a:ext cx="3960000" cy="2880000"/>
            </a:xfrm>
            <a:prstGeom prst="rect">
              <a:avLst/>
            </a:prstGeom>
          </p:spPr>
        </p:pic>
        <p:sp>
          <p:nvSpPr>
            <p:cNvPr id="3" name="矩形 2"/>
            <p:cNvSpPr/>
            <p:nvPr/>
          </p:nvSpPr>
          <p:spPr>
            <a:xfrm>
              <a:off x="2483768" y="961768"/>
              <a:ext cx="126188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脑可穿戴设备</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2051720" y="1115657"/>
              <a:ext cx="43204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8969" y="3344674"/>
              <a:ext cx="107439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智能情感交互机器人</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flipH="1">
              <a:off x="843041" y="2912679"/>
              <a:ext cx="1008112" cy="46392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527395" y="1473786"/>
              <a:ext cx="126188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mn-cs"/>
                </a:rPr>
                <a:t>智能触觉设备</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mn-cs"/>
              </a:endParaRPr>
            </a:p>
          </p:txBody>
        </p:sp>
        <p:cxnSp>
          <p:nvCxnSpPr>
            <p:cNvPr id="17" name="直接箭头连接符 16"/>
            <p:cNvCxnSpPr/>
            <p:nvPr/>
          </p:nvCxnSpPr>
          <p:spPr>
            <a:xfrm flipV="1">
              <a:off x="3158337" y="1854321"/>
              <a:ext cx="0" cy="7174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8969" y="4457663"/>
            <a:ext cx="8905519"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smtClean="0">
                <a:ln>
                  <a:noFill/>
                </a:ln>
                <a:solidFill>
                  <a:srgbClr val="000000"/>
                </a:solidFill>
                <a:effectLst/>
                <a:uLnTx/>
                <a:uFillTx/>
                <a:latin typeface="Arial" panose="02080604020202020204" pitchFamily="34" charset="0"/>
                <a:ea typeface="宋体" pitchFamily="2" charset="-122"/>
                <a:cs typeface="Arial" panose="02080604020202020204" pitchFamily="34" charset="0"/>
              </a:rPr>
              <a:t>Min </a:t>
            </a:r>
            <a:r>
              <a:rPr kumimoji="0" lang="en-US" altLang="zh-CN" sz="1200" b="1" i="0" u="none" strike="noStrike" kern="1200" cap="none" spc="0" normalizeH="0" baseline="0" noProof="0" dirty="0">
                <a:ln>
                  <a:noFill/>
                </a:ln>
                <a:solidFill>
                  <a:srgbClr val="000000"/>
                </a:solidFill>
                <a:effectLst/>
                <a:uLnTx/>
                <a:uFillTx/>
                <a:latin typeface="Arial" panose="02080604020202020204" pitchFamily="34" charset="0"/>
                <a:ea typeface="宋体" pitchFamily="2" charset="-122"/>
                <a:cs typeface="Arial" panose="02080604020202020204" pitchFamily="34" charset="0"/>
              </a:rPr>
              <a:t>Chen, </a:t>
            </a:r>
            <a:r>
              <a:rPr kumimoji="0" lang="en-US" altLang="zh-CN" sz="1200" b="1" i="0" u="none" strike="noStrike" kern="1200" cap="none" spc="0" normalizeH="0" baseline="0" noProof="0" dirty="0" smtClean="0">
                <a:ln>
                  <a:noFill/>
                </a:ln>
                <a:solidFill>
                  <a:srgbClr val="000000"/>
                </a:solidFill>
                <a:effectLst/>
                <a:uLnTx/>
                <a:uFillTx/>
                <a:latin typeface="Arial" panose="02080604020202020204" pitchFamily="34" charset="0"/>
                <a:ea typeface="宋体" pitchFamily="2" charset="-122"/>
                <a:cs typeface="Arial" panose="02080604020202020204" pitchFamily="34" charset="0"/>
              </a:rPr>
              <a:t>Jun Zhou, </a:t>
            </a:r>
            <a:r>
              <a:rPr kumimoji="0" lang="en-US" altLang="zh-CN" sz="1200" b="1" i="0" u="none" strike="noStrike" kern="1200" cap="none" spc="0" normalizeH="0" baseline="0" noProof="0" dirty="0" err="1" smtClean="0">
                <a:ln>
                  <a:noFill/>
                </a:ln>
                <a:solidFill>
                  <a:srgbClr val="000000"/>
                </a:solidFill>
                <a:effectLst/>
                <a:uLnTx/>
                <a:uFillTx/>
                <a:latin typeface="Arial" panose="02080604020202020204" pitchFamily="34" charset="0"/>
                <a:ea typeface="宋体" pitchFamily="2" charset="-122"/>
                <a:cs typeface="Arial" panose="02080604020202020204" pitchFamily="34" charset="0"/>
              </a:rPr>
              <a:t>Guangming</a:t>
            </a:r>
            <a:r>
              <a:rPr kumimoji="0" lang="en-US" altLang="zh-CN" sz="1200" b="1" i="0" u="none" strike="noStrike" kern="1200" cap="none" spc="0" normalizeH="0" baseline="0" noProof="0" dirty="0" smtClean="0">
                <a:ln>
                  <a:noFill/>
                </a:ln>
                <a:solidFill>
                  <a:srgbClr val="000000"/>
                </a:solidFill>
                <a:effectLst/>
                <a:uLnTx/>
                <a:uFillTx/>
                <a:latin typeface="Arial" panose="02080604020202020204" pitchFamily="34" charset="0"/>
                <a:ea typeface="宋体" pitchFamily="2" charset="-122"/>
                <a:cs typeface="Arial" panose="02080604020202020204" pitchFamily="34" charset="0"/>
              </a:rPr>
              <a:t> Tao</a:t>
            </a:r>
            <a:r>
              <a:rPr kumimoji="0" lang="en-US" altLang="zh-CN" sz="1200" b="1" i="0" u="none" strike="noStrike" kern="1200" cap="none" spc="0" normalizeH="0" baseline="0" noProof="0" dirty="0">
                <a:ln>
                  <a:noFill/>
                </a:ln>
                <a:solidFill>
                  <a:srgbClr val="000000"/>
                </a:solidFill>
                <a:effectLst/>
                <a:uLnTx/>
                <a:uFillTx/>
                <a:latin typeface="Arial" panose="02080604020202020204" pitchFamily="34" charset="0"/>
                <a:ea typeface="宋体" pitchFamily="2" charset="-122"/>
                <a:cs typeface="Arial" panose="02080604020202020204" pitchFamily="34" charset="0"/>
              </a:rPr>
              <a:t>, </a:t>
            </a:r>
            <a:r>
              <a:rPr kumimoji="0" lang="en-US" altLang="zh-CN" sz="1200" b="1" i="0" u="none" strike="noStrike" kern="1200" cap="none" spc="0" normalizeH="0" baseline="0" noProof="0" dirty="0" smtClean="0">
                <a:ln>
                  <a:noFill/>
                </a:ln>
                <a:solidFill>
                  <a:srgbClr val="000000"/>
                </a:solidFill>
                <a:effectLst/>
                <a:uLnTx/>
                <a:uFillTx/>
                <a:latin typeface="Arial" panose="02080604020202020204" pitchFamily="34" charset="0"/>
                <a:ea typeface="宋体" pitchFamily="2" charset="-122"/>
                <a:cs typeface="Arial" panose="02080604020202020204" pitchFamily="34" charset="0"/>
              </a:rPr>
              <a:t>et al., "</a:t>
            </a:r>
            <a:r>
              <a:rPr kumimoji="0" lang="en-US" altLang="zh-CN" sz="1200" b="1" i="0" u="none" strike="noStrike" kern="1200" cap="none" spc="0" normalizeH="0" baseline="0" noProof="0" dirty="0" smtClean="0">
                <a:ln>
                  <a:noFill/>
                </a:ln>
                <a:solidFill>
                  <a:srgbClr val="FFA500"/>
                </a:solidFill>
                <a:effectLst/>
                <a:uLnTx/>
                <a:uFillTx/>
                <a:latin typeface="Arial" panose="02080604020202020204" pitchFamily="34" charset="0"/>
                <a:ea typeface="宋体" pitchFamily="2" charset="-122"/>
                <a:cs typeface="Arial" panose="02080604020202020204" pitchFamily="34" charset="0"/>
              </a:rPr>
              <a:t>Wearable </a:t>
            </a:r>
            <a:r>
              <a:rPr kumimoji="0" lang="en-US" altLang="zh-CN" sz="1200" b="1" i="0" u="none" strike="noStrike" kern="1200" cap="none" spc="0" normalizeH="0" baseline="0" noProof="0" dirty="0">
                <a:ln>
                  <a:noFill/>
                </a:ln>
                <a:solidFill>
                  <a:srgbClr val="FFA500"/>
                </a:solidFill>
                <a:effectLst/>
                <a:uLnTx/>
                <a:uFillTx/>
                <a:latin typeface="Arial" panose="02080604020202020204" pitchFamily="34" charset="0"/>
                <a:ea typeface="宋体" pitchFamily="2" charset="-122"/>
                <a:cs typeface="Arial" panose="02080604020202020204" pitchFamily="34" charset="0"/>
              </a:rPr>
              <a:t>Affective Robot</a:t>
            </a:r>
            <a:r>
              <a:rPr kumimoji="0" lang="en-US" altLang="zh-CN" sz="1200" b="1" i="0" u="none" strike="noStrike" kern="1200" cap="none" spc="0" normalizeH="0" baseline="0" noProof="0" dirty="0">
                <a:ln>
                  <a:noFill/>
                </a:ln>
                <a:solidFill>
                  <a:srgbClr val="000000"/>
                </a:solidFill>
                <a:effectLst/>
                <a:uLnTx/>
                <a:uFillTx/>
                <a:latin typeface="Arial" panose="02080604020202020204" pitchFamily="34" charset="0"/>
                <a:ea typeface="宋体" pitchFamily="2" charset="-122"/>
                <a:cs typeface="Arial" panose="02080604020202020204" pitchFamily="34" charset="0"/>
              </a:rPr>
              <a:t>", </a:t>
            </a:r>
            <a:r>
              <a:rPr kumimoji="0" lang="en-US" altLang="zh-CN" sz="1200" b="1" i="1" u="none" strike="noStrike" kern="1200" cap="none" spc="0" normalizeH="0" baseline="0" noProof="0" dirty="0">
                <a:ln>
                  <a:noFill/>
                </a:ln>
                <a:solidFill>
                  <a:srgbClr val="000000"/>
                </a:solidFill>
                <a:effectLst/>
                <a:uLnTx/>
                <a:uFillTx/>
                <a:latin typeface="Arial" panose="02080604020202020204" pitchFamily="34" charset="0"/>
                <a:ea typeface="宋体" pitchFamily="2" charset="-122"/>
                <a:cs typeface="Arial" panose="02080604020202020204" pitchFamily="34" charset="0"/>
              </a:rPr>
              <a:t>IEEE Access</a:t>
            </a:r>
            <a:r>
              <a:rPr kumimoji="0" lang="en-US" altLang="zh-CN" sz="1200" b="1" i="0" u="none" strike="noStrike" kern="1200" cap="none" spc="0" normalizeH="0" baseline="0" noProof="0" dirty="0">
                <a:ln>
                  <a:noFill/>
                </a:ln>
                <a:solidFill>
                  <a:srgbClr val="000000"/>
                </a:solidFill>
                <a:effectLst/>
                <a:uLnTx/>
                <a:uFillTx/>
                <a:latin typeface="Arial" panose="02080604020202020204" pitchFamily="34" charset="0"/>
                <a:ea typeface="宋体" pitchFamily="2" charset="-122"/>
                <a:cs typeface="Arial" panose="02080604020202020204" pitchFamily="34" charset="0"/>
              </a:rPr>
              <a:t>, Vol. 6, pp. 64766-64776, 2018.</a:t>
            </a:r>
            <a:endParaRPr kumimoji="0" lang="zh-CN" altLang="en-US" sz="1200" b="1" i="0" u="none" strike="noStrike" kern="1200" cap="none" spc="0" normalizeH="0" baseline="0" noProof="0" dirty="0">
              <a:ln>
                <a:noFill/>
              </a:ln>
              <a:solidFill>
                <a:prstClr val="black"/>
              </a:solidFill>
              <a:effectLst/>
              <a:uLnTx/>
              <a:uFillTx/>
              <a:latin typeface="Arial" panose="02080604020202020204" pitchFamily="34" charset="0"/>
              <a:ea typeface="宋体" pitchFamily="2" charset="-122"/>
              <a:cs typeface="Arial" panose="02080604020202020204" pitchFamily="34" charset="0"/>
            </a:endParaRPr>
          </a:p>
        </p:txBody>
      </p:sp>
      <p:sp>
        <p:nvSpPr>
          <p:cNvPr id="14" name="Title 1"/>
          <p:cNvSpPr txBox="1"/>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pic>
        <p:nvPicPr>
          <p:cNvPr id="7" name="图片 6" descr="cloth"/>
          <p:cNvPicPr>
            <a:picLocks noChangeAspect="1"/>
          </p:cNvPicPr>
          <p:nvPr/>
        </p:nvPicPr>
        <p:blipFill>
          <a:blip r:embed="rId2"/>
          <a:stretch>
            <a:fillRect/>
          </a:stretch>
        </p:blipFill>
        <p:spPr>
          <a:xfrm>
            <a:off x="4175125" y="1974850"/>
            <a:ext cx="4896485" cy="2312670"/>
          </a:xfrm>
          <a:prstGeom prst="rect">
            <a:avLst/>
          </a:prstGeom>
        </p:spPr>
      </p:pic>
      <p:sp>
        <p:nvSpPr>
          <p:cNvPr id="8" name="文本框 7"/>
          <p:cNvSpPr txBox="1"/>
          <p:nvPr/>
        </p:nvSpPr>
        <p:spPr>
          <a:xfrm>
            <a:off x="6531610" y="1224915"/>
            <a:ext cx="2540000" cy="645160"/>
          </a:xfrm>
          <a:prstGeom prst="rect">
            <a:avLst/>
          </a:prstGeom>
          <a:noFill/>
        </p:spPr>
        <p:txBody>
          <a:bodyPr wrap="square" rtlCol="0" anchor="t">
            <a:spAutoFit/>
          </a:bodyPr>
          <a:p>
            <a:pPr marL="228600" marR="0" lvl="0" indent="-228600" algn="l" defTabSz="914400" rtl="0" eaLnBrk="1" fontAlgn="auto" latinLnBrk="0" hangingPunct="1">
              <a:lnSpc>
                <a:spcPct val="100000"/>
              </a:lnSpc>
              <a:spcBef>
                <a:spcPts val="0"/>
              </a:spcBef>
              <a:spcAft>
                <a:spcPts val="0"/>
              </a:spcAft>
              <a:buClrTx/>
              <a:buSzTx/>
              <a:buFont typeface="+mj-ea"/>
              <a:buAutoNum type="circleNumDbPlain" startAt="4"/>
              <a:defRPr/>
            </a:pPr>
            <a:r>
              <a:rPr lang="en-US" altLang="zh-CN" sz="1200" b="1"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ea"/>
              </a:rPr>
              <a:t>   phone</a:t>
            </a:r>
            <a:endParaRPr kumimoji="0" lang="en-US" altLang="zh-CN"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circleNumDbPlain" startAt="4"/>
              <a:defRPr/>
            </a:pPr>
            <a:r>
              <a:rPr lang="en-US" altLang="zh-CN" sz="1200" b="1"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ea"/>
              </a:rPr>
              <a:t>大脑可穿戴硬件</a:t>
            </a:r>
            <a:endParaRPr kumimoji="0" lang="en-US" altLang="zh-CN"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circleNumDbPlain" startAt="4"/>
              <a:defRPr/>
            </a:pPr>
            <a:r>
              <a:rPr lang="en-US" altLang="zh-CN" sz="1200" b="1"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sym typeface="+mn-ea"/>
              </a:rPr>
              <a:t>智能触觉装置</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4503" y="987574"/>
            <a:ext cx="2160000" cy="156443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987574"/>
            <a:ext cx="2166456" cy="1800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503" y="3420656"/>
            <a:ext cx="2160000" cy="157617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9792" y="987574"/>
            <a:ext cx="1440000" cy="1080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172" y="3195928"/>
            <a:ext cx="2401200" cy="18009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99792" y="3076828"/>
            <a:ext cx="1440000" cy="1920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37772" y="987574"/>
            <a:ext cx="2400000" cy="1800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文本框 9"/>
          <p:cNvSpPr txBox="1"/>
          <p:nvPr/>
        </p:nvSpPr>
        <p:spPr>
          <a:xfrm>
            <a:off x="4337916" y="3659401"/>
            <a:ext cx="2024913" cy="584775"/>
          </a:xfrm>
          <a:prstGeom prst="rect">
            <a:avLst/>
          </a:prstGeom>
          <a:noFill/>
        </p:spPr>
        <p:txBody>
          <a:bodyPr wrap="none" rtlCol="0">
            <a:spAutoFit/>
          </a:bodyPr>
          <a:lstStyle>
            <a:defPPr>
              <a:defRPr lang="zh-CN"/>
            </a:defPPr>
            <a:lvl1pPr>
              <a:defRPr sz="1600" b="1">
                <a:solidFill>
                  <a:srgbClr val="FFA500"/>
                </a:solidFill>
                <a:latin typeface="微软雅黑" panose="020B0503020204020204" pitchFamily="34" charset="-122"/>
                <a:ea typeface="微软雅黑" panose="020B0503020204020204" pitchFamily="34" charset="-122"/>
              </a:defRPr>
            </a:lvl1pPr>
          </a:lstStyle>
          <a:p>
            <a:r>
              <a:rPr lang="en-US" altLang="zh-CN"/>
              <a:t>2.</a:t>
            </a:r>
            <a:r>
              <a:rPr lang="zh-CN" altLang="en-US"/>
              <a:t>可穿戴情感机器人</a:t>
            </a:r>
            <a:endParaRPr lang="en-US" altLang="zh-CN"/>
          </a:p>
          <a:p>
            <a:r>
              <a:rPr lang="en-US" altLang="zh-CN"/>
              <a:t>&gt;&gt;</a:t>
            </a:r>
            <a:r>
              <a:rPr lang="zh-CN" altLang="en-US"/>
              <a:t>核心硬件设计</a:t>
            </a:r>
            <a:r>
              <a:rPr lang="en-US" altLang="zh-CN"/>
              <a:t>&lt;&lt;</a:t>
            </a:r>
            <a:endParaRPr lang="zh-CN" altLang="en-US" dirty="0"/>
          </a:p>
        </p:txBody>
      </p:sp>
      <p:sp>
        <p:nvSpPr>
          <p:cNvPr id="11" name="文本框 10"/>
          <p:cNvSpPr txBox="1"/>
          <p:nvPr/>
        </p:nvSpPr>
        <p:spPr>
          <a:xfrm>
            <a:off x="727306" y="2571750"/>
            <a:ext cx="15343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机器人</a:t>
            </a:r>
            <a:r>
              <a:rPr lang="zh-CN" altLang="en-US" sz="1200" b="1">
                <a:solidFill>
                  <a:prstClr val="black">
                    <a:lumMod val="75000"/>
                    <a:lumOff val="25000"/>
                  </a:prstClr>
                </a:solidFill>
                <a:latin typeface="微软雅黑" panose="020B0503020204020204" pitchFamily="34" charset="-122"/>
                <a:ea typeface="微软雅黑" panose="020B0503020204020204" pitchFamily="34" charset="-122"/>
              </a:rPr>
              <a:t>核心板</a:t>
            </a:r>
            <a:r>
              <a:rPr kumimoji="0" lang="en-US" altLang="zh-CN"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正面</a:t>
            </a:r>
            <a:r>
              <a:rPr kumimoji="0" lang="en-US" altLang="zh-CN"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2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727306" y="3123912"/>
            <a:ext cx="1534394" cy="276999"/>
          </a:xfrm>
          <a:prstGeom prst="rect">
            <a:avLst/>
          </a:prstGeom>
          <a:noFill/>
        </p:spPr>
        <p:txBody>
          <a:bodyPr wrap="none" rtlCol="0">
            <a:spAutoFit/>
          </a:bodyPr>
          <a:lstStyle>
            <a:defPPr>
              <a:defRPr lang="zh-CN"/>
            </a:defPPr>
            <a:lvl1pPr>
              <a:defRPr sz="1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机器人</a:t>
            </a:r>
            <a:r>
              <a:rPr lang="zh-CN" altLang="en-US" smtClean="0">
                <a:solidFill>
                  <a:prstClr val="black">
                    <a:lumMod val="75000"/>
                    <a:lumOff val="25000"/>
                  </a:prstClr>
                </a:solidFill>
              </a:rPr>
              <a:t>核心板</a:t>
            </a:r>
            <a:r>
              <a:rPr kumimoji="0" lang="en-US" altLang="zh-CN"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反面</a:t>
            </a:r>
            <a:r>
              <a:rPr kumimoji="0" lang="en-US" altLang="zh-CN"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2903465" y="2150735"/>
            <a:ext cx="103265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脑可穿戴</a:t>
            </a:r>
            <a:r>
              <a:rPr kumimoji="0" lang="en-US" altLang="zh-CN"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1.0</a:t>
            </a:r>
            <a:endParaRPr kumimoji="0" lang="zh-CN" altLang="en-US" sz="12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p:cNvSpPr txBox="1"/>
          <p:nvPr/>
        </p:nvSpPr>
        <p:spPr>
          <a:xfrm>
            <a:off x="4850869" y="2893235"/>
            <a:ext cx="1032655" cy="276999"/>
          </a:xfrm>
          <a:prstGeom prst="rect">
            <a:avLst/>
          </a:prstGeom>
          <a:noFill/>
        </p:spPr>
        <p:txBody>
          <a:bodyPr wrap="none" rtlCol="0">
            <a:spAutoFit/>
          </a:bodyPr>
          <a:lstStyle>
            <a:defPPr>
              <a:defRPr lang="zh-CN"/>
            </a:defPPr>
            <a:lvl1pPr>
              <a:defRPr sz="1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脑可穿戴</a:t>
            </a:r>
            <a:r>
              <a:rPr kumimoji="0" lang="en-US" altLang="zh-CN"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2.0</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2925106" y="2754735"/>
            <a:ext cx="989373" cy="276999"/>
          </a:xfrm>
          <a:prstGeom prst="rect">
            <a:avLst/>
          </a:prstGeom>
          <a:noFill/>
        </p:spPr>
        <p:txBody>
          <a:bodyPr wrap="none" rtlCol="0">
            <a:spAutoFit/>
          </a:bodyPr>
          <a:lstStyle>
            <a:defPPr>
              <a:defRPr lang="zh-CN"/>
            </a:defPPr>
            <a:lvl1pPr>
              <a:defRPr sz="1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a:t>
            </a: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路电极帽</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6952942" y="2859782"/>
            <a:ext cx="1569660" cy="276999"/>
          </a:xfrm>
          <a:prstGeom prst="rect">
            <a:avLst/>
          </a:prstGeom>
          <a:noFill/>
        </p:spPr>
        <p:txBody>
          <a:bodyPr wrap="none" rtlCol="0">
            <a:spAutoFit/>
          </a:bodyPr>
          <a:lstStyle>
            <a:defPPr>
              <a:defRPr lang="zh-CN"/>
            </a:defPPr>
            <a:lvl1pPr>
              <a:defRPr sz="1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机器人触觉</a:t>
            </a: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传感单元</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6543936" y="4659982"/>
            <a:ext cx="1340432" cy="276999"/>
          </a:xfrm>
          <a:prstGeom prst="rect">
            <a:avLst/>
          </a:prstGeom>
          <a:noFill/>
        </p:spPr>
        <p:txBody>
          <a:bodyPr wrap="none" rtlCol="0">
            <a:spAutoFit/>
          </a:bodyPr>
          <a:lstStyle>
            <a:defPPr>
              <a:defRPr lang="zh-CN"/>
            </a:defPPr>
            <a:lvl1pPr>
              <a:defRPr sz="1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脑可穿戴</a:t>
            </a:r>
            <a:r>
              <a:rPr kumimoji="0" lang="en-US" altLang="zh-CN"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2.0</a:t>
            </a:r>
            <a:r>
              <a:rPr kumimoji="0" lang="zh-CN" altLang="en-US"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集成</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2" name="Title 1"/>
          <p:cNvSpPr txBox="1"/>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154" y="688329"/>
            <a:ext cx="4096455" cy="2304256"/>
          </a:xfrm>
          <a:prstGeom prst="rect">
            <a:avLst/>
          </a:prstGeom>
        </p:spPr>
      </p:pic>
      <p:grpSp>
        <p:nvGrpSpPr>
          <p:cNvPr id="8" name="组合 7"/>
          <p:cNvGrpSpPr/>
          <p:nvPr/>
        </p:nvGrpSpPr>
        <p:grpSpPr>
          <a:xfrm>
            <a:off x="3398963" y="663830"/>
            <a:ext cx="4053357" cy="2628000"/>
            <a:chOff x="4235527" y="668657"/>
            <a:chExt cx="4053357" cy="262800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527" y="668657"/>
              <a:ext cx="4053357" cy="2628000"/>
            </a:xfrm>
            <a:prstGeom prst="rect">
              <a:avLst/>
            </a:prstGeom>
          </p:spPr>
        </p:pic>
        <p:sp>
          <p:nvSpPr>
            <p:cNvPr id="6" name="椭圆 5"/>
            <p:cNvSpPr/>
            <p:nvPr/>
          </p:nvSpPr>
          <p:spPr>
            <a:xfrm>
              <a:off x="5984668" y="2768629"/>
              <a:ext cx="360000" cy="216000"/>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华文细黑"/>
                <a:ea typeface="华文细黑"/>
                <a:cs typeface="+mn-cs"/>
              </a:endParaRPr>
            </a:p>
          </p:txBody>
        </p:sp>
      </p:grpSp>
      <p:sp>
        <p:nvSpPr>
          <p:cNvPr id="33" name="Title 1"/>
          <p:cNvSpPr txBox="1"/>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907260" y="2952027"/>
            <a:ext cx="16658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smtClean="0">
                <a:ln>
                  <a:noFill/>
                </a:ln>
                <a:effectLst/>
                <a:uLnTx/>
                <a:uFillTx/>
                <a:latin typeface="微软雅黑" panose="020B0503020204020204" pitchFamily="34" charset="-122"/>
                <a:ea typeface="微软雅黑" panose="020B0503020204020204" pitchFamily="34" charset="-122"/>
                <a:cs typeface="+mn-cs"/>
              </a:rPr>
              <a:t>(a).</a:t>
            </a:r>
            <a:r>
              <a:rPr kumimoji="0" lang="zh-CN" altLang="en-US" sz="1200" b="1" i="0" u="none" strike="noStrike" kern="1200" cap="none" spc="0" normalizeH="0" baseline="0" noProof="0" smtClean="0">
                <a:ln>
                  <a:noFill/>
                </a:ln>
                <a:effectLst/>
                <a:uLnTx/>
                <a:uFillTx/>
                <a:latin typeface="微软雅黑" panose="020B0503020204020204" pitchFamily="34" charset="-122"/>
                <a:ea typeface="微软雅黑" panose="020B0503020204020204" pitchFamily="34" charset="-122"/>
                <a:cs typeface="+mn-cs"/>
              </a:rPr>
              <a:t>终端实时情感识别</a:t>
            </a:r>
            <a:endParaRPr kumimoji="0" lang="zh-CN" altLang="en-US" sz="1200" b="1"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 y="3325447"/>
            <a:ext cx="7157575" cy="1800000"/>
          </a:xfrm>
          <a:prstGeom prst="rect">
            <a:avLst/>
          </a:prstGeom>
        </p:spPr>
      </p:pic>
      <p:sp>
        <p:nvSpPr>
          <p:cNvPr id="17" name="文本框 16"/>
          <p:cNvSpPr txBox="1"/>
          <p:nvPr/>
        </p:nvSpPr>
        <p:spPr>
          <a:xfrm>
            <a:off x="29154" y="3329650"/>
            <a:ext cx="2978701"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12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r>
              <a:rPr lang="en-US" altLang="zh-CN"/>
              <a:t>(b).</a:t>
            </a:r>
            <a:r>
              <a:rPr lang="zh-CN" altLang="en-US"/>
              <a:t>人脸情感识别</a:t>
            </a:r>
            <a:r>
              <a:rPr lang="en-US" altLang="zh-CN"/>
              <a:t>-</a:t>
            </a:r>
            <a:r>
              <a:rPr lang="zh-CN" altLang="en-US"/>
              <a:t>深度卷积神经网络架构</a:t>
            </a:r>
            <a:endParaRPr lang="zh-CN" altLang="en-US" dirty="0"/>
          </a:p>
        </p:txBody>
      </p:sp>
      <p:sp>
        <p:nvSpPr>
          <p:cNvPr id="19" name="文本框 18"/>
          <p:cNvSpPr txBox="1"/>
          <p:nvPr/>
        </p:nvSpPr>
        <p:spPr>
          <a:xfrm>
            <a:off x="4272610" y="3117617"/>
            <a:ext cx="2648482"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12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r>
              <a:rPr lang="en-US" altLang="zh-CN"/>
              <a:t>(c).</a:t>
            </a:r>
            <a:r>
              <a:rPr lang="zh-CN" altLang="en-US"/>
              <a:t>语音情感识别</a:t>
            </a:r>
            <a:r>
              <a:rPr lang="en-US" altLang="zh-CN"/>
              <a:t>-</a:t>
            </a:r>
            <a:r>
              <a:rPr lang="zh-CN" altLang="en-US"/>
              <a:t>深度卷积神经网络</a:t>
            </a:r>
            <a:endParaRPr lang="zh-CN" altLang="en-US" dirty="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4617" y="645961"/>
            <a:ext cx="3034688" cy="936000"/>
          </a:xfrm>
          <a:prstGeom prst="rect">
            <a:avLst/>
          </a:prstGeom>
        </p:spPr>
      </p:pic>
      <p:sp>
        <p:nvSpPr>
          <p:cNvPr id="9" name="矩形 8"/>
          <p:cNvSpPr/>
          <p:nvPr/>
        </p:nvSpPr>
        <p:spPr>
          <a:xfrm>
            <a:off x="6012160" y="627534"/>
            <a:ext cx="3059832" cy="954427"/>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华文细黑"/>
              <a:ea typeface="华文细黑"/>
              <a:cs typeface="+mn-cs"/>
            </a:endParaRPr>
          </a:p>
        </p:txBody>
      </p:sp>
      <p:sp>
        <p:nvSpPr>
          <p:cNvPr id="11" name="弧形 10"/>
          <p:cNvSpPr/>
          <p:nvPr/>
        </p:nvSpPr>
        <p:spPr>
          <a:xfrm>
            <a:off x="5298703" y="1491630"/>
            <a:ext cx="2225625" cy="2376264"/>
          </a:xfrm>
          <a:prstGeom prst="arc">
            <a:avLst>
              <a:gd name="adj1" fmla="val 10542724"/>
              <a:gd name="adj2" fmla="val 15027114"/>
            </a:avLst>
          </a:prstGeom>
          <a:noFill/>
          <a:ln w="9525">
            <a:solidFill>
              <a:srgbClr val="C00000"/>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华文细黑"/>
              <a:ea typeface="华文细黑"/>
              <a:cs typeface="+mn-cs"/>
            </a:endParaRPr>
          </a:p>
        </p:txBody>
      </p:sp>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6728" y="3520574"/>
            <a:ext cx="1921775" cy="1174124"/>
          </a:xfrm>
          <a:prstGeom prst="rect">
            <a:avLst/>
          </a:prstGeom>
        </p:spPr>
      </p:pic>
      <p:sp>
        <p:nvSpPr>
          <p:cNvPr id="27" name="文本框 26"/>
          <p:cNvSpPr txBox="1"/>
          <p:nvPr/>
        </p:nvSpPr>
        <p:spPr>
          <a:xfrm>
            <a:off x="7740352" y="4694698"/>
            <a:ext cx="1218603"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12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r>
              <a:rPr lang="en-US" altLang="zh-CN"/>
              <a:t>(d).</a:t>
            </a:r>
            <a:r>
              <a:rPr lang="zh-CN" altLang="en-US"/>
              <a:t>人脸情感库</a:t>
            </a:r>
            <a:endParaRPr lang="zh-CN" altLang="en-US" dirty="0"/>
          </a:p>
        </p:txBody>
      </p:sp>
      <p:sp>
        <p:nvSpPr>
          <p:cNvPr id="16" name="文本框 15"/>
          <p:cNvSpPr txBox="1"/>
          <p:nvPr/>
        </p:nvSpPr>
        <p:spPr>
          <a:xfrm>
            <a:off x="7214783" y="2355726"/>
            <a:ext cx="2037737" cy="584775"/>
          </a:xfrm>
          <a:prstGeom prst="rect">
            <a:avLst/>
          </a:prstGeom>
          <a:noFill/>
        </p:spPr>
        <p:txBody>
          <a:bodyPr wrap="none" rtlCol="0">
            <a:spAutoFit/>
          </a:bodyPr>
          <a:lstStyle>
            <a:defPPr>
              <a:defRPr lang="zh-CN"/>
            </a:defPPr>
            <a:lvl1pPr>
              <a:defRPr sz="1600" b="1">
                <a:solidFill>
                  <a:srgbClr val="FFA500"/>
                </a:solidFill>
                <a:latin typeface="微软雅黑" panose="020B0503020204020204" pitchFamily="34" charset="-122"/>
                <a:ea typeface="微软雅黑" panose="020B0503020204020204" pitchFamily="34" charset="-122"/>
              </a:defRPr>
            </a:lvl1pPr>
          </a:lstStyle>
          <a:p>
            <a:r>
              <a:rPr lang="en-US" altLang="zh-CN"/>
              <a:t>3.</a:t>
            </a:r>
            <a:r>
              <a:rPr lang="zh-CN" altLang="en-US"/>
              <a:t>可穿戴情感机器人</a:t>
            </a:r>
            <a:endParaRPr lang="en-US" altLang="zh-CN"/>
          </a:p>
          <a:p>
            <a:r>
              <a:rPr lang="en-US" altLang="zh-CN" smtClean="0"/>
              <a:t>&gt;&gt;</a:t>
            </a:r>
            <a:r>
              <a:rPr lang="zh-CN" altLang="en-US" smtClean="0"/>
              <a:t>情感识别算法</a:t>
            </a:r>
            <a:r>
              <a:rPr lang="en-US" altLang="zh-CN"/>
              <a:t>&lt;&lt;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42648" y="3507764"/>
            <a:ext cx="5032906" cy="1061829"/>
          </a:xfrm>
          <a:prstGeom prst="rect">
            <a:avLst/>
          </a:prstGeom>
          <a:ln>
            <a:solidFill>
              <a:schemeClr val="bg1">
                <a:lumMod val="50000"/>
              </a:schemeClr>
            </a:solidFill>
            <a:prstDash val="dash"/>
          </a:ln>
        </p:spPr>
        <p:txBody>
          <a:bodyPr wrap="square">
            <a:spAutoFit/>
          </a:bodyPr>
          <a:lstStyle/>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1400" b="1" i="0" u="none" strike="noStrike" kern="1200" cap="none" spc="0" normalizeH="0" baseline="0" noProof="0" smtClean="0">
                <a:ln>
                  <a:noFill/>
                </a:ln>
                <a:solidFill>
                  <a:srgbClr val="960000"/>
                </a:solidFill>
                <a:effectLst/>
                <a:uLnTx/>
                <a:uFillTx/>
                <a:latin typeface="微软雅黑" panose="020B0503020204020204" pitchFamily="34" charset="-122"/>
                <a:ea typeface="微软雅黑" panose="020B0503020204020204" pitchFamily="34" charset="-122"/>
                <a:cs typeface="+mn-cs"/>
              </a:rPr>
              <a:t>问题：</a:t>
            </a:r>
            <a:endParaRPr kumimoji="0" lang="en-US" altLang="zh-CN" sz="1400" b="1" i="0" u="none" strike="noStrike" kern="1200" cap="none" spc="0" normalizeH="0" baseline="0" noProof="0" smtClean="0">
              <a:ln>
                <a:noFill/>
              </a:ln>
              <a:solidFill>
                <a:srgbClr val="9600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1400" b="1" i="0" u="none" strike="noStrike" kern="1200" cap="none" spc="0" normalizeH="0" baseline="0" noProof="0" smtClean="0">
                <a:ln>
                  <a:noFill/>
                </a:ln>
                <a:solidFill>
                  <a:srgbClr val="960000"/>
                </a:solidFill>
                <a:effectLst/>
                <a:uLnTx/>
                <a:uFillTx/>
                <a:latin typeface="微软雅黑" panose="020B0503020204020204" pitchFamily="34" charset="-122"/>
                <a:ea typeface="微软雅黑" panose="020B0503020204020204" pitchFamily="34" charset="-122"/>
                <a:cs typeface="+mn-cs"/>
              </a:rPr>
              <a:t>（</a:t>
            </a:r>
            <a:r>
              <a:rPr kumimoji="0" lang="en-US" altLang="zh-CN" sz="1400" b="1" i="0" u="none" strike="noStrike" kern="1200" cap="none" spc="0" normalizeH="0" baseline="0" noProof="0" dirty="0" smtClean="0">
                <a:ln>
                  <a:noFill/>
                </a:ln>
                <a:solidFill>
                  <a:srgbClr val="960000"/>
                </a:solidFill>
                <a:effectLst/>
                <a:uLnTx/>
                <a:uFillTx/>
                <a:latin typeface="微软雅黑" panose="020B0503020204020204" pitchFamily="34" charset="-122"/>
                <a:ea typeface="微软雅黑" panose="020B0503020204020204" pitchFamily="34" charset="-122"/>
                <a:cs typeface="+mn-cs"/>
              </a:rPr>
              <a:t>1</a:t>
            </a:r>
            <a:r>
              <a:rPr kumimoji="0" lang="zh-CN" altLang="en-US" sz="1400" b="1" i="0" u="none" strike="noStrike" kern="1200" cap="none" spc="0" normalizeH="0" baseline="0" noProof="0" dirty="0" smtClean="0">
                <a:ln>
                  <a:noFill/>
                </a:ln>
                <a:solidFill>
                  <a:srgbClr val="96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如何对采集的海量的无标签数据进行标签？</a:t>
            </a:r>
            <a:endParaRPr kumimoji="0" lang="en-US" altLang="zh-CN" sz="1400" b="0"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1400" b="1" i="0" u="none" strike="noStrike" kern="1200" cap="none" spc="0" normalizeH="0" baseline="0" noProof="0" smtClean="0">
                <a:ln>
                  <a:noFill/>
                </a:ln>
                <a:solidFill>
                  <a:srgbClr val="960000"/>
                </a:solidFill>
                <a:effectLst/>
                <a:uLnTx/>
                <a:uFillTx/>
                <a:latin typeface="微软雅黑" panose="020B0503020204020204" pitchFamily="34" charset="-122"/>
                <a:ea typeface="微软雅黑" panose="020B0503020204020204" pitchFamily="34" charset="-122"/>
                <a:cs typeface="+mn-cs"/>
              </a:rPr>
              <a:t>（</a:t>
            </a:r>
            <a:r>
              <a:rPr kumimoji="0" lang="en-US" altLang="zh-CN" sz="1400" b="1" i="0" u="none" strike="noStrike" kern="1200" cap="none" spc="0" normalizeH="0" baseline="0" noProof="0" dirty="0" smtClean="0">
                <a:ln>
                  <a:noFill/>
                </a:ln>
                <a:solidFill>
                  <a:srgbClr val="960000"/>
                </a:solidFill>
                <a:effectLst/>
                <a:uLnTx/>
                <a:uFillTx/>
                <a:latin typeface="微软雅黑" panose="020B0503020204020204" pitchFamily="34" charset="-122"/>
                <a:ea typeface="微软雅黑" panose="020B0503020204020204" pitchFamily="34" charset="-122"/>
                <a:cs typeface="+mn-cs"/>
              </a:rPr>
              <a:t>2</a:t>
            </a:r>
            <a:r>
              <a:rPr kumimoji="0" lang="zh-CN" altLang="en-US" sz="1400" b="1" i="0" u="none" strike="noStrike" kern="1200" cap="none" spc="0" normalizeH="0" baseline="0" noProof="0" dirty="0" smtClean="0">
                <a:ln>
                  <a:noFill/>
                </a:ln>
                <a:solidFill>
                  <a:srgbClr val="96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如何利用大量无标签的数据，来提高情感识别的准确度</a:t>
            </a:r>
            <a:endParaRPr kumimoji="0" lang="zh-CN" altLang="en-US" sz="1400" b="1" i="0" u="none" strike="noStrike" kern="1200" cap="none" spc="0" normalizeH="0" baseline="0" noProof="0" dirty="0">
              <a:ln>
                <a:noFill/>
              </a:ln>
              <a:solidFill>
                <a:srgbClr val="96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68220" y="1259076"/>
            <a:ext cx="2942857" cy="2104762"/>
          </a:xfrm>
          <a:prstGeom prst="rect">
            <a:avLst/>
          </a:prstGeom>
        </p:spPr>
      </p:pic>
      <p:pic>
        <p:nvPicPr>
          <p:cNvPr id="4" name="图片 3"/>
          <p:cNvPicPr>
            <a:picLocks noChangeAspect="1"/>
          </p:cNvPicPr>
          <p:nvPr/>
        </p:nvPicPr>
        <p:blipFill>
          <a:blip r:embed="rId2"/>
          <a:stretch>
            <a:fillRect/>
          </a:stretch>
        </p:blipFill>
        <p:spPr>
          <a:xfrm>
            <a:off x="6104903" y="755015"/>
            <a:ext cx="2605240" cy="3837234"/>
          </a:xfrm>
          <a:prstGeom prst="rect">
            <a:avLst/>
          </a:prstGeom>
        </p:spPr>
      </p:pic>
      <p:sp>
        <p:nvSpPr>
          <p:cNvPr id="44" name="矩形 43"/>
          <p:cNvSpPr/>
          <p:nvPr/>
        </p:nvSpPr>
        <p:spPr>
          <a:xfrm>
            <a:off x="3283085" y="1762466"/>
            <a:ext cx="2153011"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情感数据的获取越来越方便，但是情感数据中仅含有少量的标签数据，却含有大量的无标签数据集。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342648" y="4582780"/>
            <a:ext cx="802838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rPr>
              <a:t>Min Chen, </a:t>
            </a:r>
            <a:r>
              <a:rPr kumimoji="0" lang="en-US" altLang="zh-CN" sz="1200" b="1" i="0" u="none" strike="noStrike" kern="1200" cap="none" spc="0" normalizeH="0" baseline="0" noProof="0" dirty="0" smtClean="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rPr>
              <a:t>et al., “Label-less </a:t>
            </a:r>
            <a:r>
              <a:rPr kumimoji="0" lang="en-US" altLang="zh-CN" sz="1200" b="1" i="0" u="none" strike="noStrike" kern="1200" cap="none" spc="0" normalizeH="0" baseline="0" noProof="0" dirty="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rPr>
              <a:t>Learning for Traffic Control in an Edge </a:t>
            </a:r>
            <a:r>
              <a:rPr kumimoji="0" lang="en-US" altLang="zh-CN" sz="1200" b="1" i="0" u="none" strike="noStrike" kern="1200" cap="none" spc="0" normalizeH="0" baseline="0" noProof="0" dirty="0" smtClean="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rPr>
              <a:t>Network”,</a:t>
            </a:r>
            <a:r>
              <a:rPr kumimoji="0" lang="en-US" altLang="zh-CN" sz="1200" b="1" i="0" u="none" strike="noStrike" kern="1200" cap="none" spc="0" normalizeH="0" baseline="0" noProof="0" dirty="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rPr>
              <a:t> </a:t>
            </a:r>
            <a:r>
              <a:rPr kumimoji="0" lang="en-US" altLang="zh-CN" sz="1200" b="1" i="1" u="none" strike="noStrike" kern="1200" cap="none" spc="0" normalizeH="0" baseline="0" noProof="0" dirty="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rPr>
              <a:t>IEEE Network</a:t>
            </a:r>
            <a:r>
              <a:rPr kumimoji="0" lang="en-US" altLang="zh-CN" sz="1200" b="1" i="0" u="none" strike="noStrike" kern="1200" cap="none" spc="0" normalizeH="0" baseline="0" noProof="0" dirty="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rPr>
              <a:t>, Vol. 32, No. 6, Nov. </a:t>
            </a:r>
            <a:r>
              <a:rPr kumimoji="0" lang="en-US" altLang="zh-CN" sz="1200" b="1" i="0" u="none" strike="noStrike" kern="1200" cap="none" spc="0" normalizeH="0" baseline="0" noProof="0" dirty="0" smtClean="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rPr>
              <a:t>2018 (JCR</a:t>
            </a:r>
            <a:r>
              <a:rPr kumimoji="0" lang="zh-CN" altLang="en-US" sz="1200" b="1" i="0" u="none" strike="noStrike" kern="1200" cap="none" spc="0" normalizeH="0" baseline="0" noProof="0" dirty="0" smtClean="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rPr>
              <a:t>一区，影响因子</a:t>
            </a:r>
            <a:r>
              <a:rPr kumimoji="0" lang="en-US" altLang="zh-CN" sz="1200" b="1" i="0" u="none" strike="noStrike" kern="1200" cap="none" spc="0" normalizeH="0" baseline="0" noProof="0" dirty="0" smtClean="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rPr>
              <a:t>: 7.23)</a:t>
            </a:r>
            <a:endParaRPr kumimoji="0" lang="zh-CN" altLang="en-US" sz="1200" b="1" i="0" u="none" strike="noStrike" kern="1200" cap="none" spc="0" normalizeH="0" baseline="0" noProof="0" dirty="0">
              <a:ln>
                <a:noFill/>
              </a:ln>
              <a:solidFill>
                <a:prstClr val="black"/>
              </a:solidFill>
              <a:effectLst/>
              <a:uLnTx/>
              <a:uFillTx/>
              <a:latin typeface="Arial" panose="02080604020202020204" pitchFamily="34" charset="0"/>
              <a:ea typeface="微软雅黑" panose="020B0503020204020204" pitchFamily="34" charset="-122"/>
              <a:cs typeface="Arial" panose="02080604020202020204" pitchFamily="34" charset="0"/>
            </a:endParaRPr>
          </a:p>
        </p:txBody>
      </p:sp>
      <p:sp>
        <p:nvSpPr>
          <p:cNvPr id="11" name="Title 1"/>
          <p:cNvSpPr txBox="1"/>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539552" y="652587"/>
            <a:ext cx="2653290" cy="584775"/>
          </a:xfrm>
          <a:prstGeom prst="rect">
            <a:avLst/>
          </a:prstGeom>
          <a:noFill/>
        </p:spPr>
        <p:txBody>
          <a:bodyPr wrap="none" rtlCol="0">
            <a:spAutoFit/>
          </a:bodyPr>
          <a:lstStyle>
            <a:defPPr>
              <a:defRPr lang="zh-CN"/>
            </a:defPPr>
            <a:lvl1pPr>
              <a:defRPr sz="1600" b="1">
                <a:solidFill>
                  <a:srgbClr val="FFA500"/>
                </a:solidFill>
                <a:latin typeface="微软雅黑" panose="020B0503020204020204" pitchFamily="34" charset="-122"/>
                <a:ea typeface="微软雅黑" panose="020B0503020204020204" pitchFamily="34" charset="-122"/>
              </a:defRPr>
            </a:lvl1pPr>
          </a:lstStyle>
          <a:p>
            <a:pPr algn="ctr"/>
            <a:r>
              <a:rPr lang="en-US" altLang="zh-CN" smtClean="0"/>
              <a:t>4.</a:t>
            </a:r>
            <a:r>
              <a:rPr lang="zh-CN" altLang="en-US"/>
              <a:t>可穿戴情感机器人</a:t>
            </a:r>
            <a:endParaRPr lang="en-US" altLang="zh-CN"/>
          </a:p>
          <a:p>
            <a:pPr algn="ctr"/>
            <a:r>
              <a:rPr lang="en-US" altLang="zh-CN" smtClean="0"/>
              <a:t>&gt;&gt;</a:t>
            </a:r>
            <a:r>
              <a:rPr lang="zh-CN" altLang="en-US" smtClean="0"/>
              <a:t>无标签情感识别算法</a:t>
            </a:r>
            <a:r>
              <a:rPr lang="en-US" altLang="zh-CN"/>
              <a:t>&lt;&lt;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成组"/>
          <p:cNvGrpSpPr/>
          <p:nvPr/>
        </p:nvGrpSpPr>
        <p:grpSpPr>
          <a:xfrm>
            <a:off x="2913130" y="3181629"/>
            <a:ext cx="6230870" cy="1970982"/>
            <a:chOff x="0" y="0"/>
            <a:chExt cx="7939620" cy="2602223"/>
          </a:xfrm>
        </p:grpSpPr>
        <p:pic>
          <p:nvPicPr>
            <p:cNvPr id="17" name="image43.jpeg" descr="image43.jpeg"/>
            <p:cNvPicPr>
              <a:picLocks noChangeAspect="1"/>
            </p:cNvPicPr>
            <p:nvPr/>
          </p:nvPicPr>
          <p:blipFill>
            <a:blip r:embed="rId1"/>
            <a:srcRect l="896" r="10213"/>
            <a:stretch>
              <a:fillRect/>
            </a:stretch>
          </p:blipFill>
          <p:spPr>
            <a:xfrm>
              <a:off x="116346" y="273138"/>
              <a:ext cx="3670998" cy="2323052"/>
            </a:xfrm>
            <a:prstGeom prst="rect">
              <a:avLst/>
            </a:prstGeom>
            <a:ln w="12700" cap="flat">
              <a:noFill/>
              <a:miter lim="400000"/>
              <a:headEnd/>
              <a:tailEnd/>
            </a:ln>
            <a:effectLst/>
          </p:spPr>
        </p:pic>
        <p:pic>
          <p:nvPicPr>
            <p:cNvPr id="19" name="image44.jpeg" descr="image44.jpeg"/>
            <p:cNvPicPr>
              <a:picLocks noChangeAspect="1"/>
            </p:cNvPicPr>
            <p:nvPr/>
          </p:nvPicPr>
          <p:blipFill>
            <a:blip r:embed="rId2"/>
            <a:stretch>
              <a:fillRect/>
            </a:stretch>
          </p:blipFill>
          <p:spPr>
            <a:xfrm>
              <a:off x="0" y="273138"/>
              <a:ext cx="1576197" cy="2329086"/>
            </a:xfrm>
            <a:prstGeom prst="rect">
              <a:avLst/>
            </a:prstGeom>
            <a:ln w="12700" cap="flat">
              <a:noFill/>
              <a:miter lim="400000"/>
              <a:headEnd/>
              <a:tailEnd/>
            </a:ln>
            <a:effectLst/>
          </p:spPr>
        </p:pic>
        <p:sp>
          <p:nvSpPr>
            <p:cNvPr id="20" name="圆形"/>
            <p:cNvSpPr/>
            <p:nvPr/>
          </p:nvSpPr>
          <p:spPr>
            <a:xfrm>
              <a:off x="2387845" y="1631709"/>
              <a:ext cx="729965" cy="729966"/>
            </a:xfrm>
            <a:prstGeom prst="ellipse">
              <a:avLst/>
            </a:prstGeom>
            <a:noFill/>
            <a:ln w="12700" cap="flat">
              <a:solidFill>
                <a:srgbClr val="C5C5C5"/>
              </a:solidFill>
              <a:prstDash val="solid"/>
              <a:round/>
            </a:ln>
            <a:effectLst/>
          </p:spPr>
          <p:txBody>
            <a:bodyPr wrap="square" lIns="45719" tIns="45719" rIns="45719" bIns="45719" numCol="1" anchor="ctr">
              <a:noAutofit/>
            </a:bodyPr>
            <a:lstStyle/>
            <a:p>
              <a:pPr algn="ctr">
                <a:defRPr>
                  <a:solidFill>
                    <a:srgbClr val="FFFFFF"/>
                  </a:solidFill>
                </a:defRPr>
              </a:pPr>
              <a:endParaRPr sz="5600"/>
            </a:p>
          </p:txBody>
        </p:sp>
        <p:sp>
          <p:nvSpPr>
            <p:cNvPr id="21" name="线条"/>
            <p:cNvSpPr/>
            <p:nvPr/>
          </p:nvSpPr>
          <p:spPr>
            <a:xfrm flipV="1">
              <a:off x="3010908" y="936742"/>
              <a:ext cx="918551" cy="1035948"/>
            </a:xfrm>
            <a:prstGeom prst="line">
              <a:avLst/>
            </a:prstGeom>
            <a:noFill/>
            <a:ln w="12700" cap="flat">
              <a:solidFill>
                <a:srgbClr val="FFFFFF"/>
              </a:solidFill>
              <a:prstDash val="solid"/>
              <a:round/>
            </a:ln>
            <a:effectLst/>
          </p:spPr>
          <p:txBody>
            <a:bodyPr wrap="square" lIns="0" tIns="0" rIns="0" bIns="0" numCol="1" anchor="t">
              <a:noAutofit/>
            </a:bodyPr>
            <a:lstStyle/>
            <a:p>
              <a:pPr defTabSz="457200">
                <a:defRPr sz="1200">
                  <a:latin typeface="Helvetica"/>
                  <a:ea typeface="Helvetica"/>
                  <a:cs typeface="Helvetica"/>
                  <a:sym typeface="Helvetica"/>
                </a:defRPr>
              </a:pPr>
              <a:endParaRPr sz="1200"/>
            </a:p>
          </p:txBody>
        </p:sp>
        <p:pic>
          <p:nvPicPr>
            <p:cNvPr id="22" name="image_42d0d37d.jpg" descr="image_42d0d37d.jpg"/>
            <p:cNvPicPr>
              <a:picLocks noChangeAspect="1"/>
            </p:cNvPicPr>
            <p:nvPr/>
          </p:nvPicPr>
          <p:blipFill>
            <a:blip r:embed="rId3"/>
            <a:stretch>
              <a:fillRect/>
            </a:stretch>
          </p:blipFill>
          <p:spPr>
            <a:xfrm>
              <a:off x="3798818" y="271386"/>
              <a:ext cx="4140803" cy="2326737"/>
            </a:xfrm>
            <a:prstGeom prst="rect">
              <a:avLst/>
            </a:prstGeom>
            <a:ln w="12700" cap="flat">
              <a:noFill/>
              <a:miter lim="400000"/>
              <a:headEnd/>
              <a:tailEnd/>
            </a:ln>
            <a:effectLst/>
          </p:spPr>
        </p:pic>
        <p:sp>
          <p:nvSpPr>
            <p:cNvPr id="23" name="圆形"/>
            <p:cNvSpPr/>
            <p:nvPr/>
          </p:nvSpPr>
          <p:spPr>
            <a:xfrm>
              <a:off x="3062985" y="0"/>
              <a:ext cx="1475817" cy="1475817"/>
            </a:xfrm>
            <a:prstGeom prst="ellipse">
              <a:avLst/>
            </a:prstGeom>
            <a:blipFill rotWithShape="1">
              <a:blip r:embed="rId4"/>
              <a:srcRect/>
              <a:stretch>
                <a:fillRect/>
              </a:stretch>
            </a:blipFill>
            <a:ln w="12700" cap="flat">
              <a:noFill/>
              <a:miter lim="400000"/>
            </a:ln>
            <a:effectLst>
              <a:outerShdw blurRad="241300" dist="63500" dir="5400000" rotWithShape="0">
                <a:srgbClr val="000000">
                  <a:alpha val="66000"/>
                </a:srgbClr>
              </a:outerShdw>
            </a:effectLst>
          </p:spPr>
          <p:txBody>
            <a:bodyPr wrap="square" lIns="45719" tIns="45719" rIns="45719" bIns="45719" numCol="1" anchor="ctr">
              <a:noAutofit/>
            </a:bodyPr>
            <a:lstStyle/>
            <a:p>
              <a:pPr defTabSz="457200">
                <a:defRPr>
                  <a:uFill>
                    <a:solidFill>
                      <a:srgbClr val="000000"/>
                    </a:solidFill>
                  </a:uFill>
                </a:defRPr>
              </a:pPr>
              <a:endParaRPr sz="5600"/>
            </a:p>
          </p:txBody>
        </p:sp>
      </p:grpSp>
      <p:pic>
        <p:nvPicPr>
          <p:cNvPr id="6" name="图片 5"/>
          <p:cNvPicPr>
            <a:picLocks noChangeAspect="1"/>
          </p:cNvPicPr>
          <p:nvPr/>
        </p:nvPicPr>
        <p:blipFill>
          <a:blip r:embed="rId5"/>
          <a:stretch>
            <a:fillRect/>
          </a:stretch>
        </p:blipFill>
        <p:spPr>
          <a:xfrm>
            <a:off x="4837381" y="1842504"/>
            <a:ext cx="3046947" cy="2735580"/>
          </a:xfrm>
          <a:prstGeom prst="rect">
            <a:avLst/>
          </a:prstGeom>
        </p:spPr>
      </p:pic>
      <p:grpSp>
        <p:nvGrpSpPr>
          <p:cNvPr id="43" name="组合 42"/>
          <p:cNvGrpSpPr/>
          <p:nvPr/>
        </p:nvGrpSpPr>
        <p:grpSpPr>
          <a:xfrm>
            <a:off x="175475" y="653864"/>
            <a:ext cx="6244486" cy="3119432"/>
            <a:chOff x="2205812" y="1757581"/>
            <a:chExt cx="7509814" cy="4033216"/>
          </a:xfrm>
        </p:grpSpPr>
        <p:cxnSp>
          <p:nvCxnSpPr>
            <p:cNvPr id="44" name="直接连接符 43"/>
            <p:cNvCxnSpPr/>
            <p:nvPr/>
          </p:nvCxnSpPr>
          <p:spPr>
            <a:xfrm flipV="1">
              <a:off x="2773515" y="3352124"/>
              <a:ext cx="1866254" cy="1920733"/>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flipH="1" flipV="1">
              <a:off x="4622803" y="3354143"/>
              <a:ext cx="2481288" cy="878737"/>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flipH="1">
              <a:off x="7104088" y="2193744"/>
              <a:ext cx="2240396" cy="2034916"/>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7" name="椭圆 46"/>
            <p:cNvSpPr/>
            <p:nvPr/>
          </p:nvSpPr>
          <p:spPr>
            <a:xfrm>
              <a:off x="2255575" y="4754920"/>
              <a:ext cx="1035877" cy="1035877"/>
            </a:xfrm>
            <a:prstGeom prst="ellipse">
              <a:avLst/>
            </a:prstGeom>
            <a:solidFill>
              <a:srgbClr val="2F5B50"/>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prstClr val="white"/>
                </a:solidFill>
                <a:latin typeface="微软雅黑" panose="020B0503020204020204" pitchFamily="34" charset="-122"/>
                <a:ea typeface="微软雅黑" panose="020B0503020204020204" pitchFamily="34" charset="-122"/>
              </a:endParaRPr>
            </a:p>
          </p:txBody>
        </p:sp>
        <p:sp>
          <p:nvSpPr>
            <p:cNvPr id="48" name="椭圆 47"/>
            <p:cNvSpPr/>
            <p:nvPr/>
          </p:nvSpPr>
          <p:spPr>
            <a:xfrm>
              <a:off x="3958065" y="2670421"/>
              <a:ext cx="1363403" cy="1363403"/>
            </a:xfrm>
            <a:prstGeom prst="ellipse">
              <a:avLst/>
            </a:prstGeom>
            <a:solidFill>
              <a:srgbClr val="2F5B50"/>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prstClr val="white"/>
                </a:solidFill>
                <a:latin typeface="微软雅黑" panose="020B0503020204020204" pitchFamily="34" charset="-122"/>
                <a:ea typeface="微软雅黑" panose="020B0503020204020204" pitchFamily="34" charset="-122"/>
              </a:endParaRPr>
            </a:p>
          </p:txBody>
        </p:sp>
        <p:sp>
          <p:nvSpPr>
            <p:cNvPr id="49" name="椭圆 48"/>
            <p:cNvSpPr/>
            <p:nvPr/>
          </p:nvSpPr>
          <p:spPr>
            <a:xfrm>
              <a:off x="6288022" y="3396805"/>
              <a:ext cx="1556883" cy="1556883"/>
            </a:xfrm>
            <a:prstGeom prst="ellipse">
              <a:avLst/>
            </a:prstGeom>
            <a:solidFill>
              <a:srgbClr val="2F5B50"/>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prstClr val="white"/>
                </a:solidFill>
                <a:latin typeface="微软雅黑" panose="020B0503020204020204" pitchFamily="34" charset="-122"/>
                <a:ea typeface="微软雅黑" panose="020B0503020204020204" pitchFamily="34" charset="-122"/>
              </a:endParaRPr>
            </a:p>
          </p:txBody>
        </p:sp>
        <p:sp>
          <p:nvSpPr>
            <p:cNvPr id="50" name="椭圆 49"/>
            <p:cNvSpPr/>
            <p:nvPr/>
          </p:nvSpPr>
          <p:spPr>
            <a:xfrm>
              <a:off x="8400256" y="1757581"/>
              <a:ext cx="1315368" cy="1315368"/>
            </a:xfrm>
            <a:prstGeom prst="ellipse">
              <a:avLst/>
            </a:prstGeom>
            <a:solidFill>
              <a:srgbClr val="2F5B50"/>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prstClr val="white"/>
                </a:solidFill>
                <a:latin typeface="微软雅黑" panose="020B0503020204020204" pitchFamily="34" charset="-122"/>
                <a:ea typeface="微软雅黑" panose="020B0503020204020204" pitchFamily="34" charset="-122"/>
              </a:endParaRPr>
            </a:p>
          </p:txBody>
        </p:sp>
        <p:sp>
          <p:nvSpPr>
            <p:cNvPr id="51" name="文本框 9"/>
            <p:cNvSpPr txBox="1"/>
            <p:nvPr/>
          </p:nvSpPr>
          <p:spPr>
            <a:xfrm>
              <a:off x="2205812" y="4821327"/>
              <a:ext cx="1152705" cy="903059"/>
            </a:xfrm>
            <a:prstGeom prst="rect">
              <a:avLst/>
            </a:prstGeom>
            <a:noFill/>
          </p:spPr>
          <p:txBody>
            <a:bodyPr wrap="square" lIns="121887" tIns="60943" rIns="121887" bIns="60943" rtlCol="0" anchor="ctr">
              <a:spAutoFit/>
            </a:bodyPr>
            <a:lstStyle/>
            <a:p>
              <a:pPr algn="ctr" defTabSz="1218565"/>
              <a:r>
                <a:rPr lang="zh-CN" altLang="en-US" sz="2000" dirty="0">
                  <a:solidFill>
                    <a:prstClr val="white"/>
                  </a:solidFill>
                  <a:latin typeface="微软雅黑" panose="020B0503020204020204" pitchFamily="34" charset="-122"/>
                  <a:ea typeface="微软雅黑" panose="020B0503020204020204" pitchFamily="34" charset="-122"/>
                </a:rPr>
                <a:t>柔性穿戴</a:t>
              </a:r>
              <a:endParaRPr lang="zh-CN" altLang="en-US" sz="2000" dirty="0">
                <a:solidFill>
                  <a:prstClr val="white"/>
                </a:solidFill>
                <a:latin typeface="微软雅黑" panose="020B0503020204020204" pitchFamily="34" charset="-122"/>
                <a:ea typeface="微软雅黑" panose="020B0503020204020204" pitchFamily="34" charset="-122"/>
              </a:endParaRPr>
            </a:p>
          </p:txBody>
        </p:sp>
        <p:sp>
          <p:nvSpPr>
            <p:cNvPr id="52" name="文本框 9"/>
            <p:cNvSpPr txBox="1"/>
            <p:nvPr/>
          </p:nvSpPr>
          <p:spPr>
            <a:xfrm>
              <a:off x="4054344" y="2735435"/>
              <a:ext cx="1170842" cy="1204094"/>
            </a:xfrm>
            <a:prstGeom prst="rect">
              <a:avLst/>
            </a:prstGeom>
            <a:noFill/>
          </p:spPr>
          <p:txBody>
            <a:bodyPr wrap="square" lIns="121887" tIns="60943" rIns="121887" bIns="60943" rtlCol="0" anchor="ctr">
              <a:spAutoFit/>
            </a:bodyPr>
            <a:lstStyle/>
            <a:p>
              <a:pPr algn="ctr" defTabSz="1218565"/>
              <a:r>
                <a:rPr lang="zh-CN" altLang="en-US" sz="2800" dirty="0">
                  <a:solidFill>
                    <a:prstClr val="white"/>
                  </a:solidFill>
                  <a:latin typeface="微软雅黑" panose="020B0503020204020204" pitchFamily="34" charset="-122"/>
                  <a:ea typeface="微软雅黑" panose="020B0503020204020204" pitchFamily="34" charset="-122"/>
                </a:rPr>
                <a:t>隐性采集</a:t>
              </a: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53" name="文本框 9"/>
            <p:cNvSpPr txBox="1"/>
            <p:nvPr/>
          </p:nvSpPr>
          <p:spPr>
            <a:xfrm>
              <a:off x="6384761" y="3534239"/>
              <a:ext cx="1363403" cy="1354610"/>
            </a:xfrm>
            <a:prstGeom prst="rect">
              <a:avLst/>
            </a:prstGeom>
            <a:noFill/>
          </p:spPr>
          <p:txBody>
            <a:bodyPr wrap="square" lIns="121887" tIns="60943" rIns="121887" bIns="60943" rtlCol="0" anchor="ctr">
              <a:spAutoFit/>
            </a:bodyPr>
            <a:lstStyle/>
            <a:p>
              <a:pPr algn="ctr" defTabSz="1218565"/>
              <a:r>
                <a:rPr lang="zh-CN" altLang="en-US" sz="3200" dirty="0">
                  <a:solidFill>
                    <a:prstClr val="white"/>
                  </a:solidFill>
                  <a:latin typeface="微软雅黑" panose="020B0503020204020204" pitchFamily="34" charset="-122"/>
                  <a:ea typeface="微软雅黑" panose="020B0503020204020204" pitchFamily="34" charset="-122"/>
                </a:rPr>
                <a:t>情智感知</a:t>
              </a:r>
              <a:endParaRPr lang="zh-CN" altLang="en-US" sz="3200" dirty="0">
                <a:solidFill>
                  <a:prstClr val="white"/>
                </a:solidFill>
                <a:latin typeface="微软雅黑" panose="020B0503020204020204" pitchFamily="34" charset="-122"/>
                <a:ea typeface="微软雅黑" panose="020B0503020204020204" pitchFamily="34" charset="-122"/>
              </a:endParaRPr>
            </a:p>
          </p:txBody>
        </p:sp>
        <p:sp>
          <p:nvSpPr>
            <p:cNvPr id="54" name="文本框 9"/>
            <p:cNvSpPr txBox="1"/>
            <p:nvPr/>
          </p:nvSpPr>
          <p:spPr>
            <a:xfrm>
              <a:off x="8400257" y="1902901"/>
              <a:ext cx="1315369" cy="1053576"/>
            </a:xfrm>
            <a:prstGeom prst="rect">
              <a:avLst/>
            </a:prstGeom>
            <a:noFill/>
          </p:spPr>
          <p:txBody>
            <a:bodyPr wrap="square" lIns="121887" tIns="60943" rIns="121887" bIns="60943" rtlCol="0" anchor="ctr">
              <a:spAutoFit/>
            </a:bodyPr>
            <a:lstStyle/>
            <a:p>
              <a:pPr algn="ctr" defTabSz="1218565"/>
              <a:r>
                <a:rPr lang="zh-CN" altLang="en-US" sz="2400" dirty="0">
                  <a:solidFill>
                    <a:prstClr val="white"/>
                  </a:solidFill>
                  <a:latin typeface="微软雅黑" panose="020B0503020204020204" pitchFamily="34" charset="-122"/>
                  <a:ea typeface="微软雅黑" panose="020B0503020204020204" pitchFamily="34" charset="-122"/>
                </a:rPr>
                <a:t>认知分析</a:t>
              </a:r>
              <a:endParaRPr lang="zh-CN" altLang="en-US" sz="2400" dirty="0">
                <a:solidFill>
                  <a:prstClr val="white"/>
                </a:solidFill>
                <a:latin typeface="微软雅黑" panose="020B0503020204020204" pitchFamily="34" charset="-122"/>
                <a:ea typeface="微软雅黑" panose="020B0503020204020204" pitchFamily="34" charset="-122"/>
              </a:endParaRPr>
            </a:p>
          </p:txBody>
        </p:sp>
      </p:grpSp>
      <p:sp>
        <p:nvSpPr>
          <p:cNvPr id="24" name="Title 1"/>
          <p:cNvSpPr txBox="1"/>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860152" y="652587"/>
            <a:ext cx="2012089" cy="584775"/>
          </a:xfrm>
          <a:prstGeom prst="rect">
            <a:avLst/>
          </a:prstGeom>
          <a:noFill/>
        </p:spPr>
        <p:txBody>
          <a:bodyPr wrap="none" rtlCol="0">
            <a:spAutoFit/>
          </a:bodyPr>
          <a:lstStyle>
            <a:defPPr>
              <a:defRPr lang="zh-CN"/>
            </a:defPPr>
            <a:lvl1pPr>
              <a:defRPr sz="1600" b="1">
                <a:solidFill>
                  <a:srgbClr val="FFA500"/>
                </a:solidFill>
                <a:latin typeface="微软雅黑" panose="020B0503020204020204" pitchFamily="34" charset="-122"/>
                <a:ea typeface="微软雅黑" panose="020B0503020204020204" pitchFamily="34" charset="-122"/>
              </a:defRPr>
            </a:lvl1pPr>
          </a:lstStyle>
          <a:p>
            <a:pPr algn="ctr"/>
            <a:r>
              <a:rPr lang="en-US" altLang="zh-CN" smtClean="0"/>
              <a:t>5.</a:t>
            </a:r>
            <a:r>
              <a:rPr lang="zh-CN" altLang="en-US"/>
              <a:t>可穿戴情感机器人</a:t>
            </a:r>
            <a:endParaRPr lang="en-US" altLang="zh-CN"/>
          </a:p>
          <a:p>
            <a:pPr algn="ctr"/>
            <a:r>
              <a:rPr lang="en-US" altLang="zh-CN" smtClean="0"/>
              <a:t>&gt;&gt;</a:t>
            </a:r>
            <a:r>
              <a:rPr lang="zh-CN" altLang="en-US" smtClean="0"/>
              <a:t>典型</a:t>
            </a:r>
            <a:r>
              <a:rPr lang="zh-CN" altLang="en-US"/>
              <a:t>案例</a:t>
            </a:r>
            <a:r>
              <a:rPr lang="zh-CN" altLang="en-US" smtClean="0"/>
              <a:t>一</a:t>
            </a:r>
            <a:r>
              <a:rPr lang="en-US" altLang="zh-CN" smtClean="0"/>
              <a:t>&lt;&lt;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1796" y="757978"/>
            <a:ext cx="3858135" cy="4229928"/>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757978"/>
            <a:ext cx="4663113" cy="4229928"/>
          </a:xfrm>
          <a:prstGeom prst="rect">
            <a:avLst/>
          </a:prstGeom>
        </p:spPr>
      </p:pic>
      <p:sp>
        <p:nvSpPr>
          <p:cNvPr id="13" name="文本框 12"/>
          <p:cNvSpPr txBox="1"/>
          <p:nvPr/>
        </p:nvSpPr>
        <p:spPr>
          <a:xfrm>
            <a:off x="2480715" y="4680129"/>
            <a:ext cx="1659237" cy="307777"/>
          </a:xfrm>
          <a:prstGeom prst="rect">
            <a:avLst/>
          </a:prstGeom>
          <a:noFill/>
        </p:spPr>
        <p:txBody>
          <a:bodyPr wrap="none" rtlCol="0">
            <a:spAutoFit/>
          </a:bodyPr>
          <a:lstStyle/>
          <a:p>
            <a:r>
              <a:rPr lang="en-US" altLang="zh-CN" sz="1400" b="1" dirty="0">
                <a:solidFill>
                  <a:schemeClr val="tx1">
                    <a:lumMod val="75000"/>
                    <a:lumOff val="25000"/>
                  </a:schemeClr>
                </a:solidFill>
                <a:ea typeface="微软雅黑" panose="020B0503020204020204" pitchFamily="34" charset="-122"/>
                <a:cs typeface="Times New Roman" panose="02020603050405020304" pitchFamily="18" charset="0"/>
              </a:rPr>
              <a:t>System architecture</a:t>
            </a:r>
            <a:endParaRPr lang="zh-CN" altLang="en-US" sz="1400" b="1" dirty="0">
              <a:solidFill>
                <a:schemeClr val="tx1">
                  <a:lumMod val="75000"/>
                  <a:lumOff val="25000"/>
                </a:schemeClr>
              </a:solidFill>
              <a:ea typeface="微软雅黑" panose="020B0503020204020204" pitchFamily="34" charset="-122"/>
              <a:cs typeface="Times New Roman" panose="02020603050405020304" pitchFamily="18" charset="0"/>
            </a:endParaRPr>
          </a:p>
        </p:txBody>
      </p:sp>
      <p:sp>
        <p:nvSpPr>
          <p:cNvPr id="15" name="文本框 14"/>
          <p:cNvSpPr txBox="1"/>
          <p:nvPr/>
        </p:nvSpPr>
        <p:spPr>
          <a:xfrm>
            <a:off x="6084168" y="2719053"/>
            <a:ext cx="1321965" cy="307777"/>
          </a:xfrm>
          <a:prstGeom prst="rect">
            <a:avLst/>
          </a:prstGeom>
          <a:noFill/>
        </p:spPr>
        <p:txBody>
          <a:bodyPr wrap="none" rtlCol="0">
            <a:spAutoFit/>
          </a:bodyPr>
          <a:lstStyle/>
          <a:p>
            <a:r>
              <a:rPr lang="en-US" altLang="zh-CN" sz="1400" b="1" dirty="0">
                <a:solidFill>
                  <a:schemeClr val="tx1">
                    <a:lumMod val="75000"/>
                    <a:lumOff val="25000"/>
                  </a:schemeClr>
                </a:solidFill>
                <a:ea typeface="微软雅黑" panose="020B0503020204020204" pitchFamily="34" charset="-122"/>
                <a:cs typeface="Times New Roman" panose="02020603050405020304" pitchFamily="18" charset="0"/>
              </a:rPr>
              <a:t>System testbed</a:t>
            </a:r>
            <a:endParaRPr lang="zh-CN" altLang="en-US" sz="1400" b="1" dirty="0">
              <a:solidFill>
                <a:schemeClr val="tx1">
                  <a:lumMod val="75000"/>
                  <a:lumOff val="25000"/>
                </a:schemeClr>
              </a:solidFill>
              <a:ea typeface="微软雅黑" panose="020B0503020204020204" pitchFamily="34" charset="-122"/>
              <a:cs typeface="Times New Roman" panose="02020603050405020304" pitchFamily="18" charset="0"/>
            </a:endParaRPr>
          </a:p>
        </p:txBody>
      </p:sp>
      <p:sp>
        <p:nvSpPr>
          <p:cNvPr id="16" name="椭圆 15"/>
          <p:cNvSpPr/>
          <p:nvPr/>
        </p:nvSpPr>
        <p:spPr>
          <a:xfrm>
            <a:off x="107505" y="699542"/>
            <a:ext cx="1944216" cy="16561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96176" y="2872940"/>
            <a:ext cx="2408072" cy="2003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933156" y="2912626"/>
            <a:ext cx="1782860" cy="523220"/>
          </a:xfrm>
          <a:prstGeom prst="rect">
            <a:avLst/>
          </a:prstGeom>
          <a:noFill/>
        </p:spPr>
        <p:txBody>
          <a:bodyPr wrap="none" rtlCol="0">
            <a:spAutoFit/>
          </a:bodyPr>
          <a:lstStyle>
            <a:defPPr>
              <a:defRPr lang="zh-CN"/>
            </a:defPPr>
            <a:lvl1pPr>
              <a:defRPr sz="1600" b="1">
                <a:solidFill>
                  <a:srgbClr val="FFA500"/>
                </a:solidFill>
                <a:latin typeface="微软雅黑" panose="020B0503020204020204" pitchFamily="34" charset="-122"/>
                <a:ea typeface="微软雅黑" panose="020B0503020204020204" pitchFamily="34" charset="-122"/>
              </a:defRPr>
            </a:lvl1pPr>
          </a:lstStyle>
          <a:p>
            <a:pPr algn="ctr"/>
            <a:r>
              <a:rPr lang="en-US" altLang="zh-CN" sz="1400"/>
              <a:t>6</a:t>
            </a:r>
            <a:r>
              <a:rPr lang="en-US" altLang="zh-CN" sz="1400" smtClean="0"/>
              <a:t>.</a:t>
            </a:r>
            <a:r>
              <a:rPr lang="zh-CN" altLang="en-US" sz="1400"/>
              <a:t>可穿戴情感机器人</a:t>
            </a:r>
            <a:endParaRPr lang="en-US" altLang="zh-CN" sz="1400"/>
          </a:p>
          <a:p>
            <a:pPr algn="ctr"/>
            <a:r>
              <a:rPr lang="en-US" altLang="zh-CN" sz="1400" smtClean="0"/>
              <a:t>&gt;&gt;</a:t>
            </a:r>
            <a:r>
              <a:rPr lang="zh-CN" altLang="en-US" sz="1400" smtClean="0"/>
              <a:t>典型案例二</a:t>
            </a:r>
            <a:r>
              <a:rPr lang="en-US" altLang="zh-CN" sz="1400" smtClean="0"/>
              <a:t>&lt;&lt;</a:t>
            </a:r>
            <a:endParaRPr lang="zh-CN" altLang="en-US" sz="1400"/>
          </a:p>
        </p:txBody>
      </p:sp>
      <p:sp>
        <p:nvSpPr>
          <p:cNvPr id="11" name="Title 1"/>
          <p:cNvSpPr txBox="1"/>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zh-CN" altLang="en-US" sz="3200" b="1" i="0" u="none" strike="noStrike" kern="1200" cap="none" spc="0" normalizeH="0" baseline="0" noProof="0" smtClean="0">
                <a:ln>
                  <a:noFill/>
                </a:ln>
                <a:solidFill>
                  <a:srgbClr val="FFA500"/>
                </a:solidFill>
                <a:effectLst/>
                <a:uLnTx/>
                <a:uFillTx/>
                <a:latin typeface="微软雅黑" panose="020B0503020204020204" pitchFamily="34" charset="-122"/>
                <a:ea typeface="微软雅黑" panose="020B0503020204020204" pitchFamily="34" charset="-122"/>
                <a:cs typeface="+mn-cs"/>
              </a:rPr>
              <a:t>内容</a:t>
            </a:r>
            <a:endParaRPr kumimoji="0" lang="en-GB" sz="1800" b="1"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mn-cs"/>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2339753" y="242773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Impact" panose="020B0806030902050204" pitchFamily="34" charset="0"/>
                <a:ea typeface="宋体" pitchFamily="2" charset="-122"/>
                <a:cs typeface="+mn-cs"/>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prstClr val="white"/>
                  </a:solidFill>
                  <a:effectLst/>
                  <a:uLnTx/>
                  <a:uFillTx/>
                  <a:latin typeface="Impact" panose="020B0806030902050204" pitchFamily="34" charset="0"/>
                  <a:ea typeface="宋体" pitchFamily="2" charset="-122"/>
                  <a:cs typeface="+mn-cs"/>
                </a:rPr>
                <a:t>03</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itchFamily="2" charset="-122"/>
                <a:cs typeface="+mn-cs"/>
              </a:endParaRPr>
            </a:p>
          </p:txBody>
        </p:sp>
      </p:grpSp>
      <p:grpSp>
        <p:nvGrpSpPr>
          <p:cNvPr id="54" name="组合 53"/>
          <p:cNvGrpSpPr/>
          <p:nvPr/>
        </p:nvGrpSpPr>
        <p:grpSpPr>
          <a:xfrm>
            <a:off x="2339753" y="311022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Impact" panose="020B0806030902050204" pitchFamily="34" charset="0"/>
                <a:ea typeface="宋体" pitchFamily="2" charset="-122"/>
                <a:cs typeface="+mn-cs"/>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prstClr val="white"/>
                  </a:solidFill>
                  <a:effectLst/>
                  <a:uLnTx/>
                  <a:uFillTx/>
                  <a:latin typeface="Impact" panose="020B0806030902050204" pitchFamily="34" charset="0"/>
                  <a:ea typeface="宋体" pitchFamily="2" charset="-122"/>
                  <a:cs typeface="+mn-cs"/>
                </a:rPr>
                <a:t>04</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itchFamily="2" charset="-122"/>
                <a:cs typeface="+mn-cs"/>
              </a:endParaRPr>
            </a:p>
          </p:txBody>
        </p:sp>
      </p:grpSp>
      <p:grpSp>
        <p:nvGrpSpPr>
          <p:cNvPr id="66" name="组合 65"/>
          <p:cNvGrpSpPr/>
          <p:nvPr/>
        </p:nvGrpSpPr>
        <p:grpSpPr>
          <a:xfrm>
            <a:off x="3019006" y="2447888"/>
            <a:ext cx="3857250" cy="459690"/>
            <a:chOff x="4315150" y="2341731"/>
            <a:chExt cx="3857250" cy="540057"/>
          </a:xfrm>
        </p:grpSpPr>
        <p:sp>
          <p:nvSpPr>
            <p:cNvPr id="67" name="矩形 66"/>
            <p:cNvSpPr/>
            <p:nvPr/>
          </p:nvSpPr>
          <p:spPr>
            <a:xfrm>
              <a:off x="4657988" y="2424395"/>
              <a:ext cx="3514411" cy="40678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支撑技术</a:t>
              </a:r>
              <a:r>
                <a:rPr lang="en-US" altLang="zh-CN" b="1" noProof="0" smtClean="0">
                  <a:solidFill>
                    <a:prstClr val="black">
                      <a:lumMod val="75000"/>
                      <a:lumOff val="25000"/>
                    </a:prstClr>
                  </a:solidFill>
                  <a:latin typeface="微软雅黑" panose="020B0503020204020204" pitchFamily="34" charset="-122"/>
                  <a:ea typeface="微软雅黑" panose="020B0503020204020204" pitchFamily="34" charset="-122"/>
                </a:rPr>
                <a:t>or</a:t>
              </a: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可攻克的卡脖子技术</a:t>
              </a:r>
              <a:endParaRPr kumimoji="0" lang="en-GB"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a:ln>
                  <a:noFill/>
                </a:ln>
                <a:solidFill>
                  <a:prstClr val="black">
                    <a:lumMod val="75000"/>
                    <a:lumOff val="25000"/>
                  </a:prstClr>
                </a:solidFill>
                <a:effectLst/>
                <a:uLnTx/>
                <a:uFillTx/>
                <a:latin typeface="Calibri"/>
                <a:ea typeface="宋体" pitchFamily="2" charset="-122"/>
                <a:cs typeface="+mn-cs"/>
              </a:endParaRPr>
            </a:p>
          </p:txBody>
        </p:sp>
      </p:grpSp>
      <p:grpSp>
        <p:nvGrpSpPr>
          <p:cNvPr id="69" name="组合 68"/>
          <p:cNvGrpSpPr/>
          <p:nvPr/>
        </p:nvGrpSpPr>
        <p:grpSpPr>
          <a:xfrm>
            <a:off x="3019006" y="3142041"/>
            <a:ext cx="3857250" cy="459690"/>
            <a:chOff x="4315150" y="3035884"/>
            <a:chExt cx="3857250" cy="540057"/>
          </a:xfrm>
        </p:grpSpPr>
        <p:sp>
          <p:nvSpPr>
            <p:cNvPr id="70" name="矩形 69"/>
            <p:cNvSpPr/>
            <p:nvPr/>
          </p:nvSpPr>
          <p:spPr>
            <a:xfrm>
              <a:off x="4697181" y="3118548"/>
              <a:ext cx="2827147" cy="40678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对重大专项的意见和建议</a:t>
              </a:r>
              <a:endParaRPr kumimoji="0" lang="en-GB"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a:ln>
                  <a:noFill/>
                </a:ln>
                <a:solidFill>
                  <a:prstClr val="black">
                    <a:lumMod val="75000"/>
                    <a:lumOff val="25000"/>
                  </a:prstClr>
                </a:solidFill>
                <a:effectLst/>
                <a:uLnTx/>
                <a:uFillTx/>
                <a:latin typeface="Calibri"/>
                <a:ea typeface="宋体"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222">
      <a:dk1>
        <a:sysClr val="windowText" lastClr="000000"/>
      </a:dk1>
      <a:lt1>
        <a:sysClr val="window" lastClr="FFFFFF"/>
      </a:lt1>
      <a:dk2>
        <a:srgbClr val="1F497D"/>
      </a:dk2>
      <a:lt2>
        <a:srgbClr val="EEECE1"/>
      </a:lt2>
      <a:accent1>
        <a:srgbClr val="FFA500"/>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1797</Words>
  <Application>WPS 演示</Application>
  <PresentationFormat>全屏显示(16:9)</PresentationFormat>
  <Paragraphs>128</Paragraphs>
  <Slides>11</Slides>
  <Notes>11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11</vt:i4>
      </vt:variant>
    </vt:vector>
  </HeadingPairs>
  <TitlesOfParts>
    <vt:vector size="34" baseType="lpstr">
      <vt:lpstr>Arial</vt:lpstr>
      <vt:lpstr>宋体</vt:lpstr>
      <vt:lpstr>Wingdings</vt:lpstr>
      <vt:lpstr>微软雅黑</vt:lpstr>
      <vt:lpstr>Droid Sans Fallback</vt:lpstr>
      <vt:lpstr>DejaVu Sans</vt:lpstr>
      <vt:lpstr>U.S. 101</vt:lpstr>
      <vt:lpstr>Gubbi</vt:lpstr>
      <vt:lpstr>Roboto</vt:lpstr>
      <vt:lpstr>黑体</vt:lpstr>
      <vt:lpstr>PT Sans Narrow</vt:lpstr>
      <vt:lpstr>Impact</vt:lpstr>
      <vt:lpstr>Calibri</vt:lpstr>
      <vt:lpstr>Times New Roman</vt:lpstr>
      <vt:lpstr>Open Sans Light</vt:lpstr>
      <vt:lpstr>华文细黑</vt:lpstr>
      <vt:lpstr>Ubuntu Condensed</vt:lpstr>
      <vt:lpstr>Helvetica</vt:lpstr>
      <vt:lpstr>宋体</vt:lpstr>
      <vt:lpstr>Arial Unicode MS</vt:lpstr>
      <vt:lpstr>AR PL UKai CN</vt:lpstr>
      <vt:lpstr>Abyssinica SIL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epic@hust</dc:title>
  <dc:creator>epic@hust</dc:creator>
  <cp:keywords>epic@hust</cp:keywords>
  <cp:lastModifiedBy>quronghui</cp:lastModifiedBy>
  <cp:revision>465</cp:revision>
  <dcterms:created xsi:type="dcterms:W3CDTF">2019-07-30T03:43:54Z</dcterms:created>
  <dcterms:modified xsi:type="dcterms:W3CDTF">2019-07-30T03:43:54Z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2052-11.1.0.8722</vt:lpwstr>
  </property>
</Properties>
</file>