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0" r:id="rId3"/>
    <p:sldId id="389" r:id="rId5"/>
    <p:sldId id="391" r:id="rId6"/>
    <p:sldId id="392" r:id="rId7"/>
    <p:sldId id="390" r:id="rId8"/>
    <p:sldId id="393" r:id="rId9"/>
    <p:sldId id="394" r:id="rId10"/>
    <p:sldId id="395" r:id="rId11"/>
    <p:sldId id="396" r:id="rId12"/>
    <p:sldId id="398" r:id="rId13"/>
    <p:sldId id="399" r:id="rId14"/>
    <p:sldId id="400" r:id="rId15"/>
    <p:sldId id="401" r:id="rId16"/>
    <p:sldId id="33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C7F02"/>
    <a:srgbClr val="FF6600"/>
    <a:srgbClr val="FD9A5D"/>
    <a:srgbClr val="D9D9D9"/>
    <a:srgbClr val="0D3559"/>
    <a:srgbClr val="9C3D02"/>
    <a:srgbClr val="CCA883"/>
    <a:srgbClr val="960000"/>
    <a:srgbClr val="E3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 autoAdjust="0"/>
    <p:restoredTop sz="77726" autoAdjust="0"/>
  </p:normalViewPr>
  <p:slideViewPr>
    <p:cSldViewPr>
      <p:cViewPr varScale="1">
        <p:scale>
          <a:sx n="117" d="100"/>
          <a:sy n="117" d="100"/>
        </p:scale>
        <p:origin x="165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2"/>
          <p:cNvSpPr txBox="1"/>
          <p:nvPr/>
        </p:nvSpPr>
        <p:spPr>
          <a:xfrm>
            <a:off x="1084931" y="2745942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EEG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项目进展汇报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3507854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-1" fmla="*/ 0 w 2393156"/>
              <a:gd name="connsiteY0-2" fmla="*/ 0 h 2158466"/>
              <a:gd name="connsiteX1-3" fmla="*/ 2393156 w 2393156"/>
              <a:gd name="connsiteY1-4" fmla="*/ 0 h 2158466"/>
              <a:gd name="connsiteX2-5" fmla="*/ 0 w 2393156"/>
              <a:gd name="connsiteY2-6" fmla="*/ 2158466 h 2158466"/>
              <a:gd name="connsiteX3-7" fmla="*/ 0 w 2393156"/>
              <a:gd name="connsiteY3-8" fmla="*/ 0 h 21584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687" y="26225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E:\DISK-2014-11-PERSONAL\EPIC-LAB\LOGO&amp;WEB\epicjpg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1" y="350279"/>
            <a:ext cx="1440000" cy="17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/>
          <p:nvPr/>
        </p:nvSpPr>
        <p:spPr>
          <a:xfrm>
            <a:off x="2483768" y="4124947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CC2540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39952" y="1356566"/>
            <a:ext cx="4723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CC2540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数据速率 </a:t>
            </a:r>
            <a:r>
              <a:rPr lang="en-US" altLang="zh-CN" sz="2000" dirty="0"/>
              <a:t>1Mbps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</a:t>
            </a:r>
            <a:r>
              <a:rPr lang="en-US" altLang="zh-CN" sz="2000" dirty="0"/>
              <a:t>,USB,UART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VCC=3.3V;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RAM=8K;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37171" y="697799"/>
            <a:ext cx="131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</a:t>
            </a:r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chip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82" y="1873398"/>
            <a:ext cx="2355726" cy="2355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56566"/>
            <a:ext cx="1009009" cy="100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5896" y="1275606"/>
            <a:ext cx="472326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1. LCD</a:t>
            </a:r>
            <a:r>
              <a:rPr lang="zh-CN" altLang="en-US" sz="1800" dirty="0"/>
              <a:t>驱动板显示会有水印</a:t>
            </a:r>
            <a:endParaRPr lang="zh-CN" altLang="en-US" sz="1800" dirty="0"/>
          </a:p>
          <a:p>
            <a:endParaRPr lang="en-US" altLang="zh-CN" sz="1800" b="0" dirty="0"/>
          </a:p>
          <a:p>
            <a:r>
              <a:rPr lang="en-US" altLang="zh-CN" sz="1800" b="0" dirty="0"/>
              <a:t>1) </a:t>
            </a:r>
            <a:r>
              <a:rPr lang="zh-CN" altLang="en-US" sz="1800" b="0" dirty="0"/>
              <a:t>初步原因：（</a:t>
            </a:r>
            <a:r>
              <a:rPr lang="en-US" altLang="zh-CN" sz="1800" b="0" dirty="0"/>
              <a:t>1</a:t>
            </a:r>
            <a:r>
              <a:rPr lang="zh-CN" altLang="en-US" sz="1800" b="0" dirty="0"/>
              <a:t>）座子没焊好；（</a:t>
            </a:r>
            <a:r>
              <a:rPr lang="en-US" altLang="zh-CN" sz="1800" b="0" dirty="0"/>
              <a:t>2</a:t>
            </a:r>
            <a:r>
              <a:rPr lang="zh-CN" altLang="en-US" sz="1800" b="0" dirty="0"/>
              <a:t>）或者是</a:t>
            </a:r>
            <a:r>
              <a:rPr lang="en-US" altLang="zh-CN" sz="1800" b="0" dirty="0"/>
              <a:t>LAYOUT</a:t>
            </a:r>
            <a:r>
              <a:rPr lang="zh-CN" altLang="en-US" sz="1800" b="0" dirty="0"/>
              <a:t>的问题；</a:t>
            </a:r>
            <a:endParaRPr lang="zh-CN" altLang="en-US" sz="1800" b="0" dirty="0"/>
          </a:p>
          <a:p>
            <a:endParaRPr lang="en-US" altLang="zh-CN" sz="1800" b="0" dirty="0"/>
          </a:p>
          <a:p>
            <a:r>
              <a:rPr lang="en-US" altLang="zh-CN" sz="1800" b="0" dirty="0"/>
              <a:t>2) </a:t>
            </a:r>
            <a:r>
              <a:rPr lang="zh-CN" altLang="en-US" sz="1800" b="0" dirty="0"/>
              <a:t>解决方案：直接买</a:t>
            </a:r>
            <a:r>
              <a:rPr lang="en-US" altLang="zh-CN" sz="1800" b="0" dirty="0"/>
              <a:t>180</a:t>
            </a:r>
            <a:r>
              <a:rPr lang="zh-CN" altLang="en-US" sz="1800" b="0" dirty="0"/>
              <a:t>的</a:t>
            </a:r>
            <a:r>
              <a:rPr lang="en-US" altLang="zh-CN" sz="1800" b="0" dirty="0"/>
              <a:t>LCD</a:t>
            </a:r>
            <a:r>
              <a:rPr lang="zh-CN" altLang="en-US" sz="1800" b="0" dirty="0"/>
              <a:t>屏</a:t>
            </a:r>
            <a:r>
              <a:rPr lang="en-US" altLang="zh-CN" sz="1800" b="0" dirty="0"/>
              <a:t>+</a:t>
            </a:r>
            <a:r>
              <a:rPr lang="zh-CN" altLang="en-US" sz="1800" b="0" dirty="0"/>
              <a:t>驱动板</a:t>
            </a:r>
            <a:r>
              <a:rPr lang="en-US" altLang="zh-CN" sz="1800" b="0" dirty="0"/>
              <a:t>+</a:t>
            </a:r>
            <a:r>
              <a:rPr lang="zh-CN" altLang="en-US" sz="1800" b="0" dirty="0"/>
              <a:t>触摸板，测试过是没有问题。</a:t>
            </a:r>
            <a:endParaRPr lang="zh-CN" altLang="en-US" sz="1800" b="0" dirty="0"/>
          </a:p>
          <a:p>
            <a:endParaRPr lang="en-US" altLang="zh-CN" sz="1800" b="0" dirty="0"/>
          </a:p>
          <a:p>
            <a:r>
              <a:rPr lang="en-US" altLang="zh-CN" sz="1800" b="0" dirty="0"/>
              <a:t>3) </a:t>
            </a:r>
            <a:r>
              <a:rPr lang="zh-CN" altLang="en-US" sz="1800" b="0" dirty="0"/>
              <a:t>调试方案：对比资料中的</a:t>
            </a:r>
            <a:r>
              <a:rPr lang="en-US" altLang="zh-CN" sz="1800" b="0" dirty="0"/>
              <a:t>LAYOUT</a:t>
            </a:r>
            <a:r>
              <a:rPr lang="zh-CN" altLang="en-US" sz="1800" b="0" dirty="0"/>
              <a:t>层</a:t>
            </a:r>
            <a:r>
              <a:rPr lang="en-US" altLang="zh-CN" sz="1800" b="0" dirty="0"/>
              <a:t>; A33</a:t>
            </a:r>
            <a:r>
              <a:rPr lang="zh-CN" altLang="en-US" sz="1800" b="0" dirty="0"/>
              <a:t>的底板的</a:t>
            </a:r>
            <a:r>
              <a:rPr lang="en-US" altLang="zh-CN" sz="1800" b="0" dirty="0"/>
              <a:t>40PIN</a:t>
            </a:r>
            <a:r>
              <a:rPr lang="zh-CN" altLang="en-US" sz="1800" b="0" dirty="0"/>
              <a:t>座子可以把管脚反一下，调成和买的那个一致，差分线最好包地；</a:t>
            </a:r>
            <a:endParaRPr lang="zh-CN" altLang="en-US" sz="1800" b="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11560" y="847969"/>
            <a:ext cx="167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 A33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3" y="2279206"/>
            <a:ext cx="1009009" cy="100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5896" y="1275606"/>
            <a:ext cx="47232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2. USB Hub--&gt;</a:t>
            </a:r>
            <a:r>
              <a:rPr lang="zh-CN" altLang="en-US" sz="2000" dirty="0"/>
              <a:t>带不动</a:t>
            </a:r>
            <a:r>
              <a:rPr lang="en-US" altLang="zh-CN" sz="2000" dirty="0"/>
              <a:t>USB</a:t>
            </a:r>
            <a:r>
              <a:rPr lang="zh-CN" altLang="en-US" sz="2000" dirty="0"/>
              <a:t>屏幕</a:t>
            </a:r>
            <a:endParaRPr lang="zh-CN" altLang="en-US" sz="2000" dirty="0"/>
          </a:p>
          <a:p>
            <a:endParaRPr lang="en-US" altLang="zh-CN" sz="2000" b="0" dirty="0"/>
          </a:p>
          <a:p>
            <a:r>
              <a:rPr lang="en-US" altLang="zh-CN" sz="2000" b="0" dirty="0"/>
              <a:t>1) </a:t>
            </a:r>
            <a:r>
              <a:rPr lang="zh-CN" altLang="en-US" sz="2000" b="0" dirty="0"/>
              <a:t>初步原因：初步确定是电流的原因，带不动</a:t>
            </a:r>
            <a:endParaRPr lang="zh-CN" altLang="en-US" sz="2000" b="0" dirty="0"/>
          </a:p>
          <a:p>
            <a:endParaRPr lang="en-US" altLang="zh-CN" sz="2000" b="0" dirty="0"/>
          </a:p>
          <a:p>
            <a:r>
              <a:rPr lang="en-US" altLang="zh-CN" sz="2000" b="0" dirty="0"/>
              <a:t>2</a:t>
            </a:r>
            <a:r>
              <a:rPr lang="zh-CN" altLang="en-US" sz="2000" b="0" dirty="0"/>
              <a:t>）解决方案：（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）去掉</a:t>
            </a:r>
            <a:r>
              <a:rPr lang="en-US" altLang="zh-CN" sz="2000" b="0" dirty="0"/>
              <a:t>USB HUB</a:t>
            </a:r>
            <a:r>
              <a:rPr lang="zh-CN" altLang="en-US" sz="2000" b="0" dirty="0"/>
              <a:t>，</a:t>
            </a:r>
            <a:endParaRPr lang="zh-CN" altLang="en-US" sz="2000" b="0" dirty="0"/>
          </a:p>
          <a:p>
            <a:endParaRPr lang="en-US" altLang="zh-CN" sz="2000" b="0" dirty="0"/>
          </a:p>
          <a:p>
            <a:r>
              <a:rPr lang="en-US" altLang="zh-CN" sz="2000" b="0" dirty="0"/>
              <a:t>3</a:t>
            </a:r>
            <a:r>
              <a:rPr lang="zh-CN" altLang="en-US" sz="2000" b="0" dirty="0"/>
              <a:t>）调试方案： 拆掉一个芯片，把那一对差分信号直接飞线到那个单独的</a:t>
            </a:r>
            <a:r>
              <a:rPr lang="en-US" altLang="zh-CN" sz="2000" b="0" dirty="0"/>
              <a:t>USB</a:t>
            </a:r>
            <a:r>
              <a:rPr lang="zh-CN" altLang="en-US" sz="2000" b="0" dirty="0"/>
              <a:t>座子</a:t>
            </a:r>
            <a:endParaRPr lang="zh-CN" altLang="en-US" sz="2000" b="0" dirty="0"/>
          </a:p>
        </p:txBody>
      </p:sp>
      <p:sp>
        <p:nvSpPr>
          <p:cNvPr id="20" name="文本框 19"/>
          <p:cNvSpPr txBox="1"/>
          <p:nvPr/>
        </p:nvSpPr>
        <p:spPr>
          <a:xfrm>
            <a:off x="611560" y="847969"/>
            <a:ext cx="167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 A33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33" y="2279206"/>
            <a:ext cx="1009009" cy="100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AIWAC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" descr="C:\Users\quronghui\AppData\Roaming\Tencent\Users\1939193595\TIM\WinTemp\RichOle\EELKSZ{GH}X8OEB2%CCA{~W.png"/>
          <p:cNvSpPr>
            <a:spLocks noChangeAspect="1" noChangeArrowheads="1"/>
          </p:cNvSpPr>
          <p:nvPr/>
        </p:nvSpPr>
        <p:spPr bwMode="auto">
          <a:xfrm>
            <a:off x="72008" y="0"/>
            <a:ext cx="23279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2" descr="C:\Users\quronghui\AppData\Roaming\Tencent\Users\1939193595\TIM\WinTemp\RichOle\EELKSZ{GH}X8OEB2%CCA{~W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30453"/>
            <a:ext cx="5961794" cy="40331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-1" fmla="*/ 0 w 2393156"/>
              <a:gd name="connsiteY0-2" fmla="*/ 0 h 2158466"/>
              <a:gd name="connsiteX1-3" fmla="*/ 2393156 w 2393156"/>
              <a:gd name="connsiteY1-4" fmla="*/ 0 h 2158466"/>
              <a:gd name="connsiteX2-5" fmla="*/ 0 w 2393156"/>
              <a:gd name="connsiteY2-6" fmla="*/ 2158466 h 2158466"/>
              <a:gd name="connsiteX3-7" fmla="*/ 0 w 2393156"/>
              <a:gd name="connsiteY3-8" fmla="*/ 0 h 215846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2188592" y="3081887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88592" y="3835495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67845" y="3102041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CH559L </a:t>
              </a:r>
              <a:r>
                <a:rPr lang="zh-CN" altLang="en-US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主控问题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67845" y="3867312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noProof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几种主控优势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08571" y="1644355"/>
            <a:ext cx="894259" cy="523220"/>
            <a:chOff x="2215144" y="3018134"/>
            <a:chExt cx="1244730" cy="959255"/>
          </a:xfrm>
        </p:grpSpPr>
        <p:sp>
          <p:nvSpPr>
            <p:cNvPr id="17" name="平行四边形 16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08571" y="2359054"/>
            <a:ext cx="894259" cy="523220"/>
            <a:chOff x="2215144" y="4047039"/>
            <a:chExt cx="1244730" cy="959256"/>
          </a:xfrm>
        </p:grpSpPr>
        <p:sp>
          <p:nvSpPr>
            <p:cNvPr id="20" name="平行四边形 19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rPr>
                <a:t>02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87824" y="1664509"/>
            <a:ext cx="3857250" cy="459690"/>
            <a:chOff x="4315150" y="2341731"/>
            <a:chExt cx="3857250" cy="540057"/>
          </a:xfrm>
        </p:grpSpPr>
        <p:sp>
          <p:nvSpPr>
            <p:cNvPr id="23" name="矩形 22"/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单路</a:t>
              </a:r>
              <a:r>
                <a:rPr kumimoji="0" lang="en-US" altLang="zh-CN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87824" y="2390870"/>
            <a:ext cx="3857250" cy="459690"/>
            <a:chOff x="4315150" y="3035884"/>
            <a:chExt cx="3857250" cy="540057"/>
          </a:xfrm>
        </p:grpSpPr>
        <p:sp>
          <p:nvSpPr>
            <p:cNvPr id="26" name="矩形 25"/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多路</a:t>
              </a: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GB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1415"/>
            <a:ext cx="3976665" cy="33040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66" y="1419622"/>
            <a:ext cx="2401200" cy="180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22" y="1398040"/>
            <a:ext cx="1440000" cy="19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5773057" y="4037485"/>
            <a:ext cx="22139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可穿戴情感机器人</a:t>
            </a:r>
            <a:endParaRPr lang="en-US" altLang="zh-CN" dirty="0"/>
          </a:p>
          <a:p>
            <a:r>
              <a:rPr lang="en-US" altLang="zh-CN" dirty="0"/>
              <a:t>&gt;&gt;</a:t>
            </a:r>
            <a:r>
              <a:rPr lang="zh-CN" altLang="en-US" dirty="0"/>
              <a:t>核心硬件设计</a:t>
            </a:r>
            <a:r>
              <a:rPr lang="en-US" altLang="zh-CN" dirty="0"/>
              <a:t>&lt;&lt;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lang="zh-CN" altLang="en-US" sz="12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47" y="1308355"/>
            <a:ext cx="3219533" cy="3626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文本框 22"/>
          <p:cNvSpPr txBox="1"/>
          <p:nvPr/>
        </p:nvSpPr>
        <p:spPr>
          <a:xfrm>
            <a:off x="4964936" y="1779662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信号传输问题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DIN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信号线上加了一个电阻，导致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没有正常工作；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USB_HUB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调试时，首次能识别，后面就识别不出设备；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99288" y="1631578"/>
            <a:ext cx="39356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多通道</a:t>
            </a:r>
            <a:r>
              <a:rPr lang="en-US" altLang="zh-CN" dirty="0"/>
              <a:t>OK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设备正常级联；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SPI</a:t>
            </a:r>
            <a:r>
              <a:rPr lang="zh-CN" altLang="en-US" dirty="0"/>
              <a:t>正常通信，能够正常配置寄存器；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4-chip</a:t>
            </a:r>
            <a:r>
              <a:rPr lang="zh-CN" altLang="en-US" dirty="0"/>
              <a:t>，能正常输出</a:t>
            </a:r>
            <a:r>
              <a:rPr lang="en-US" altLang="zh-CN" dirty="0" err="1"/>
              <a:t>Vref</a:t>
            </a:r>
            <a:r>
              <a:rPr lang="en-US" altLang="zh-CN" dirty="0"/>
              <a:t>;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采用可充电纽扣电池进行供电。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49076"/>
            <a:ext cx="4049178" cy="3686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文本框 19"/>
          <p:cNvSpPr txBox="1"/>
          <p:nvPr/>
        </p:nvSpPr>
        <p:spPr>
          <a:xfrm>
            <a:off x="179512" y="6904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换主控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9512" y="690415"/>
            <a:ext cx="1435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硬件问题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3928" y="1347614"/>
            <a:ext cx="4726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sz="2000" dirty="0"/>
              <a:t>主控</a:t>
            </a:r>
            <a:r>
              <a:rPr lang="en-US" altLang="zh-CN" sz="2000" dirty="0"/>
              <a:t>CH559L</a:t>
            </a:r>
            <a:r>
              <a:rPr lang="zh-CN" altLang="en-US" sz="2000" dirty="0"/>
              <a:t>关于电脑识别调试的问题；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PCB</a:t>
            </a:r>
            <a:r>
              <a:rPr lang="zh-CN" altLang="en-US" sz="2000" dirty="0"/>
              <a:t>电路设计的问题；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）主控</a:t>
            </a:r>
            <a:r>
              <a:rPr lang="en-US" altLang="zh-CN" sz="2000" dirty="0"/>
              <a:t>CH559L</a:t>
            </a:r>
            <a:r>
              <a:rPr lang="zh-CN" altLang="en-US" sz="2000" dirty="0"/>
              <a:t>芯片适配的问题；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）数据传输只能串口透传，效率低；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）采样频率</a:t>
            </a:r>
            <a:endParaRPr lang="en-US" altLang="zh-CN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0" y="2314676"/>
            <a:ext cx="1905000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75" y="1635646"/>
            <a:ext cx="1009009" cy="100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ADS1299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3928" y="1140589"/>
            <a:ext cx="38218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ADS299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采样频率 </a:t>
            </a:r>
            <a:r>
              <a:rPr lang="en-US" altLang="zh-CN" sz="2000" dirty="0"/>
              <a:t>250Hz—16KHz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数据通信；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AVCC=5V,  AVDD=3.3V;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正常工作时，</a:t>
            </a:r>
            <a:r>
              <a:rPr lang="en-US" altLang="zh-CN" sz="2000" dirty="0" err="1"/>
              <a:t>Vref</a:t>
            </a:r>
            <a:r>
              <a:rPr lang="en-US" altLang="zh-CN" sz="2000" dirty="0"/>
              <a:t> = 4.5V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37171" y="6977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采集前端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2590225" cy="259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3150" y="1491630"/>
            <a:ext cx="54368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CH559L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USB-Host</a:t>
            </a:r>
            <a:r>
              <a:rPr lang="zh-CN" altLang="en-US" sz="2000" dirty="0"/>
              <a:t>主从模式；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通信接口；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Input: AVCC=5V; Output: AVDD=3.3V;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RAM--6k; ROM—64K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37171" y="69779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主控</a:t>
            </a:r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70660"/>
            <a:ext cx="1905000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8" y="1491630"/>
            <a:ext cx="1009009" cy="1009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Atmega328</a:t>
            </a:r>
            <a:endParaRPr lang="en-US" altLang="zh-CN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1920" y="1130791"/>
            <a:ext cx="4723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/>
              <a:t>Atmega328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Open Hardware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SPI</a:t>
            </a:r>
            <a:r>
              <a:rPr lang="zh-CN" altLang="en-US" sz="2000" dirty="0"/>
              <a:t> 通信接口；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AVCC=5V;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en-US" altLang="zh-CN" sz="2000" dirty="0"/>
              <a:t>RAM=2K, </a:t>
            </a:r>
            <a:r>
              <a:rPr lang="zh-CN" altLang="en-US" sz="2000" dirty="0"/>
              <a:t>基于库编程；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适用于：</a:t>
            </a:r>
            <a:r>
              <a:rPr lang="en-US" altLang="zh-CN" sz="2000" dirty="0"/>
              <a:t>A/D</a:t>
            </a:r>
            <a:r>
              <a:rPr lang="zh-CN" altLang="en-US" sz="2000" dirty="0"/>
              <a:t>采样主控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37171" y="697799"/>
            <a:ext cx="123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endParaRPr lang="zh-CN" altLang="en-US" sz="20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7" y="1861071"/>
            <a:ext cx="2829560" cy="21234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56566"/>
            <a:ext cx="1009009" cy="10090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568905"/>
            <a:ext cx="677483" cy="584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演示</Application>
  <PresentationFormat>全屏显示(16:9)</PresentationFormat>
  <Paragraphs>174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Droid Sans Fallback</vt:lpstr>
      <vt:lpstr>DejaVu Sans</vt:lpstr>
      <vt:lpstr>U.S. 101</vt:lpstr>
      <vt:lpstr>Gubbi</vt:lpstr>
      <vt:lpstr>Roboto</vt:lpstr>
      <vt:lpstr>黑体</vt:lpstr>
      <vt:lpstr>PT Sans Narrow</vt:lpstr>
      <vt:lpstr>Impact</vt:lpstr>
      <vt:lpstr>Calibri</vt:lpstr>
      <vt:lpstr>Open Sans Light</vt:lpstr>
      <vt:lpstr>Ubuntu Condensed</vt:lpstr>
      <vt:lpstr>宋体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epic@hust</dc:title>
  <dc:creator>epic@hust</dc:creator>
  <cp:keywords>epic@hust</cp:keywords>
  <cp:lastModifiedBy>quronghui</cp:lastModifiedBy>
  <cp:revision>503</cp:revision>
  <dcterms:created xsi:type="dcterms:W3CDTF">2019-07-30T02:19:46Z</dcterms:created>
  <dcterms:modified xsi:type="dcterms:W3CDTF">2019-07-30T02:19:46Z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