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0" r:id="rId2"/>
    <p:sldId id="402" r:id="rId3"/>
    <p:sldId id="403" r:id="rId4"/>
    <p:sldId id="404" r:id="rId5"/>
    <p:sldId id="405" r:id="rId6"/>
    <p:sldId id="409" r:id="rId7"/>
    <p:sldId id="391" r:id="rId8"/>
    <p:sldId id="410" r:id="rId9"/>
    <p:sldId id="411" r:id="rId10"/>
    <p:sldId id="412" r:id="rId11"/>
    <p:sldId id="413" r:id="rId12"/>
    <p:sldId id="414" r:id="rId13"/>
    <p:sldId id="415" r:id="rId14"/>
    <p:sldId id="331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C7F02"/>
    <a:srgbClr val="FF6600"/>
    <a:srgbClr val="FD9A5D"/>
    <a:srgbClr val="D9D9D9"/>
    <a:srgbClr val="0D3559"/>
    <a:srgbClr val="9C3D02"/>
    <a:srgbClr val="CCA883"/>
    <a:srgbClr val="960000"/>
    <a:srgbClr val="E3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7726" autoAdjust="0"/>
  </p:normalViewPr>
  <p:slideViewPr>
    <p:cSldViewPr>
      <p:cViewPr varScale="1">
        <p:scale>
          <a:sx n="117" d="100"/>
          <a:sy n="117" d="100"/>
        </p:scale>
        <p:origin x="156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8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793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32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438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1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6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Computers are made for calculation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dirty="0"/>
          </a:p>
          <a:p>
            <a:r>
              <a:rPr lang="zh-CN" altLang="en-US" dirty="0"/>
              <a:t>作为输入 ： </a:t>
            </a:r>
            <a:r>
              <a:rPr lang="en-US" altLang="zh-CN" dirty="0"/>
              <a:t>Program and 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5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37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57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如何输入数据，并进行保存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0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权利的游戏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4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数据保存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0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48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ALU </a:t>
            </a:r>
            <a:r>
              <a:rPr lang="zh-CN" altLang="en-US" dirty="0"/>
              <a:t>作用：将电信号转换为</a:t>
            </a:r>
            <a:r>
              <a:rPr lang="en-US" altLang="zh-CN" dirty="0"/>
              <a:t>0/1</a:t>
            </a:r>
            <a:r>
              <a:rPr lang="zh-CN" altLang="en-US" dirty="0"/>
              <a:t>数据，从而实现计算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18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2"/>
          <p:cNvSpPr txBox="1">
            <a:spLocks/>
          </p:cNvSpPr>
          <p:nvPr/>
        </p:nvSpPr>
        <p:spPr>
          <a:xfrm>
            <a:off x="1229108" y="2835104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                 </a:t>
            </a:r>
            <a:r>
              <a:rPr lang="zh-CN" altLang="zh-CN" dirty="0"/>
              <a:t>Computer Programe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619672" y="3507854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687" y="26225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3"/>
          <p:cNvSpPr txBox="1"/>
          <p:nvPr/>
        </p:nvSpPr>
        <p:spPr>
          <a:xfrm>
            <a:off x="2483768" y="4124947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瞿荣辉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BBEA08-8694-4133-B115-5C9174ABD7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29" y="489506"/>
            <a:ext cx="1962601" cy="1469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05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73578" y="201600"/>
            <a:ext cx="81984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zh-CN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Operate Systems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2838C6-136C-4999-9CA1-76ABA1A4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71" y="946329"/>
            <a:ext cx="43095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: 硬件的核心，内存调度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顺序执行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9A1BD3-84B6-4FF6-ADA8-92ABBA3C279F}"/>
              </a:ext>
            </a:extLst>
          </p:cNvPr>
          <p:cNvSpPr/>
          <p:nvPr/>
        </p:nvSpPr>
        <p:spPr>
          <a:xfrm>
            <a:off x="550471" y="1459935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Operate System :本质上是一个程序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600C5-78B5-43D0-91F0-A6A764BB99BC}"/>
              </a:ext>
            </a:extLst>
          </p:cNvPr>
          <p:cNvSpPr/>
          <p:nvPr/>
        </p:nvSpPr>
        <p:spPr>
          <a:xfrm>
            <a:off x="1188982" y="1903668"/>
            <a:ext cx="309634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运行和管理其他程序的功能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DEF74F-9961-4C88-99AC-54132CDCEDF6}"/>
              </a:ext>
            </a:extLst>
          </p:cNvPr>
          <p:cNvSpPr txBox="1"/>
          <p:nvPr/>
        </p:nvSpPr>
        <p:spPr>
          <a:xfrm>
            <a:off x="1187309" y="2285847"/>
            <a:ext cx="144142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操作硬件的权限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07F9D9C-0E2D-48DA-922F-3829EA5030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" t="5639" r="10409" b="12749"/>
          <a:stretch/>
        </p:blipFill>
        <p:spPr>
          <a:xfrm>
            <a:off x="925621" y="2855742"/>
            <a:ext cx="3772139" cy="2231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E4BB22-FF6F-4D22-94B4-BD4986E7B9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9" t="17364" r="19865" b="17848"/>
          <a:stretch/>
        </p:blipFill>
        <p:spPr>
          <a:xfrm>
            <a:off x="5247093" y="703052"/>
            <a:ext cx="2736304" cy="1962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901B9F1-B327-4210-8E15-976CC5DCAE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7" t="5331" r="22785" b="11723"/>
          <a:stretch/>
        </p:blipFill>
        <p:spPr>
          <a:xfrm>
            <a:off x="5165957" y="2717212"/>
            <a:ext cx="2898576" cy="2370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90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73578" y="201600"/>
            <a:ext cx="81984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r>
              <a:rPr lang="zh-CN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 Systems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2838C6-136C-4999-9CA1-76ABA1A4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64" y="1093584"/>
            <a:ext cx="3716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文件系统：对文件进行管理和增删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9A1BD3-84B6-4FF6-ADA8-92ABBA3C279F}"/>
              </a:ext>
            </a:extLst>
          </p:cNvPr>
          <p:cNvSpPr/>
          <p:nvPr/>
        </p:nvSpPr>
        <p:spPr>
          <a:xfrm>
            <a:off x="422644" y="2957705"/>
            <a:ext cx="349112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文件格式：文件的本质，知道文件是什么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7C860E-9BBC-4A7B-8C24-2D017D2E4CA0}"/>
              </a:ext>
            </a:extLst>
          </p:cNvPr>
          <p:cNvSpPr/>
          <p:nvPr/>
        </p:nvSpPr>
        <p:spPr>
          <a:xfrm>
            <a:off x="429257" y="2139702"/>
            <a:ext cx="304686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数据的存储方式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9534DA-CE79-47DC-BE48-20620A4D5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00" y="1093556"/>
            <a:ext cx="3805505" cy="3419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AF1E5DD4-A44F-48E6-882D-F9D5F45C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57" y="3788379"/>
            <a:ext cx="3110147" cy="30777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碎片整理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：调整相同的文件类型数据</a:t>
            </a:r>
          </a:p>
        </p:txBody>
      </p:sp>
    </p:spTree>
    <p:extLst>
      <p:ext uri="{BB962C8B-B14F-4D97-AF65-F5344CB8AC3E}">
        <p14:creationId xmlns:p14="http://schemas.microsoft.com/office/powerpoint/2010/main" val="40271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73578" y="201600"/>
            <a:ext cx="81984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 Processing Units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2838C6-136C-4999-9CA1-76ABA1A4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81" y="843127"/>
            <a:ext cx="3323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多核，多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，并行计算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7C860E-9BBC-4A7B-8C24-2D017D2E4CA0}"/>
              </a:ext>
            </a:extLst>
          </p:cNvPr>
          <p:cNvSpPr/>
          <p:nvPr/>
        </p:nvSpPr>
        <p:spPr>
          <a:xfrm>
            <a:off x="401306" y="1474509"/>
            <a:ext cx="198644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有更快的时钟速度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E19A2-B2B1-4A75-B0C9-0AC83498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01E6D8-1F9F-4F9A-989C-61D813A6E666}"/>
              </a:ext>
            </a:extLst>
          </p:cNvPr>
          <p:cNvSpPr/>
          <p:nvPr/>
        </p:nvSpPr>
        <p:spPr>
          <a:xfrm>
            <a:off x="401306" y="2139702"/>
            <a:ext cx="128112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有多核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69DABC-42B4-4E69-A2A5-DB67961B2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2"/>
          <a:stretch/>
        </p:blipFill>
        <p:spPr>
          <a:xfrm>
            <a:off x="2627784" y="1527133"/>
            <a:ext cx="5690475" cy="2952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11DD66B-84F4-447C-B2E8-5DF156617D48}"/>
              </a:ext>
            </a:extLst>
          </p:cNvPr>
          <p:cNvSpPr/>
          <p:nvPr/>
        </p:nvSpPr>
        <p:spPr>
          <a:xfrm>
            <a:off x="4499992" y="45725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计算机有了更好的服务</a:t>
            </a:r>
          </a:p>
        </p:txBody>
      </p:sp>
    </p:spTree>
    <p:extLst>
      <p:ext uri="{BB962C8B-B14F-4D97-AF65-F5344CB8AC3E}">
        <p14:creationId xmlns:p14="http://schemas.microsoft.com/office/powerpoint/2010/main" val="33484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73578" y="201600"/>
            <a:ext cx="819841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XPU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2838C6-136C-4999-9CA1-76ABA1A4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81" y="843127"/>
            <a:ext cx="21419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TPU: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张量处理单元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7C860E-9BBC-4A7B-8C24-2D017D2E4CA0}"/>
              </a:ext>
            </a:extLst>
          </p:cNvPr>
          <p:cNvSpPr/>
          <p:nvPr/>
        </p:nvSpPr>
        <p:spPr>
          <a:xfrm>
            <a:off x="401306" y="1474509"/>
            <a:ext cx="177163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定制化的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ASIC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E19A2-B2B1-4A75-B0C9-0AC83498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01E6D8-1F9F-4F9A-989C-61D813A6E666}"/>
              </a:ext>
            </a:extLst>
          </p:cNvPr>
          <p:cNvSpPr/>
          <p:nvPr/>
        </p:nvSpPr>
        <p:spPr>
          <a:xfrm>
            <a:off x="401306" y="2139702"/>
            <a:ext cx="1980029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用于机器学习工作负载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69C27-16BC-41D2-8192-3FAC2E4FE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419711"/>
            <a:ext cx="4552950" cy="2905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18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8940990" cy="104399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028" tIns="14028" rIns="14028" bIns="14028" numCol="1" spcCol="12984" rtlCol="0" anchor="ctr"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81" y="2707252"/>
            <a:ext cx="7572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3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b="1" dirty="0"/>
              <a:t>Calculate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C03F34-B72A-47C0-ACF7-A539AF59C88B}"/>
              </a:ext>
            </a:extLst>
          </p:cNvPr>
          <p:cNvSpPr/>
          <p:nvPr/>
        </p:nvSpPr>
        <p:spPr>
          <a:xfrm>
            <a:off x="1691680" y="1538086"/>
            <a:ext cx="41582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Computers are made for calculation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2E717A-57D7-4EF2-A73E-31CBFFDBFD59}"/>
              </a:ext>
            </a:extLst>
          </p:cNvPr>
          <p:cNvSpPr/>
          <p:nvPr/>
        </p:nvSpPr>
        <p:spPr>
          <a:xfrm>
            <a:off x="1691680" y="3680678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      Program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5A3F6D-FFC1-43ED-97CF-4142ADE41570}"/>
              </a:ext>
            </a:extLst>
          </p:cNvPr>
          <p:cNvSpPr/>
          <p:nvPr/>
        </p:nvSpPr>
        <p:spPr>
          <a:xfrm>
            <a:off x="4112568" y="3680678"/>
            <a:ext cx="1737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        Data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020B50-8D31-4152-8E44-0549AF4EE78C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995428" y="2042143"/>
            <a:ext cx="985800" cy="1638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2968D1-62D2-4EF8-A629-DC33FD321AB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591780" y="2042144"/>
            <a:ext cx="971600" cy="1638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CFA50D4-36D1-4DD0-8957-B4FEE05C6B5C}"/>
              </a:ext>
            </a:extLst>
          </p:cNvPr>
          <p:cNvSpPr/>
          <p:nvPr/>
        </p:nvSpPr>
        <p:spPr>
          <a:xfrm>
            <a:off x="6139812" y="2788652"/>
            <a:ext cx="21602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    Input  ways?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F175FADD-8285-42FA-927F-05184ADA6AB3}"/>
              </a:ext>
            </a:extLst>
          </p:cNvPr>
          <p:cNvSpPr/>
          <p:nvPr/>
        </p:nvSpPr>
        <p:spPr>
          <a:xfrm rot="12749538">
            <a:off x="4692601" y="2564319"/>
            <a:ext cx="146894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Input Ways</a:t>
            </a:r>
            <a:endParaRPr lang="zh-CN" altLang="en-US" sz="14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E806483-A4E7-4A5E-9B5D-FCA0D8970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48" y="985418"/>
            <a:ext cx="3420000" cy="1691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4F65B9-03DE-4BEA-B807-3D7F8F785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985418"/>
            <a:ext cx="3419872" cy="1691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D1B86C-0970-4CC1-A5C7-89AF97CBE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84" y="3003798"/>
            <a:ext cx="3419872" cy="169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70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dirty="0"/>
              <a:t>Von </a:t>
            </a:r>
            <a:r>
              <a:rPr lang="en-US" altLang="zh-CN" dirty="0" err="1"/>
              <a:t>neumann</a:t>
            </a:r>
            <a:r>
              <a:rPr lang="en-US" altLang="zh-CN" dirty="0"/>
              <a:t> structure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98AA5DD-B4A0-485F-8802-788B9291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014476"/>
            <a:ext cx="4591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冯诺依曼结构</a:t>
            </a:r>
            <a:r>
              <a:rPr lang="en-US" altLang="zh-CN" b="1" dirty="0"/>
              <a:t> : </a:t>
            </a:r>
            <a:r>
              <a:rPr lang="zh-CN" altLang="zh-CN" b="1" dirty="0"/>
              <a:t>程序和数据存入同一个地方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ACD6D-CB38-41D2-90E3-58F05A0F415E}"/>
              </a:ext>
            </a:extLst>
          </p:cNvPr>
          <p:cNvSpPr/>
          <p:nvPr/>
        </p:nvSpPr>
        <p:spPr>
          <a:xfrm>
            <a:off x="611560" y="2854578"/>
            <a:ext cx="2335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nstruction register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79A5DB-1181-4879-8859-24E666957B2A}"/>
              </a:ext>
            </a:extLst>
          </p:cNvPr>
          <p:cNvSpPr/>
          <p:nvPr/>
        </p:nvSpPr>
        <p:spPr>
          <a:xfrm>
            <a:off x="600505" y="3461180"/>
            <a:ext cx="311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nstruction adress register 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0F721F-A947-45A9-87B8-99FFF4FA4733}"/>
              </a:ext>
            </a:extLst>
          </p:cNvPr>
          <p:cNvSpPr/>
          <p:nvPr/>
        </p:nvSpPr>
        <p:spPr>
          <a:xfrm>
            <a:off x="611560" y="2202418"/>
            <a:ext cx="160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ata register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E23BF6-4225-4F81-B5CE-25741EBEEAFF}"/>
              </a:ext>
            </a:extLst>
          </p:cNvPr>
          <p:cNvSpPr/>
          <p:nvPr/>
        </p:nvSpPr>
        <p:spPr>
          <a:xfrm>
            <a:off x="600505" y="4095124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emory(store instruction and data) 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A3A6E5-A4C2-4E7E-937D-F0DD1A05E548}"/>
              </a:ext>
            </a:extLst>
          </p:cNvPr>
          <p:cNvSpPr/>
          <p:nvPr/>
        </p:nvSpPr>
        <p:spPr>
          <a:xfrm>
            <a:off x="615667" y="1648420"/>
            <a:ext cx="63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EEF9939-FA5B-449F-ABB7-A1362A5D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724114"/>
            <a:ext cx="3816424" cy="2078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64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400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Programming Language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41A9E4-0F97-49A5-B5CE-8ED351BD9839}"/>
              </a:ext>
            </a:extLst>
          </p:cNvPr>
          <p:cNvSpPr/>
          <p:nvPr/>
        </p:nvSpPr>
        <p:spPr>
          <a:xfrm>
            <a:off x="431511" y="1020817"/>
            <a:ext cx="3785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Program </a:t>
            </a:r>
            <a:r>
              <a:rPr lang="zh-CN" altLang="en-US" b="1" dirty="0"/>
              <a:t>以何种形式存储在</a:t>
            </a:r>
            <a:r>
              <a:rPr lang="en-US" altLang="zh-CN" b="1" dirty="0"/>
              <a:t>Memory?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2B62D-9564-4C01-A724-6D33142A2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471" y="1275606"/>
            <a:ext cx="4031760" cy="2667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B2B9EFB-F22A-4D7F-81E0-1BD3D2EB8E15}"/>
              </a:ext>
            </a:extLst>
          </p:cNvPr>
          <p:cNvSpPr/>
          <p:nvPr/>
        </p:nvSpPr>
        <p:spPr>
          <a:xfrm>
            <a:off x="431511" y="2174337"/>
            <a:ext cx="3719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按照某种语言格式，编写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680548-017E-41F9-9847-5AF552E4AA1B}"/>
              </a:ext>
            </a:extLst>
          </p:cNvPr>
          <p:cNvSpPr/>
          <p:nvPr/>
        </p:nvSpPr>
        <p:spPr>
          <a:xfrm>
            <a:off x="431511" y="33278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让编程变得简单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3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94340" y="195486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zh-CN" sz="1400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F41A9E4-0F97-49A5-B5CE-8ED351BD9839}"/>
              </a:ext>
            </a:extLst>
          </p:cNvPr>
          <p:cNvSpPr/>
          <p:nvPr/>
        </p:nvSpPr>
        <p:spPr>
          <a:xfrm>
            <a:off x="2112302" y="887525"/>
            <a:ext cx="382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如何用更少的步骤</a:t>
            </a:r>
            <a:r>
              <a:rPr lang="en-US" altLang="zh-CN" b="1" dirty="0"/>
              <a:t>, </a:t>
            </a:r>
            <a:r>
              <a:rPr lang="zh-CN" altLang="en-US" b="1" dirty="0"/>
              <a:t>达到相同的目的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CFF210-B2D2-4DA1-AAEC-CEC7C169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8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4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138119-AEF9-4F87-8E0E-47D1FB75D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19711"/>
            <a:ext cx="6274525" cy="33333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2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5296169-37ED-4E70-BA13-1CB274B15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764971"/>
            <a:ext cx="45298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算法处理的数据，在memory中的存储方式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58C926-9B5A-4F77-A228-07D5B46B0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4586"/>
            <a:ext cx="5497793" cy="383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8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OOP (object-oriented programming) </a:t>
            </a:r>
            <a:endParaRPr lang="zh-CN" altLang="zh-CN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DFAB311-FB3D-477A-A9BE-3AE2F76F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859412"/>
            <a:ext cx="3206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面向对象编程，一步步的抽象</a:t>
            </a:r>
            <a:endParaRPr lang="zh-CN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2F4E32-6671-4128-AE64-7017932C1350}"/>
              </a:ext>
            </a:extLst>
          </p:cNvPr>
          <p:cNvSpPr/>
          <p:nvPr/>
        </p:nvSpPr>
        <p:spPr>
          <a:xfrm>
            <a:off x="1432287" y="1533922"/>
            <a:ext cx="355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：晶体管抽象为逻辑门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C40C92-4FE6-4A31-A7F1-48600023CCF9}"/>
              </a:ext>
            </a:extLst>
          </p:cNvPr>
          <p:cNvSpPr/>
          <p:nvPr/>
        </p:nvSpPr>
        <p:spPr>
          <a:xfrm>
            <a:off x="1432287" y="2226099"/>
            <a:ext cx="6480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software：函数 -- &gt; 抽象为对象 -- &gt;对象进行不同的分类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E3AE19-D06D-4995-AA0B-11693E9D8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63" y="3136378"/>
            <a:ext cx="5420481" cy="1152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79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eaLnBrk="0" fontAlgn="base" hangingPunct="0">
              <a:spcAft>
                <a:spcPct val="0"/>
              </a:spcAft>
            </a:pPr>
            <a:r>
              <a:rPr lang="zh-CN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Integrated Circuit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37F08-96F3-430E-965A-6CAE89C27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99452"/>
            <a:ext cx="720259" cy="72025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1B8D08D-174C-4549-95C4-067E581A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055" y="794904"/>
            <a:ext cx="23439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分立元件 -- 集成元件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08EA32-B86D-4771-9EC3-C4657679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7" y="1260798"/>
            <a:ext cx="2608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集成电路：</a:t>
            </a:r>
            <a:r>
              <a:rPr lang="zh-CN" altLang="zh-CN" b="1" dirty="0"/>
              <a:t>PCB + IC chip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3967BC-C8E8-4FFF-AA9D-4A5AFE0D9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26692"/>
            <a:ext cx="5802666" cy="3180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25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500</Words>
  <Application>Microsoft Office PowerPoint</Application>
  <PresentationFormat>全屏显示(16:9)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U.S. 101</vt:lpstr>
      <vt:lpstr>黑体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epic@hust</dc:title>
  <dc:creator>epic@hust</dc:creator>
  <cp:keywords>epic@hust</cp:keywords>
  <cp:lastModifiedBy>quronghui</cp:lastModifiedBy>
  <cp:revision>635</cp:revision>
  <dcterms:created xsi:type="dcterms:W3CDTF">2015-12-11T17:46:17Z</dcterms:created>
  <dcterms:modified xsi:type="dcterms:W3CDTF">2019-01-19T03:34:44Z</dcterms:modified>
</cp:coreProperties>
</file>