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78" r:id="rId2"/>
    <p:sldId id="443" r:id="rId3"/>
    <p:sldId id="444" r:id="rId4"/>
    <p:sldId id="455" r:id="rId5"/>
    <p:sldId id="461" r:id="rId6"/>
    <p:sldId id="456" r:id="rId7"/>
    <p:sldId id="462" r:id="rId8"/>
    <p:sldId id="460" r:id="rId9"/>
    <p:sldId id="457" r:id="rId10"/>
    <p:sldId id="43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800" kern="1200">
        <a:solidFill>
          <a:schemeClr val="bg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800" kern="1200">
        <a:solidFill>
          <a:schemeClr val="bg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800" kern="1200">
        <a:solidFill>
          <a:schemeClr val="bg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800" kern="1200">
        <a:solidFill>
          <a:schemeClr val="bg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5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FF99"/>
    <a:srgbClr val="FF99CC"/>
    <a:srgbClr val="FF9900"/>
    <a:srgbClr val="CCFF99"/>
    <a:srgbClr val="AE285B"/>
    <a:srgbClr val="99CCFF"/>
    <a:srgbClr val="808AA0"/>
    <a:srgbClr val="969EB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2" autoAdjust="0"/>
    <p:restoredTop sz="86486" autoAdjust="0"/>
  </p:normalViewPr>
  <p:slideViewPr>
    <p:cSldViewPr>
      <p:cViewPr varScale="1">
        <p:scale>
          <a:sx n="98" d="100"/>
          <a:sy n="98" d="100"/>
        </p:scale>
        <p:origin x="1752" y="96"/>
      </p:cViewPr>
      <p:guideLst>
        <p:guide orient="horz" pos="3168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00"/>
    </p:cViewPr>
  </p:sorterViewPr>
  <p:notesViewPr>
    <p:cSldViewPr>
      <p:cViewPr varScale="1">
        <p:scale>
          <a:sx n="72" d="100"/>
          <a:sy n="72" d="100"/>
        </p:scale>
        <p:origin x="-349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A6713A6-099A-424C-B88E-42F72B8B56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6948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57A8B5C-80F4-4895-BB82-086E1E8730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05742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简单介绍下最近的工作，基于。。。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7A8B5C-80F4-4895-BB82-086E1E8730DA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9550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FE99F7A-DE9D-4DF4-B565-3F0BCEF244DC}" type="slidenum">
              <a:rPr lang="zh-CN" altLang="en-US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121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7A8B5C-80F4-4895-BB82-086E1E8730D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747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7A8B5C-80F4-4895-BB82-086E1E8730D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614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7A8B5C-80F4-4895-BB82-086E1E8730D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613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7A8B5C-80F4-4895-BB82-086E1E8730D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3406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我们目前使用的数据集是。。。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首先，我们要进行数据预处理，，，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7A8B5C-80F4-4895-BB82-086E1E8730D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920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7A8B5C-80F4-4895-BB82-086E1E8730D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3406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7A8B5C-80F4-4895-BB82-086E1E8730DA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8282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858000" y="0"/>
            <a:ext cx="2286000" cy="6629400"/>
          </a:xfrm>
          <a:prstGeom prst="rect">
            <a:avLst/>
          </a:prstGeom>
          <a:solidFill>
            <a:srgbClr val="CC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5029200"/>
            <a:ext cx="2590800" cy="1524000"/>
          </a:xfrm>
        </p:spPr>
        <p:txBody>
          <a:bodyPr/>
          <a:lstStyle>
            <a:lvl1pPr marL="0" indent="0" algn="ctr">
              <a:buFontTx/>
              <a:buNone/>
              <a:defRPr sz="2000" b="1"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14400" y="2514600"/>
            <a:ext cx="5486400" cy="1085850"/>
          </a:xfrm>
          <a:noFill/>
        </p:spPr>
        <p:txBody>
          <a:bodyPr/>
          <a:lstStyle>
            <a:lvl1pPr algn="ctr">
              <a:defRPr sz="3400">
                <a:solidFill>
                  <a:srgbClr val="330066"/>
                </a:solidFill>
              </a:defRPr>
            </a:lvl1pPr>
          </a:lstStyle>
          <a:p>
            <a:r>
              <a:rPr lang="en-US" altLang="zh-CN" dirty="0"/>
              <a:t>Click to edit Master </a:t>
            </a:r>
            <a:br>
              <a:rPr lang="en-US" altLang="zh-CN" dirty="0"/>
            </a:br>
            <a:r>
              <a:rPr lang="en-US" altLang="zh-CN" dirty="0"/>
              <a:t>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629400"/>
            <a:ext cx="6858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AFF1F-B470-466A-86BB-4F8C42086C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765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7F227-8C6C-42F6-97D1-1E7B20A2A8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736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6400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6400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99CE1-4817-4BE8-9734-33128182B1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8339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0"/>
            <a:ext cx="62484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8200" y="1143000"/>
            <a:ext cx="4038600" cy="5257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38B7A-92C6-4B20-976C-35CE1C793B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525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3FD6B-288E-402F-A69E-F31D0AF595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800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6D734-CBB6-422A-BC6B-DBFF814872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041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4ACE2-64E3-46B6-B479-983D6E520B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80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6D2FF-F3AA-48C7-8860-ACF11FBF96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499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@2012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B6473-7803-411D-A095-48D762D1B9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704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AADD1-9E15-48B1-8615-C8E17B12B5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8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7BEFC-BA16-4FFE-94EA-90EAFAE29C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877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A6DB8-8656-480A-A4FC-B62EA80C33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30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6629400" cy="914400"/>
          </a:xfrm>
          <a:prstGeom prst="rect">
            <a:avLst/>
          </a:prstGeom>
          <a:solidFill>
            <a:srgbClr val="CC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629400"/>
            <a:ext cx="6858000" cy="238125"/>
          </a:xfrm>
          <a:prstGeom prst="rect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629400"/>
            <a:ext cx="2286000" cy="228600"/>
          </a:xfrm>
          <a:prstGeom prst="rect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DEADD02B-9D78-4A75-B618-925E572C8F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6553200" y="0"/>
            <a:ext cx="762000" cy="914400"/>
          </a:xfrm>
          <a:prstGeom prst="rect">
            <a:avLst/>
          </a:prstGeom>
          <a:gradFill rotWithShape="1">
            <a:gsLst>
              <a:gs pos="0">
                <a:srgbClr val="CC66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6248400" cy="914400"/>
          </a:xfrm>
          <a:prstGeom prst="rect">
            <a:avLst/>
          </a:prstGeom>
          <a:solidFill>
            <a:srgbClr val="CC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pic>
        <p:nvPicPr>
          <p:cNvPr id="1032" name="Picture 11" descr="C:\Users\201\Desktop\4041930_134051063097_2.jpg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85725"/>
            <a:ext cx="9080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0" r:id="rId2"/>
    <p:sldLayoutId id="2147483801" r:id="rId3"/>
    <p:sldLayoutId id="2147483802" r:id="rId4"/>
    <p:sldLayoutId id="2147483803" r:id="rId5"/>
    <p:sldLayoutId id="2147483811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EPIC Lab @ 2014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EC52C23-51E5-4B57-8D25-A96C8AB2750C}" type="slidenum">
              <a:rPr lang="zh-CN" altLang="en-US" sz="900" smtClean="0"/>
              <a:pPr eaLnBrk="1" hangingPunct="1"/>
              <a:t>1</a:t>
            </a:fld>
            <a:endParaRPr lang="en-US" altLang="zh-CN" sz="900"/>
          </a:p>
        </p:txBody>
      </p:sp>
      <p:sp>
        <p:nvSpPr>
          <p:cNvPr id="7" name="副标题 2"/>
          <p:cNvSpPr txBox="1">
            <a:spLocks/>
          </p:cNvSpPr>
          <p:nvPr/>
        </p:nvSpPr>
        <p:spPr bwMode="auto">
          <a:xfrm>
            <a:off x="6096000" y="4648200"/>
            <a:ext cx="1828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  <a:defRPr/>
            </a:pP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Quronghui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2018.9.5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362200"/>
            <a:ext cx="9144000" cy="148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EEG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脑电采集硬件设备</a:t>
            </a:r>
            <a:endParaRPr lang="en-US" altLang="zh-CN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Robot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1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EPIC Lab @ 2012</a:t>
            </a:r>
          </a:p>
        </p:txBody>
      </p:sp>
      <p:sp>
        <p:nvSpPr>
          <p:cNvPr id="8195" name="灯片编号占位符 2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AB1EEF2-B13C-42DA-9459-24AF3DE12025}" type="slidenum">
              <a:rPr lang="zh-CN" altLang="en-US" sz="900" smtClean="0">
                <a:latin typeface="微软雅黑" pitchFamily="34" charset="-122"/>
                <a:ea typeface="微软雅黑" pitchFamily="34" charset="-122"/>
              </a:rPr>
              <a:pPr eaLnBrk="1" hangingPunct="1"/>
              <a:t>10</a:t>
            </a:fld>
            <a:endParaRPr lang="en-US" altLang="zh-CN" sz="9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81200" y="2743200"/>
            <a:ext cx="5486400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7200" b="1" dirty="0">
                <a:ln w="9000" cmpd="sng">
                  <a:solidFill>
                    <a:srgbClr val="7A0000"/>
                  </a:solidFill>
                  <a:prstDash val="solid"/>
                </a:ln>
                <a:solidFill>
                  <a:srgbClr val="7A0000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7200" b="1" dirty="0">
              <a:ln w="9000" cmpd="sng">
                <a:solidFill>
                  <a:srgbClr val="7A0000"/>
                </a:solidFill>
                <a:prstDash val="solid"/>
              </a:ln>
              <a:solidFill>
                <a:srgbClr val="7A0000"/>
              </a:soli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Tm="430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 txBox="1"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1573808" y="1575034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   </a:t>
            </a:r>
          </a:p>
          <a:p>
            <a:pPr eaLnBrk="1" hangingPunct="1"/>
            <a:r>
              <a:rPr lang="zh-CN" altLang="en-US"/>
              <a:t>   </a:t>
            </a:r>
          </a:p>
        </p:txBody>
      </p:sp>
      <p:sp>
        <p:nvSpPr>
          <p:cNvPr id="49" name="Title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28600" y="228600"/>
            <a:ext cx="2362200" cy="5397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32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Outline</a:t>
            </a:r>
            <a:endParaRPr lang="en-US" sz="32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148" name="灯片编号占位符 1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fld id="{E87EF222-40DF-428B-9A83-8662671366AB}" type="slidenum">
              <a:rPr lang="zh-CN" altLang="en-US" smtClean="0"/>
              <a:pPr algn="l"/>
              <a:t>2</a:t>
            </a:fld>
            <a:endParaRPr lang="en-US" altLang="zh-CN"/>
          </a:p>
        </p:txBody>
      </p:sp>
      <p:sp>
        <p:nvSpPr>
          <p:cNvPr id="50" name="AutoShape 4"/>
          <p:cNvSpPr>
            <a:spLocks noChangeArrowheads="1"/>
          </p:cNvSpPr>
          <p:nvPr>
            <p:custDataLst>
              <p:tags r:id="rId5"/>
            </p:custDataLst>
          </p:nvPr>
        </p:nvSpPr>
        <p:spPr bwMode="ltGray">
          <a:xfrm rot="5400000">
            <a:off x="-1216025" y="1368425"/>
            <a:ext cx="4824412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51" name="AutoShape 5"/>
          <p:cNvSpPr>
            <a:spLocks noChangeArrowheads="1"/>
          </p:cNvSpPr>
          <p:nvPr>
            <p:custDataLst>
              <p:tags r:id="rId6"/>
            </p:custDataLst>
          </p:nvPr>
        </p:nvSpPr>
        <p:spPr bwMode="ltGray">
          <a:xfrm rot="5400000" flipH="1">
            <a:off x="-810418" y="1804193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2" name="AutoShape 6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2986239" y="5404567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AutoShape 7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3795820" y="3594100"/>
            <a:ext cx="4254494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AutoShape 10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2986239" y="15748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zh-CN" altLang="en-US" sz="2800" dirty="0">
              <a:solidFill>
                <a:srgbClr val="33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11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2419581" y="1640870"/>
            <a:ext cx="381000" cy="381000"/>
            <a:chOff x="2078" y="1680"/>
            <a:chExt cx="1615" cy="1615"/>
          </a:xfrm>
        </p:grpSpPr>
        <p:sp>
          <p:nvSpPr>
            <p:cNvPr id="6185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86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gray">
            <a:xfrm>
              <a:off x="2253" y="1848"/>
              <a:ext cx="1104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88" name="Oval 15"/>
            <p:cNvSpPr>
              <a:spLocks noChangeArrowheads="1"/>
            </p:cNvSpPr>
            <p:nvPr/>
          </p:nvSpPr>
          <p:spPr bwMode="gray">
            <a:xfrm>
              <a:off x="2254" y="1846"/>
              <a:ext cx="1101" cy="128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Oval 16"/>
            <p:cNvSpPr>
              <a:spLocks noChangeArrowheads="1"/>
            </p:cNvSpPr>
            <p:nvPr/>
          </p:nvSpPr>
          <p:spPr bwMode="gray">
            <a:xfrm>
              <a:off x="2334" y="1848"/>
              <a:ext cx="1097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90" name="Oval 17"/>
            <p:cNvSpPr>
              <a:spLocks noChangeArrowheads="1"/>
            </p:cNvSpPr>
            <p:nvPr/>
          </p:nvSpPr>
          <p:spPr bwMode="gray">
            <a:xfrm>
              <a:off x="2337" y="1846"/>
              <a:ext cx="1096" cy="1284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Group 39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3379657" y="3723178"/>
            <a:ext cx="355600" cy="381000"/>
            <a:chOff x="2078" y="1680"/>
            <a:chExt cx="1615" cy="1615"/>
          </a:xfrm>
        </p:grpSpPr>
        <p:sp>
          <p:nvSpPr>
            <p:cNvPr id="6173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74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gray">
            <a:xfrm>
              <a:off x="2251" y="1848"/>
              <a:ext cx="1182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76" name="Oval 43"/>
            <p:cNvSpPr>
              <a:spLocks noChangeArrowheads="1"/>
            </p:cNvSpPr>
            <p:nvPr/>
          </p:nvSpPr>
          <p:spPr bwMode="gray">
            <a:xfrm>
              <a:off x="2254" y="1846"/>
              <a:ext cx="1180" cy="128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Oval 44"/>
            <p:cNvSpPr>
              <a:spLocks noChangeArrowheads="1"/>
            </p:cNvSpPr>
            <p:nvPr/>
          </p:nvSpPr>
          <p:spPr bwMode="gray">
            <a:xfrm>
              <a:off x="2338" y="1848"/>
              <a:ext cx="1096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78" name="Oval 45"/>
            <p:cNvSpPr>
              <a:spLocks noChangeArrowheads="1"/>
            </p:cNvSpPr>
            <p:nvPr/>
          </p:nvSpPr>
          <p:spPr bwMode="gray">
            <a:xfrm>
              <a:off x="2337" y="1846"/>
              <a:ext cx="1096" cy="1284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5" name="页脚占位符 5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EPIC Lab @ 2014</a:t>
            </a:r>
          </a:p>
        </p:txBody>
      </p:sp>
      <p:sp>
        <p:nvSpPr>
          <p:cNvPr id="56" name="灯片编号占位符 4"/>
          <p:cNvSpPr txBox="1">
            <a:spLocks/>
          </p:cNvSpPr>
          <p:nvPr/>
        </p:nvSpPr>
        <p:spPr bwMode="auto">
          <a:xfrm>
            <a:off x="6858000" y="6629400"/>
            <a:ext cx="2286000" cy="228600"/>
          </a:xfrm>
          <a:prstGeom prst="rect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800"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800"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800"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800"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40411D-55FA-4BAF-8EE2-ED8B285525F6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7" name="TextBox 56"/>
          <p:cNvSpPr txBox="1"/>
          <p:nvPr/>
        </p:nvSpPr>
        <p:spPr>
          <a:xfrm>
            <a:off x="3333628" y="1628745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目前</a:t>
            </a:r>
            <a:r>
              <a:rPr lang="en-US" altLang="zh-CN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EEG</a:t>
            </a:r>
            <a:r>
              <a:rPr lang="zh-CN" altLang="en-US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采集设备</a:t>
            </a:r>
            <a:endParaRPr lang="en-US" altLang="zh-CN" sz="2000" b="1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48220" y="365119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单路</a:t>
            </a:r>
            <a:r>
              <a:rPr lang="en-US" altLang="zh-CN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EEG</a:t>
            </a:r>
            <a:r>
              <a:rPr lang="zh-CN" altLang="en-US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采集设备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119619" y="5462437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多路</a:t>
            </a:r>
            <a:r>
              <a:rPr lang="en-US" altLang="zh-CN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EEG</a:t>
            </a:r>
            <a:r>
              <a:rPr lang="zh-CN" altLang="en-US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采集设备</a:t>
            </a:r>
          </a:p>
        </p:txBody>
      </p:sp>
      <p:grpSp>
        <p:nvGrpSpPr>
          <p:cNvPr id="45" name="Group 11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2400300" y="5476875"/>
            <a:ext cx="381000" cy="381000"/>
            <a:chOff x="2078" y="1680"/>
            <a:chExt cx="1615" cy="1615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Oval 14"/>
            <p:cNvSpPr>
              <a:spLocks noChangeArrowheads="1"/>
            </p:cNvSpPr>
            <p:nvPr/>
          </p:nvSpPr>
          <p:spPr bwMode="gray">
            <a:xfrm>
              <a:off x="2253" y="1848"/>
              <a:ext cx="1104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Oval 15"/>
            <p:cNvSpPr>
              <a:spLocks noChangeArrowheads="1"/>
            </p:cNvSpPr>
            <p:nvPr/>
          </p:nvSpPr>
          <p:spPr bwMode="gray">
            <a:xfrm>
              <a:off x="2254" y="1846"/>
              <a:ext cx="1101" cy="128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Oval 16"/>
            <p:cNvSpPr>
              <a:spLocks noChangeArrowheads="1"/>
            </p:cNvSpPr>
            <p:nvPr/>
          </p:nvSpPr>
          <p:spPr bwMode="gray">
            <a:xfrm>
              <a:off x="2334" y="1848"/>
              <a:ext cx="1097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gray">
            <a:xfrm>
              <a:off x="2337" y="1846"/>
              <a:ext cx="1096" cy="1284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66207875"/>
      </p:ext>
    </p:extLst>
  </p:cSld>
  <p:clrMapOvr>
    <a:masterClrMapping/>
  </p:clrMapOvr>
  <p:transition spd="slow" advTm="492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EPIC Lab @ 2012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0AADD1-9E15-48B1-8615-C8E17B12B592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609600" y="18044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目前</a:t>
            </a:r>
            <a:r>
              <a:rPr lang="en-US" altLang="zh-CN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EEG</a:t>
            </a:r>
            <a:r>
              <a:rPr lang="zh-CN" altLang="en-US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采集设备</a:t>
            </a:r>
            <a:endParaRPr lang="en-US" altLang="zh-CN" sz="3200" b="1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299549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脑电采集设备：</a:t>
            </a:r>
            <a:r>
              <a:rPr lang="en-US" altLang="zh-CN" sz="2400" b="1" dirty="0">
                <a:solidFill>
                  <a:schemeClr val="tx1"/>
                </a:solidFill>
              </a:rPr>
              <a:t>    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0E336F-0DBF-47A9-A0C5-AC9C04BAF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09" y="2347912"/>
            <a:ext cx="5029200" cy="2162175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FD16B06B-10E5-4AA5-B181-6BC73A83BB9D}"/>
              </a:ext>
            </a:extLst>
          </p:cNvPr>
          <p:cNvSpPr txBox="1"/>
          <p:nvPr/>
        </p:nvSpPr>
        <p:spPr>
          <a:xfrm>
            <a:off x="778213" y="5052523"/>
            <a:ext cx="71011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</a:rPr>
              <a:t>存在问题：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zh-CN" altLang="en-US" sz="1600" dirty="0">
                <a:solidFill>
                  <a:schemeClr val="tx1"/>
                </a:solidFill>
              </a:rPr>
              <a:t>）电极材料：阻抗过大。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r>
              <a:rPr lang="zh-CN" altLang="en-US" sz="1600" dirty="0">
                <a:solidFill>
                  <a:schemeClr val="tx1"/>
                </a:solidFill>
              </a:rPr>
              <a:t>）单路信号：信号显示出现漂移。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</a:rPr>
              <a:t>3</a:t>
            </a:r>
            <a:r>
              <a:rPr lang="zh-CN" altLang="en-US" sz="1600" dirty="0">
                <a:solidFill>
                  <a:schemeClr val="tx1"/>
                </a:solidFill>
              </a:rPr>
              <a:t>）单路信号采集不稳定。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</a:rPr>
              <a:t>4</a:t>
            </a:r>
            <a:r>
              <a:rPr lang="zh-CN" altLang="en-US" sz="1600" dirty="0">
                <a:solidFill>
                  <a:schemeClr val="tx1"/>
                </a:solidFill>
              </a:rPr>
              <a:t>）</a:t>
            </a:r>
            <a:r>
              <a:rPr lang="en-US" altLang="zh-CN" sz="1600" dirty="0">
                <a:solidFill>
                  <a:schemeClr val="tx1"/>
                </a:solidFill>
              </a:rPr>
              <a:t>EEG</a:t>
            </a:r>
            <a:r>
              <a:rPr lang="zh-CN" altLang="en-US" sz="1600" dirty="0">
                <a:solidFill>
                  <a:schemeClr val="tx1"/>
                </a:solidFill>
              </a:rPr>
              <a:t>连上电脑后出现电脑卡死，导致调试进度缓慢。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0AADD1-9E15-48B1-8615-C8E17B12B592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609600" y="18044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单路</a:t>
            </a:r>
            <a:r>
              <a:rPr lang="en-US" altLang="zh-CN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EEG</a:t>
            </a:r>
            <a:r>
              <a:rPr lang="zh-CN" altLang="en-US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采集设备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374843"/>
            <a:ext cx="57912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电路设计修改：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zh-CN" altLang="en-US" sz="1800" dirty="0">
                <a:solidFill>
                  <a:schemeClr val="tx1"/>
                </a:solidFill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）将模拟信号和数字信号，完全分开在板子两边，减少数字信号对模拟信号的干扰。</a:t>
            </a:r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zh-CN" altLang="en-US" sz="1800" dirty="0">
                <a:solidFill>
                  <a:schemeClr val="tx1"/>
                </a:solidFill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r>
              <a:rPr lang="zh-CN" altLang="en-US" sz="1800" dirty="0">
                <a:solidFill>
                  <a:schemeClr val="tx1"/>
                </a:solidFill>
              </a:rPr>
              <a:t>）在电路供电模块，加入电感，增加电源滤波回路，同时分开模拟电源和数字电源。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DE86E28B-4D29-4E7A-A371-5424870DEA72}"/>
              </a:ext>
            </a:extLst>
          </p:cNvPr>
          <p:cNvSpPr txBox="1"/>
          <p:nvPr/>
        </p:nvSpPr>
        <p:spPr>
          <a:xfrm>
            <a:off x="3200400" y="5057201"/>
            <a:ext cx="57912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目的：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zh-CN" altLang="en-US" sz="1800" dirty="0">
                <a:solidFill>
                  <a:schemeClr val="tx1"/>
                </a:solidFill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）调试单路信号，稳定单路信号，以便进行多路信号的扩展。</a:t>
            </a:r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endParaRPr lang="en-US" altLang="zh-CN" sz="1600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EB7ACF-8175-4135-9C8E-4BBC14C20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6" y="1589085"/>
            <a:ext cx="3151644" cy="42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8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0AADD1-9E15-48B1-8615-C8E17B12B592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609600" y="18044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单路</a:t>
            </a:r>
            <a:r>
              <a:rPr lang="en-US" altLang="zh-CN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EEG</a:t>
            </a:r>
            <a:r>
              <a:rPr lang="zh-CN" altLang="en-US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采集设备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00EBD8-C1DC-4FA2-9E37-5583D3683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803" y="1524000"/>
            <a:ext cx="5584394" cy="463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8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0AADD1-9E15-48B1-8615-C8E17B12B592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609600" y="18044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多路</a:t>
            </a:r>
            <a:r>
              <a:rPr lang="en-US" altLang="zh-CN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EEG</a:t>
            </a:r>
            <a:r>
              <a:rPr lang="zh-CN" altLang="en-US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采集设备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1143000"/>
            <a:ext cx="5943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>
              <a:solidFill>
                <a:schemeClr val="tx1"/>
              </a:solidFill>
            </a:endParaRPr>
          </a:p>
          <a:p>
            <a:r>
              <a:rPr lang="zh-CN" altLang="en-US" sz="2400" b="1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电极材料：</a:t>
            </a:r>
            <a:endParaRPr lang="en-US" altLang="zh-CN" sz="2400" b="1" dirty="0">
              <a:solidFill>
                <a:srgbClr val="434343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>
              <a:solidFill>
                <a:srgbClr val="43434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）购买格林泰克公司的</a:t>
            </a:r>
            <a:r>
              <a:rPr lang="en-US" altLang="zh-CN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Gelfree-S3</a:t>
            </a:r>
            <a:r>
              <a:rPr lang="zh-CN" altLang="en-US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无胶脑电极帽。</a:t>
            </a:r>
            <a:endParaRPr lang="en-US" altLang="zh-CN" sz="2000" dirty="0">
              <a:solidFill>
                <a:srgbClr val="434343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dirty="0">
              <a:solidFill>
                <a:srgbClr val="43434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）采用生理盐水 </a:t>
            </a:r>
            <a:r>
              <a:rPr lang="en-US" altLang="zh-CN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zh-CN" altLang="en-US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海绵接触的方式，通过导电液将信号采集。</a:t>
            </a:r>
            <a:endParaRPr lang="en-US" altLang="zh-CN" sz="2000" dirty="0">
              <a:solidFill>
                <a:srgbClr val="434343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dirty="0">
              <a:solidFill>
                <a:srgbClr val="43434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）有效将各部分电极的阻抗降低到</a:t>
            </a:r>
            <a:r>
              <a:rPr lang="en-US" altLang="zh-CN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10K</a:t>
            </a:r>
            <a:r>
              <a:rPr lang="zh-CN" altLang="en-US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以下。</a:t>
            </a:r>
            <a:endParaRPr lang="en-US" altLang="zh-CN" sz="2000" dirty="0">
              <a:solidFill>
                <a:srgbClr val="434343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dirty="0">
              <a:solidFill>
                <a:srgbClr val="43434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）其点位图适配国际标准，采集</a:t>
            </a:r>
            <a:r>
              <a:rPr lang="en-US" altLang="zh-CN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19-channel</a:t>
            </a:r>
            <a:r>
              <a:rPr lang="zh-CN" altLang="en-US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的有效信号；</a:t>
            </a:r>
            <a:r>
              <a:rPr lang="en-US" altLang="zh-CN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2-channel</a:t>
            </a:r>
            <a:r>
              <a:rPr lang="zh-CN" altLang="en-US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的零电位点；</a:t>
            </a:r>
            <a:r>
              <a:rPr lang="en-US" altLang="zh-CN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1-channel</a:t>
            </a:r>
            <a:r>
              <a:rPr lang="zh-CN" altLang="en-US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r>
              <a:rPr lang="zh-CN" altLang="en-US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信号；</a:t>
            </a:r>
            <a:r>
              <a:rPr lang="en-US" altLang="zh-CN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1-channel</a:t>
            </a:r>
            <a:r>
              <a:rPr lang="zh-CN" altLang="en-US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的地电位。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EC07748-6A45-45EE-A5D6-4A7BBCF8D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81564"/>
            <a:ext cx="2649600" cy="349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0AADD1-9E15-48B1-8615-C8E17B12B592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609600" y="18044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单路</a:t>
            </a:r>
            <a:r>
              <a:rPr lang="en-US" altLang="zh-CN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EEG</a:t>
            </a:r>
            <a:r>
              <a:rPr lang="zh-CN" altLang="en-US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采集设备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FC4BB7-5455-4697-82E0-C43AB0500F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1" y="1679575"/>
            <a:ext cx="5361544" cy="4021158"/>
          </a:xfrm>
          <a:prstGeom prst="rect">
            <a:avLst/>
          </a:prstGeom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E501151E-8C6E-47AA-9DC0-962BB63A3BC5}"/>
              </a:ext>
            </a:extLst>
          </p:cNvPr>
          <p:cNvSpPr txBox="1"/>
          <p:nvPr/>
        </p:nvSpPr>
        <p:spPr>
          <a:xfrm>
            <a:off x="5486400" y="1066800"/>
            <a:ext cx="335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>
              <a:solidFill>
                <a:schemeClr val="tx1"/>
              </a:solidFill>
            </a:endParaRPr>
          </a:p>
          <a:p>
            <a:r>
              <a:rPr lang="zh-CN" altLang="en-US" sz="2400" b="1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电极材料：</a:t>
            </a:r>
            <a:endParaRPr lang="en-US" altLang="zh-CN" sz="2400" b="1" dirty="0">
              <a:solidFill>
                <a:srgbClr val="434343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>
              <a:solidFill>
                <a:srgbClr val="43434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）采用电极帽测试单路信号；</a:t>
            </a:r>
            <a:endParaRPr lang="en-US" altLang="zh-CN" sz="2000" dirty="0">
              <a:solidFill>
                <a:srgbClr val="434343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dirty="0">
              <a:solidFill>
                <a:srgbClr val="43434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）优化电极材料的特性，减小电极的漂移特性；</a:t>
            </a:r>
            <a:endParaRPr lang="en-US" altLang="zh-CN" sz="2000" dirty="0">
              <a:solidFill>
                <a:srgbClr val="434343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dirty="0">
              <a:solidFill>
                <a:srgbClr val="43434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）测试场景：测试</a:t>
            </a:r>
            <a:r>
              <a:rPr lang="en-US" altLang="zh-CN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EOG(Electro-Oculogram)</a:t>
            </a:r>
            <a:r>
              <a:rPr lang="zh-CN" altLang="en-US" sz="2000" dirty="0">
                <a:solidFill>
                  <a:srgbClr val="434343"/>
                </a:solidFill>
                <a:latin typeface="Times New Roman" pitchFamily="18" charset="0"/>
                <a:cs typeface="Times New Roman" pitchFamily="18" charset="0"/>
              </a:rPr>
              <a:t>眨眼的准确率。</a:t>
            </a:r>
            <a:endParaRPr lang="en-US" altLang="zh-CN" sz="2000" dirty="0">
              <a:solidFill>
                <a:srgbClr val="43434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25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0AADD1-9E15-48B1-8615-C8E17B12B592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609600" y="18044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多路</a:t>
            </a:r>
            <a:r>
              <a:rPr lang="en-US" altLang="zh-CN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EEG</a:t>
            </a:r>
            <a:r>
              <a:rPr lang="zh-CN" altLang="en-US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采集设备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066800"/>
            <a:ext cx="754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</a:rPr>
              <a:t>ADS1299 Multi-device</a:t>
            </a:r>
          </a:p>
          <a:p>
            <a:endParaRPr lang="en-US" altLang="zh-CN" sz="2400" b="1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）由于需要采集</a:t>
            </a:r>
            <a:r>
              <a:rPr lang="en-US" altLang="zh-CN" sz="2000" dirty="0">
                <a:solidFill>
                  <a:schemeClr val="tx1"/>
                </a:solidFill>
              </a:rPr>
              <a:t>22-channel</a:t>
            </a:r>
            <a:r>
              <a:rPr lang="zh-CN" altLang="en-US" sz="2000" dirty="0">
                <a:solidFill>
                  <a:schemeClr val="tx1"/>
                </a:solidFill>
              </a:rPr>
              <a:t>信号，需要</a:t>
            </a:r>
            <a:r>
              <a:rPr lang="en-US" altLang="zh-CN" sz="2000" dirty="0">
                <a:solidFill>
                  <a:schemeClr val="tx1"/>
                </a:solidFill>
              </a:rPr>
              <a:t>Multi-device</a:t>
            </a:r>
            <a:r>
              <a:rPr lang="zh-CN" altLang="en-US" sz="2000" dirty="0">
                <a:solidFill>
                  <a:schemeClr val="tx1"/>
                </a:solidFill>
              </a:rPr>
              <a:t>，进行级联才能满足。</a:t>
            </a:r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）设备的级联方式在</a:t>
            </a:r>
            <a:r>
              <a:rPr lang="en-US" altLang="zh-CN" sz="2000" dirty="0">
                <a:solidFill>
                  <a:schemeClr val="tx1"/>
                </a:solidFill>
              </a:rPr>
              <a:t>ADS1299</a:t>
            </a:r>
            <a:r>
              <a:rPr lang="zh-CN" altLang="en-US" sz="2000" dirty="0">
                <a:solidFill>
                  <a:schemeClr val="tx1"/>
                </a:solidFill>
              </a:rPr>
              <a:t>上有所体现，我们方案目前定</a:t>
            </a:r>
            <a:r>
              <a:rPr lang="en-US" altLang="zh-CN" sz="2000" dirty="0">
                <a:solidFill>
                  <a:schemeClr val="tx1"/>
                </a:solidFill>
              </a:rPr>
              <a:t>Daisy-Chain Configuration</a:t>
            </a:r>
            <a:r>
              <a:rPr lang="zh-CN" altLang="en-US" sz="2000" dirty="0">
                <a:solidFill>
                  <a:schemeClr val="tx1"/>
                </a:solidFill>
              </a:rPr>
              <a:t>，文章中的推荐，同时也是减少主控设备上</a:t>
            </a:r>
            <a:r>
              <a:rPr lang="en-US" altLang="zh-CN" sz="2000" dirty="0">
                <a:solidFill>
                  <a:schemeClr val="tx1"/>
                </a:solidFill>
              </a:rPr>
              <a:t>GPIO</a:t>
            </a:r>
            <a:r>
              <a:rPr lang="zh-CN" altLang="en-US" sz="2000" dirty="0">
                <a:solidFill>
                  <a:schemeClr val="tx1"/>
                </a:solidFill>
              </a:rPr>
              <a:t>口的需求。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80F2B3-E261-427B-94BB-9E73524D2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744456"/>
            <a:ext cx="5638800" cy="271178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99DAA90-2257-4B87-B74E-30ADB04A8DD9}"/>
              </a:ext>
            </a:extLst>
          </p:cNvPr>
          <p:cNvSpPr/>
          <p:nvPr/>
        </p:nvSpPr>
        <p:spPr>
          <a:xfrm>
            <a:off x="3864114" y="3321278"/>
            <a:ext cx="1415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Daisy-Chain?Configuration</a:t>
            </a:r>
          </a:p>
        </p:txBody>
      </p:sp>
    </p:spTree>
    <p:extLst>
      <p:ext uri="{BB962C8B-B14F-4D97-AF65-F5344CB8AC3E}">
        <p14:creationId xmlns:p14="http://schemas.microsoft.com/office/powerpoint/2010/main" val="3835751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0AADD1-9E15-48B1-8615-C8E17B12B592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609600" y="18044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多路</a:t>
            </a:r>
            <a:r>
              <a:rPr lang="en-US" altLang="zh-CN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EEG</a:t>
            </a:r>
            <a:r>
              <a:rPr lang="zh-CN" altLang="en-US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采集设备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066800"/>
            <a:ext cx="7543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</a:rPr>
              <a:t>ADS1299 Multi-device</a:t>
            </a:r>
          </a:p>
          <a:p>
            <a:endParaRPr lang="en-US" altLang="zh-CN" sz="2400" b="1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</a:rPr>
              <a:t> Multi-device</a:t>
            </a:r>
            <a:r>
              <a:rPr lang="zh-CN" altLang="en-US" sz="2000" dirty="0">
                <a:solidFill>
                  <a:schemeClr val="tx1"/>
                </a:solidFill>
              </a:rPr>
              <a:t>设备间的数据发送方式。</a:t>
            </a:r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</a:rPr>
              <a:t> Multi-device</a:t>
            </a:r>
            <a:r>
              <a:rPr lang="zh-CN" altLang="en-US" sz="2000" dirty="0">
                <a:solidFill>
                  <a:schemeClr val="tx1"/>
                </a:solidFill>
              </a:rPr>
              <a:t>设备间同步问题。</a:t>
            </a:r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</a:rPr>
              <a:t>5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</a:rPr>
              <a:t>……</a:t>
            </a: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      上述的设备级联问题，在</a:t>
            </a:r>
            <a:r>
              <a:rPr lang="en-US" altLang="zh-CN" sz="2000" dirty="0">
                <a:solidFill>
                  <a:schemeClr val="tx1"/>
                </a:solidFill>
              </a:rPr>
              <a:t>ADS1299</a:t>
            </a:r>
            <a:r>
              <a:rPr lang="zh-CN" altLang="en-US" sz="2000" dirty="0">
                <a:solidFill>
                  <a:schemeClr val="tx1"/>
                </a:solidFill>
              </a:rPr>
              <a:t>的手册上应该会有描述，目前正在一一查找问题。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9DAA90-2257-4B87-B74E-30ADB04A8DD9}"/>
              </a:ext>
            </a:extLst>
          </p:cNvPr>
          <p:cNvSpPr/>
          <p:nvPr/>
        </p:nvSpPr>
        <p:spPr>
          <a:xfrm>
            <a:off x="3864114" y="3321278"/>
            <a:ext cx="1415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Daisy-Chain?Configuration</a:t>
            </a:r>
          </a:p>
        </p:txBody>
      </p:sp>
    </p:spTree>
    <p:extLst>
      <p:ext uri="{BB962C8B-B14F-4D97-AF65-F5344CB8AC3E}">
        <p14:creationId xmlns:p14="http://schemas.microsoft.com/office/powerpoint/2010/main" val="38334978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ycJQJb0bnnWLjslRXp1l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nU1NFJiJ6UlV9QVZrlX5B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3qO9tJpDc3819jIIe9G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GiIJw2hGSWpknlkmL4C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3qO9tJpDc3819jIIe9G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Z0CstW1J65dWZZ5uwce5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CeuGyNxUT2motvo8cy8XU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9AIZk2iDDuNZW3nh6TVb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pwjhhucWK9lCG0qZUp5W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i1iStilFpuDkQxHfxWg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CatBgJEWkOwe9f4Sgm0VJ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jgcFOm4u4SgSbqYJAcfI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myHZSTW0xFWO2QWOPcNB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3vQqa99BpKyFEJbtpsJo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2vQjJ73A2Ziub8sINRV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nccCmNlSe657OVkPpum9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00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00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15470</TotalTime>
  <Words>523</Words>
  <Application>Microsoft Office PowerPoint</Application>
  <PresentationFormat>全屏显示(4:3)</PresentationFormat>
  <Paragraphs>104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Times New Roman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min2t</dc:creator>
  <cp:lastModifiedBy>荣辉 瞿</cp:lastModifiedBy>
  <cp:revision>772</cp:revision>
  <dcterms:created xsi:type="dcterms:W3CDTF">2005-10-21T18:45:08Z</dcterms:created>
  <dcterms:modified xsi:type="dcterms:W3CDTF">2018-09-17T10:35:14Z</dcterms:modified>
</cp:coreProperties>
</file>