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80" r:id="rId2"/>
    <p:sldId id="389" r:id="rId3"/>
    <p:sldId id="391" r:id="rId4"/>
    <p:sldId id="392" r:id="rId5"/>
    <p:sldId id="390" r:id="rId6"/>
    <p:sldId id="393" r:id="rId7"/>
    <p:sldId id="375" r:id="rId8"/>
    <p:sldId id="376" r:id="rId9"/>
    <p:sldId id="394" r:id="rId10"/>
    <p:sldId id="395" r:id="rId11"/>
    <p:sldId id="331" r:id="rId12"/>
  </p:sldIdLst>
  <p:sldSz cx="9144000" cy="5143500" type="screen16x9"/>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500"/>
    <a:srgbClr val="FC7F02"/>
    <a:srgbClr val="FF6600"/>
    <a:srgbClr val="FD9A5D"/>
    <a:srgbClr val="D9D9D9"/>
    <a:srgbClr val="0D3559"/>
    <a:srgbClr val="9C3D02"/>
    <a:srgbClr val="CCA883"/>
    <a:srgbClr val="960000"/>
    <a:srgbClr val="E3FB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30" autoAdjust="0"/>
    <p:restoredTop sz="63140" autoAdjust="0"/>
  </p:normalViewPr>
  <p:slideViewPr>
    <p:cSldViewPr>
      <p:cViewPr varScale="1">
        <p:scale>
          <a:sx n="100" d="100"/>
          <a:sy n="100" d="100"/>
        </p:scale>
        <p:origin x="2130" y="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2018/12/8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altLang="zh-CN" sz="1200" b="1" dirty="0" smtClean="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2454788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2803795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3064466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67451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设计完成的可穿戴情感机器人定位为服务机器人，创造性地将机器人技术同可穿戴技术融合，并集成触觉感知、语音交互、脑电感知、生理指标感知等手段丰富的人机交互方式。</a:t>
            </a:r>
            <a:endParaRPr lang="en-US" altLang="zh-CN" smtClean="0"/>
          </a:p>
          <a:p>
            <a:r>
              <a:rPr lang="zh-CN" altLang="en-US" smtClean="0"/>
              <a:t>可穿戴情感机器人具备便携性、舒适性、高智能性特点，通过对用户情绪状态的实时感知，深层次地了解用户的状态，从而提供更好的人机交互服务。</a:t>
            </a:r>
            <a:endParaRPr lang="en-US" altLang="zh-CN" smtClean="0"/>
          </a:p>
          <a:p>
            <a:r>
              <a:rPr lang="zh-CN" altLang="en-US" smtClean="0"/>
              <a:t>可广泛应用于老人陪伴、心理呵护、儿童看护、健康监护、艺术创作、游戏竞技、疲劳驾驶检测、疾病护理等广泛领域。我们设计的可穿戴情感机器人为服务机器人的发展提供了一种新的可能，探索了相关的核心支撑技术。</a:t>
            </a:r>
            <a:endParaRPr lang="en-US" altLang="zh-CN" smtClean="0"/>
          </a:p>
          <a:p>
            <a:endParaRPr lang="en-US" altLang="zh-CN" smtClean="0"/>
          </a:p>
          <a:p>
            <a:r>
              <a:rPr lang="zh-CN" altLang="en-US" smtClean="0"/>
              <a:t>脑</a:t>
            </a:r>
            <a:r>
              <a:rPr lang="zh-CN" altLang="en-US" dirty="0"/>
              <a:t>可穿戴设备与其他各模块间通过无线通信的方式进行数据和信息的传递交流，部署在衣帽中。智能情感机器人位于左胸处，智能触觉设备位于衣袖中，此外在衣领下方部署了</a:t>
            </a:r>
            <a:r>
              <a:rPr lang="en-US" altLang="zh-CN" dirty="0"/>
              <a:t>Mic</a:t>
            </a:r>
            <a:r>
              <a:rPr lang="zh-CN" altLang="en-US" dirty="0"/>
              <a:t>语音采集交互模块，各模块间通过</a:t>
            </a:r>
            <a:r>
              <a:rPr lang="en-US" altLang="zh-CN" dirty="0" err="1"/>
              <a:t>usb</a:t>
            </a:r>
            <a:r>
              <a:rPr lang="zh-CN" altLang="en-US" dirty="0"/>
              <a:t>进行通信。采集了人体的多维多模态数据之后，智能情感交互机器人</a:t>
            </a:r>
            <a:r>
              <a:rPr lang="en-US" altLang="zh-CN" dirty="0"/>
              <a:t>(AIWAC ROBOT)</a:t>
            </a:r>
            <a:r>
              <a:rPr lang="zh-CN" altLang="en-US" dirty="0"/>
              <a:t>将数据传输到智能终端中，智能终端可以看做是一个小型的边缘服务器，根据具体的应用需求为用户提供具体的情感认知服务。智能终端可进一步将数据传输到远端云中进行更准确更强大的情感识别和认知，远端云中部署了强大的深度学习等</a:t>
            </a:r>
            <a:r>
              <a:rPr lang="en-US" altLang="zh-CN" dirty="0"/>
              <a:t>AI </a:t>
            </a:r>
            <a:r>
              <a:rPr lang="zh-CN" altLang="en-US" dirty="0"/>
              <a:t>算法，可实现精准的情感识别和智能决策，并将决策结果反馈到智能终端中进一步提供个性化的情感认知</a:t>
            </a:r>
            <a:r>
              <a:rPr lang="zh-CN" altLang="en-US"/>
              <a:t>服务</a:t>
            </a:r>
            <a:r>
              <a:rPr lang="zh-CN" altLang="en-US" smtClean="0"/>
              <a:t>。</a:t>
            </a:r>
            <a:endParaRPr lang="en-US" altLang="zh-CN" smtClean="0"/>
          </a:p>
          <a:p>
            <a:endParaRPr lang="en-US" altLang="zh-CN" smtClean="0"/>
          </a:p>
          <a:p>
            <a:r>
              <a:rPr lang="zh-CN" altLang="en-US" smtClean="0"/>
              <a:t>接下来对可穿戴情感机器人</a:t>
            </a:r>
            <a:r>
              <a:rPr lang="en-US" altLang="zh-CN" smtClean="0"/>
              <a:t>(Wearable 3.0)</a:t>
            </a:r>
            <a:r>
              <a:rPr lang="zh-CN" altLang="en-US" smtClean="0"/>
              <a:t>的关键技术进行介绍。</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19807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smtClean="0">
                <a:ln>
                  <a:noFill/>
                </a:ln>
                <a:solidFill>
                  <a:prstClr val="black"/>
                </a:solidFill>
                <a:effectLst/>
                <a:uLnTx/>
                <a:uFillTx/>
                <a:latin typeface="+mn-lt"/>
                <a:ea typeface="+mn-ea"/>
                <a:cs typeface="+mn-cs"/>
              </a:rPr>
              <a:t>从早期的开发板开始，我们完整的探索了可穿戴情感机器人，从周边外设的开发、核心板硬件设计、硬件设备嵌入式驱动开发，到机器人操作系统的搭建，最后基于机器人操作系统开发完整的应用。</a:t>
            </a:r>
            <a:endParaRPr kumimoji="0" lang="en-US" altLang="zh-CN" sz="1200" b="0" i="0" u="none" strike="noStrike" kern="1200" cap="none" spc="0" normalizeH="0" baseline="0" noProof="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smtClean="0">
                <a:ln>
                  <a:noFill/>
                </a:ln>
                <a:solidFill>
                  <a:prstClr val="black"/>
                </a:solidFill>
                <a:effectLst/>
                <a:uLnTx/>
                <a:uFillTx/>
                <a:latin typeface="+mn-lt"/>
                <a:ea typeface="+mn-ea"/>
                <a:cs typeface="+mn-cs"/>
              </a:rPr>
              <a:t>这张</a:t>
            </a:r>
            <a:r>
              <a:rPr kumimoji="0" lang="en-US" altLang="zh-CN" sz="1200" b="0" i="0" u="none" strike="noStrike" kern="1200" cap="none" spc="0" normalizeH="0" baseline="0" noProof="0" smtClean="0">
                <a:ln>
                  <a:noFill/>
                </a:ln>
                <a:solidFill>
                  <a:prstClr val="black"/>
                </a:solidFill>
                <a:effectLst/>
                <a:uLnTx/>
                <a:uFillTx/>
                <a:latin typeface="+mn-lt"/>
                <a:ea typeface="+mn-ea"/>
                <a:cs typeface="+mn-cs"/>
              </a:rPr>
              <a:t>ppt</a:t>
            </a:r>
            <a:r>
              <a:rPr kumimoji="0" lang="zh-CN" altLang="en-US" sz="1200" b="0" i="0" u="none" strike="noStrike" kern="1200" cap="none" spc="0" normalizeH="0" baseline="0" noProof="0" smtClean="0">
                <a:ln>
                  <a:noFill/>
                </a:ln>
                <a:solidFill>
                  <a:prstClr val="black"/>
                </a:solidFill>
                <a:effectLst/>
                <a:uLnTx/>
                <a:uFillTx/>
                <a:latin typeface="+mn-lt"/>
                <a:ea typeface="+mn-ea"/>
                <a:cs typeface="+mn-cs"/>
              </a:rPr>
              <a:t>展示了我们机器人的核心板外观图和部分外围外设。</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55347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这张</a:t>
            </a:r>
            <a:r>
              <a:rPr lang="en-US" altLang="zh-CN" smtClean="0"/>
              <a:t>PPT</a:t>
            </a:r>
            <a:r>
              <a:rPr lang="zh-CN" altLang="en-US" smtClean="0"/>
              <a:t>展示</a:t>
            </a:r>
            <a:r>
              <a:rPr lang="zh-CN" altLang="en-US" smtClean="0"/>
              <a:t>了可穿戴情感机器人</a:t>
            </a:r>
            <a:r>
              <a:rPr lang="zh-CN" altLang="en-US" smtClean="0"/>
              <a:t>具备的实时情感识别功能，</a:t>
            </a:r>
            <a:r>
              <a:rPr lang="zh-CN" altLang="en-US" baseline="0" smtClean="0"/>
              <a:t> 左上图展示了基于语音和人脸图像的实时情感</a:t>
            </a:r>
            <a:r>
              <a:rPr lang="zh-CN" altLang="en-US" baseline="0" smtClean="0"/>
              <a:t>识别算法的可视化展示</a:t>
            </a:r>
            <a:r>
              <a:rPr lang="zh-CN" altLang="en-US" smtClean="0"/>
              <a:t>。</a:t>
            </a:r>
            <a:endParaRPr lang="en-US" altLang="zh-CN" smtClean="0"/>
          </a:p>
          <a:p>
            <a:r>
              <a:rPr lang="zh-CN" altLang="en-US" smtClean="0"/>
              <a:t>左下</a:t>
            </a:r>
            <a:r>
              <a:rPr lang="zh-CN" altLang="en-US" smtClean="0"/>
              <a:t>图则介绍了我们所采用的人脸情感识别深度卷积神经网络算法模型，</a:t>
            </a:r>
            <a:r>
              <a:rPr lang="zh-CN" altLang="en-US" baseline="0" smtClean="0"/>
              <a:t> 同时我们也建立了相应的人脸情感库，如右下图所示</a:t>
            </a:r>
            <a:r>
              <a:rPr lang="zh-CN" altLang="en-US" baseline="0" smtClean="0"/>
              <a:t>。</a:t>
            </a:r>
            <a:endParaRPr lang="en-US" altLang="zh-CN" baseline="0" smtClean="0"/>
          </a:p>
          <a:p>
            <a:r>
              <a:rPr lang="zh-CN" altLang="en-US" baseline="0" smtClean="0"/>
              <a:t>右</a:t>
            </a:r>
            <a:r>
              <a:rPr lang="zh-CN" altLang="en-US" baseline="0" smtClean="0"/>
              <a:t>上图介绍了基于深度卷积神经网络设计的语音情感识别算法， 我们首先将语音转化为多段语谱图</a:t>
            </a:r>
            <a:r>
              <a:rPr lang="zh-CN" altLang="en-US" baseline="0" smtClean="0"/>
              <a:t>，</a:t>
            </a:r>
            <a:endParaRPr lang="en-US" altLang="zh-CN" baseline="0" smtClean="0"/>
          </a:p>
          <a:p>
            <a:r>
              <a:rPr lang="zh-CN" altLang="en-US" baseline="0" smtClean="0"/>
              <a:t>基于</a:t>
            </a:r>
            <a:r>
              <a:rPr lang="zh-CN" altLang="en-US" baseline="0" smtClean="0"/>
              <a:t>单个语谱图采用深度神经网络模型获取局部特征， 再采用特定方法将局部特征融合为定长的全局特征</a:t>
            </a:r>
            <a:r>
              <a:rPr lang="zh-CN" altLang="en-US" baseline="0" smtClean="0"/>
              <a:t>，</a:t>
            </a:r>
            <a:endParaRPr lang="en-US" altLang="zh-CN" baseline="0" smtClean="0"/>
          </a:p>
          <a:p>
            <a:r>
              <a:rPr lang="zh-CN" altLang="en-US" baseline="0" smtClean="0"/>
              <a:t>最后</a:t>
            </a:r>
            <a:r>
              <a:rPr lang="zh-CN" altLang="en-US" baseline="0" smtClean="0"/>
              <a:t>基于支持向量机算法进行情感分类模型的训练， 取得了较好的情感识别效果</a:t>
            </a:r>
            <a:r>
              <a:rPr lang="zh-CN" altLang="en-US" baseline="0" smtClean="0"/>
              <a:t>。</a:t>
            </a:r>
            <a:endParaRPr lang="en-US" altLang="zh-CN" baseline="0" smtClean="0"/>
          </a:p>
          <a:p>
            <a:endParaRPr lang="en-US" altLang="zh-CN" baseline="0" smtClean="0"/>
          </a:p>
          <a:p>
            <a:r>
              <a:rPr lang="zh-CN" altLang="en-US" baseline="0" smtClean="0"/>
              <a:t>情感识别是可穿戴情感机器人的一大核心功能，帮助机器人更好地理解用户的实时状态，从而提供更为精准的服务。</a:t>
            </a:r>
            <a:endParaRPr lang="en-US" altLang="zh-CN"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82074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算法</a:t>
            </a:r>
            <a:r>
              <a:rPr kumimoji="0" lang="zh-CN" altLang="en-US" sz="1200" b="0" i="0" u="none" strike="noStrike" kern="1200" cap="none" spc="0" normalizeH="0" baseline="0" noProof="0" smtClean="0">
                <a:ln>
                  <a:noFill/>
                </a:ln>
                <a:solidFill>
                  <a:prstClr val="white"/>
                </a:solidFill>
                <a:effectLst/>
                <a:uLnTx/>
                <a:uFillTx/>
                <a:latin typeface="微软雅黑" pitchFamily="34" charset="-122"/>
                <a:ea typeface="微软雅黑" pitchFamily="34" charset="-122"/>
                <a:cs typeface="+mn-cs"/>
              </a:rPr>
              <a:t>主要思想</a:t>
            </a:r>
            <a:endParaRPr kumimoji="0" lang="en-US" altLang="zh-CN" sz="1200" b="0" i="0" u="none" strike="noStrike" kern="1200" cap="none" spc="0" normalizeH="0" baseline="0" noProof="0" smtClean="0">
              <a:ln>
                <a:noFill/>
              </a:ln>
              <a:solidFill>
                <a:prstClr val="white"/>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smtClean="0">
                <a:ln>
                  <a:noFill/>
                </a:ln>
                <a:solidFill>
                  <a:prstClr val="white"/>
                </a:solidFill>
                <a:effectLst/>
                <a:uLnTx/>
                <a:uFillTx/>
                <a:latin typeface="微软雅黑" pitchFamily="34" charset="-122"/>
                <a:ea typeface="微软雅黑" pitchFamily="34" charset="-122"/>
                <a:cs typeface="+mn-cs"/>
              </a:rPr>
              <a:t>1.</a:t>
            </a:r>
            <a:r>
              <a:rPr kumimoji="0" lang="zh-CN" altLang="en-US" sz="1200" b="0" i="0" u="none" strike="noStrike" kern="1200" cap="none" spc="0" normalizeH="0" baseline="0" noProof="0" smtClean="0">
                <a:ln>
                  <a:noFill/>
                </a:ln>
                <a:solidFill>
                  <a:prstClr val="black">
                    <a:lumMod val="75000"/>
                    <a:lumOff val="25000"/>
                  </a:prstClr>
                </a:solidFill>
                <a:effectLst/>
                <a:uLnTx/>
                <a:uFillTx/>
                <a:latin typeface="微软雅黑" pitchFamily="34" charset="-122"/>
                <a:ea typeface="微软雅黑" pitchFamily="34" charset="-122"/>
                <a:cs typeface="+mn-cs"/>
              </a:rPr>
              <a:t>通过筛选大量无标签的情感数据，将置信度高的自主标签数据加入到训练集中；</a:t>
            </a:r>
            <a:endParaRPr kumimoji="0" lang="en-US" altLang="zh-CN" sz="1200" b="0" i="0" u="none" strike="noStrike" kern="1200" cap="none" spc="0" normalizeH="0" baseline="0" noProof="0" smtClean="0">
              <a:ln>
                <a:noFill/>
              </a:ln>
              <a:solidFill>
                <a:prstClr val="black">
                  <a:lumMod val="75000"/>
                  <a:lumOff val="25000"/>
                </a:prstClr>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smtClean="0">
                <a:ln>
                  <a:noFill/>
                </a:ln>
                <a:solidFill>
                  <a:prstClr val="black">
                    <a:lumMod val="75000"/>
                    <a:lumOff val="25000"/>
                  </a:prstClr>
                </a:solidFill>
                <a:effectLst/>
                <a:uLnTx/>
                <a:uFillTx/>
                <a:latin typeface="微软雅黑" pitchFamily="34" charset="-122"/>
                <a:ea typeface="微软雅黑" pitchFamily="34" charset="-122"/>
                <a:cs typeface="+mn-cs"/>
              </a:rPr>
              <a:t>2.</a:t>
            </a:r>
            <a:r>
              <a:rPr kumimoji="0" lang="zh-CN" altLang="en-US" sz="1200" b="0" i="0" u="none" strike="noStrike" kern="1200" cap="none" spc="0" normalizeH="0" baseline="0" noProof="0" smtClean="0">
                <a:ln>
                  <a:noFill/>
                </a:ln>
                <a:solidFill>
                  <a:prstClr val="black">
                    <a:lumMod val="75000"/>
                    <a:lumOff val="25000"/>
                  </a:prstClr>
                </a:solidFill>
                <a:effectLst/>
                <a:uLnTx/>
                <a:uFillTx/>
                <a:latin typeface="微软雅黑" pitchFamily="34" charset="-122"/>
                <a:ea typeface="微软雅黑" pitchFamily="34" charset="-122"/>
                <a:cs typeface="+mn-cs"/>
              </a:rPr>
              <a:t>从无标签数据的特征层和决策层两个角度考虑，利用相似度模型和熵模型，提出混合的无标签数据自主标签策略。而为了进一步提高加入数据的置信度，需要对自主标签的数据重新进行筛选。</a:t>
            </a:r>
            <a:endParaRPr kumimoji="0" lang="en-US" altLang="zh-CN" sz="1200" b="0" i="0" u="none" strike="noStrike" kern="1200" cap="none" spc="0" normalizeH="0" baseline="0" noProof="0" smtClean="0">
              <a:ln>
                <a:noFill/>
              </a:ln>
              <a:solidFill>
                <a:prstClr val="black">
                  <a:lumMod val="75000"/>
                  <a:lumOff val="25000"/>
                </a:prstClr>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smtClean="0">
              <a:ln>
                <a:noFill/>
              </a:ln>
              <a:solidFill>
                <a:prstClr val="white"/>
              </a:solidFill>
              <a:effectLst/>
              <a:uLnTx/>
              <a:uFillTx/>
              <a:latin typeface="微软雅黑" pitchFamily="34" charset="-122"/>
              <a:ea typeface="微软雅黑"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dirty="0" smtClean="0"/>
          </a:p>
          <a:p>
            <a:endParaRPr lang="zh-CN" altLang="en-US" b="0"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00365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可穿戴情感机器人是社交情感服务机器人的一种全新</a:t>
            </a:r>
            <a:r>
              <a:rPr lang="zh-CN" altLang="en-US" dirty="0"/>
              <a:t>形态，基于认知计算模型来模拟人类</a:t>
            </a:r>
            <a:r>
              <a:rPr lang="zh-CN" altLang="en-US"/>
              <a:t>思维过程</a:t>
            </a:r>
            <a:r>
              <a:rPr lang="zh-CN" altLang="en-US" smtClean="0"/>
              <a:t>。</a:t>
            </a:r>
            <a:endParaRPr lang="en-US" altLang="zh-CN" smtClean="0"/>
          </a:p>
          <a:p>
            <a:r>
              <a:rPr lang="zh-CN" altLang="en-US" smtClean="0"/>
              <a:t>柔性</a:t>
            </a:r>
            <a:r>
              <a:rPr lang="zh-CN" altLang="en-US" dirty="0"/>
              <a:t>穿戴</a:t>
            </a:r>
            <a:r>
              <a:rPr lang="en-US" altLang="zh-CN" dirty="0"/>
              <a:t>+</a:t>
            </a:r>
            <a:r>
              <a:rPr lang="zh-CN" altLang="en-US" dirty="0"/>
              <a:t>隐性采集</a:t>
            </a:r>
            <a:r>
              <a:rPr lang="en-US" altLang="zh-CN" dirty="0"/>
              <a:t>+</a:t>
            </a:r>
            <a:r>
              <a:rPr lang="zh-CN" altLang="en-US" dirty="0"/>
              <a:t>情智感知</a:t>
            </a:r>
            <a:r>
              <a:rPr lang="en-US" altLang="zh-CN" dirty="0"/>
              <a:t>+</a:t>
            </a:r>
            <a:r>
              <a:rPr lang="zh-CN" altLang="en-US" dirty="0"/>
              <a:t>认知分析可以解决服务机器人和社交机器人</a:t>
            </a:r>
            <a:r>
              <a:rPr lang="zh-CN" altLang="en-US"/>
              <a:t>存在</a:t>
            </a:r>
            <a:r>
              <a:rPr lang="zh-CN" altLang="en-US" smtClean="0"/>
              <a:t>的智能性缺失、人机交互</a:t>
            </a:r>
            <a:r>
              <a:rPr lang="zh-CN" altLang="en-US" dirty="0"/>
              <a:t>模式受用户所</a:t>
            </a:r>
            <a:r>
              <a:rPr lang="zh-CN" altLang="en-US"/>
              <a:t>处</a:t>
            </a:r>
            <a:r>
              <a:rPr lang="zh-CN" altLang="en-US" smtClean="0"/>
              <a:t>环境制约、无法</a:t>
            </a:r>
            <a:r>
              <a:rPr lang="zh-CN" altLang="en-US" dirty="0"/>
              <a:t>便捷地陪伴用户等</a:t>
            </a:r>
            <a:r>
              <a:rPr lang="zh-CN" altLang="en-US"/>
              <a:t>问题</a:t>
            </a:r>
            <a:r>
              <a:rPr lang="zh-CN" altLang="en-US" smtClean="0"/>
              <a:t>，</a:t>
            </a:r>
            <a:endParaRPr lang="en-US" altLang="zh-CN" smtClean="0"/>
          </a:p>
          <a:p>
            <a:r>
              <a:rPr lang="zh-CN" altLang="en-US" smtClean="0"/>
              <a:t>除此以外，可穿戴情感机器人具其有独特优势，通过</a:t>
            </a:r>
            <a:r>
              <a:rPr lang="zh-CN" altLang="en-US" dirty="0"/>
              <a:t>引入强</a:t>
            </a:r>
            <a:r>
              <a:rPr lang="en-US" altLang="zh-CN" dirty="0"/>
              <a:t>AI</a:t>
            </a:r>
            <a:r>
              <a:rPr lang="zh-CN" altLang="en-US" dirty="0"/>
              <a:t>，使机器人具备情感认知能力的同时具备便携与时尚等</a:t>
            </a:r>
            <a:r>
              <a:rPr lang="zh-CN" altLang="en-US"/>
              <a:t>元素</a:t>
            </a:r>
            <a:r>
              <a:rPr lang="zh-CN" altLang="en-US" smtClean="0"/>
              <a:t>，可服务</a:t>
            </a:r>
            <a:r>
              <a:rPr lang="zh-CN" altLang="en-US" dirty="0"/>
              <a:t>于更广泛的</a:t>
            </a:r>
            <a:r>
              <a:rPr lang="zh-CN" altLang="en-US"/>
              <a:t>人群</a:t>
            </a:r>
            <a:r>
              <a:rPr lang="zh-CN" altLang="en-US" smtClean="0"/>
              <a:t>，</a:t>
            </a:r>
            <a:endParaRPr lang="en-US" altLang="zh-CN" smtClean="0"/>
          </a:p>
          <a:p>
            <a:r>
              <a:rPr lang="zh-CN" altLang="en-US" smtClean="0"/>
              <a:t>同时</a:t>
            </a:r>
            <a:r>
              <a:rPr lang="zh-CN" altLang="en-US" dirty="0"/>
              <a:t>可以提升人在精神层面“健康”，引入</a:t>
            </a:r>
            <a:r>
              <a:rPr lang="en-US" altLang="zh-CN" dirty="0"/>
              <a:t>Wearable3.0</a:t>
            </a:r>
            <a:r>
              <a:rPr lang="zh-CN" altLang="en-US"/>
              <a:t>技术</a:t>
            </a:r>
            <a:r>
              <a:rPr lang="zh-CN" altLang="en-US" smtClean="0"/>
              <a:t>的可穿戴情感机器人是</a:t>
            </a:r>
            <a:r>
              <a:rPr lang="zh-CN" altLang="en-US" dirty="0"/>
              <a:t>一种情绪认知能力能够自我进化的社交情感机器人。</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3170454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a:t>
            </a:r>
            <a:r>
              <a:rPr lang="en-US" altLang="zh-CN" dirty="0"/>
              <a:t>wearable 3.0</a:t>
            </a:r>
            <a:r>
              <a:rPr lang="zh-CN" altLang="en-US" dirty="0"/>
              <a:t>用于艺术创作中，对脑电波和多模态情感数据进行联合编码，并将之应用于创意游戏</a:t>
            </a:r>
            <a:r>
              <a:rPr lang="zh-CN" altLang="en-US"/>
              <a:t>，</a:t>
            </a:r>
            <a:r>
              <a:rPr lang="zh-CN" altLang="en-US" smtClean="0"/>
              <a:t>让可穿戴情感机器</a:t>
            </a:r>
            <a:r>
              <a:rPr lang="zh-CN" altLang="en-US" dirty="0"/>
              <a:t>人像人一样具有创造力，可以绘画，</a:t>
            </a:r>
            <a:r>
              <a:rPr lang="zh-CN" altLang="en-US"/>
              <a:t>创作</a:t>
            </a:r>
            <a:r>
              <a:rPr lang="zh-CN" altLang="en-US" smtClean="0"/>
              <a:t>出具有特殊风格的艺术品</a:t>
            </a:r>
            <a:r>
              <a:rPr lang="zh-CN" altLang="en-US" dirty="0"/>
              <a:t>。创作</a:t>
            </a:r>
            <a:r>
              <a:rPr lang="zh-CN" altLang="en-US"/>
              <a:t>时</a:t>
            </a:r>
            <a:r>
              <a:rPr lang="zh-CN" altLang="en-US" smtClean="0"/>
              <a:t>，用户先</a:t>
            </a:r>
            <a:r>
              <a:rPr lang="zh-CN" altLang="en-US" dirty="0"/>
              <a:t>画出大致的内容，系统根据采集到的</a:t>
            </a:r>
            <a:r>
              <a:rPr lang="en-US" altLang="zh-CN" dirty="0"/>
              <a:t>EEG</a:t>
            </a:r>
            <a:r>
              <a:rPr lang="zh-CN" altLang="en-US" dirty="0"/>
              <a:t>数据结合运动想象</a:t>
            </a:r>
            <a:r>
              <a:rPr lang="zh-CN" altLang="en-US"/>
              <a:t>算法</a:t>
            </a:r>
            <a:r>
              <a:rPr lang="zh-CN" altLang="en-US" smtClean="0"/>
              <a:t>将用户想</a:t>
            </a:r>
            <a:r>
              <a:rPr lang="zh-CN" altLang="en-US" dirty="0"/>
              <a:t>要创作的风格分为油画、国画、素描、漫画，</a:t>
            </a:r>
            <a:r>
              <a:rPr lang="zh-CN" altLang="en-US"/>
              <a:t>并</a:t>
            </a:r>
            <a:r>
              <a:rPr lang="zh-CN" altLang="en-US" smtClean="0"/>
              <a:t>与用户的</a:t>
            </a:r>
            <a:r>
              <a:rPr lang="zh-CN" altLang="en-US" dirty="0"/>
              <a:t>历史数据集进行风格特征的标签匹配，将内容与风格进行融合，创作出一幅新</a:t>
            </a:r>
            <a:r>
              <a:rPr lang="zh-CN" altLang="en-US"/>
              <a:t>的</a:t>
            </a:r>
            <a:r>
              <a:rPr lang="zh-CN" altLang="en-US" smtClean="0"/>
              <a:t>具有用户独特</a:t>
            </a:r>
            <a:r>
              <a:rPr lang="zh-CN" altLang="en-US" dirty="0"/>
              <a:t>风格的画作。然后系统根据采集到的多模态情感数据，进行创作时的情感分析和识别，根据情感分析结果对艺术品的线条和色调进行修正，让作品表达出作者的</a:t>
            </a:r>
            <a:r>
              <a:rPr lang="zh-CN" altLang="en-US"/>
              <a:t>情感</a:t>
            </a:r>
            <a:r>
              <a:rPr lang="zh-CN" altLang="en-US" smtClean="0"/>
              <a:t>。可穿戴情感机器人系统</a:t>
            </a:r>
            <a:r>
              <a:rPr lang="zh-CN" altLang="en-US"/>
              <a:t>随着</a:t>
            </a:r>
            <a:r>
              <a:rPr lang="zh-CN" altLang="en-US" smtClean="0"/>
              <a:t>跟用户交互</a:t>
            </a:r>
            <a:r>
              <a:rPr lang="zh-CN" altLang="en-US" dirty="0"/>
              <a:t>相处的时间越长</a:t>
            </a:r>
            <a:r>
              <a:rPr lang="zh-CN" altLang="en-US"/>
              <a:t>，</a:t>
            </a:r>
            <a:r>
              <a:rPr lang="zh-CN" altLang="en-US" smtClean="0"/>
              <a:t>对用户的</a:t>
            </a:r>
            <a:r>
              <a:rPr lang="zh-CN" altLang="en-US" dirty="0"/>
              <a:t>了解程度也会随之正常，因此算法将不断得到进化，系统也不断进化，系统的创造性不断得到增强，从而帮助艺术家创作出更加新颖的作品。</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2238473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3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3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50509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251520" y="208003"/>
            <a:ext cx="432048" cy="419531"/>
            <a:chOff x="298460" y="987574"/>
            <a:chExt cx="288032" cy="279687"/>
          </a:xfrm>
        </p:grpSpPr>
        <p:sp>
          <p:nvSpPr>
            <p:cNvPr id="9" name="矩形 8"/>
            <p:cNvSpPr/>
            <p:nvPr/>
          </p:nvSpPr>
          <p:spPr>
            <a:xfrm>
              <a:off x="298460" y="987574"/>
              <a:ext cx="216024" cy="216024"/>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06472" y="1087241"/>
              <a:ext cx="180020" cy="180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a:ext>
            </a:extLst>
          </a:blip>
          <a:srcRect/>
          <a:stretch/>
        </p:blipFill>
        <p:spPr>
          <a:xfrm>
            <a:off x="0" y="0"/>
            <a:ext cx="9144000" cy="5143500"/>
          </a:xfrm>
          <a:prstGeom prst="rect">
            <a:avLst/>
          </a:prstGeom>
        </p:spPr>
      </p:pic>
    </p:spTree>
    <p:extLst>
      <p:ext uri="{BB962C8B-B14F-4D97-AF65-F5344CB8AC3E}">
        <p14:creationId xmlns:p14="http://schemas.microsoft.com/office/powerpoint/2010/main" val="98311488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2018/12/8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g"/><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3.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12"/>
          <p:cNvSpPr txBox="1">
            <a:spLocks/>
          </p:cNvSpPr>
          <p:nvPr/>
        </p:nvSpPr>
        <p:spPr>
          <a:xfrm>
            <a:off x="1084931" y="2745942"/>
            <a:ext cx="6829799" cy="387741"/>
          </a:xfrm>
          <a:prstGeom prst="rect">
            <a:avLst/>
          </a:prstGeom>
        </p:spPr>
        <p:txBody>
          <a:bodyPr vert="horz" lIns="0" tIns="45720" rIns="0" bIns="45720" rtlCol="0" anchor="ctr">
            <a:noAutofit/>
          </a:bodyPr>
          <a:lstStyle>
            <a:defPPr>
              <a:defRPr lang="zh-CN"/>
            </a:defPPr>
            <a:lvl1pPr marL="0" indent="0" algn="ctr" defTabSz="914400" rtl="0" eaLnBrk="1" latinLnBrk="0" hangingPunct="1">
              <a:buNone/>
              <a:defRPr sz="3000" b="0" kern="1200" baseline="0">
                <a:solidFill>
                  <a:schemeClr val="accent1"/>
                </a:solidFill>
                <a:latin typeface="U.S. 101" pitchFamily="2" charset="0"/>
                <a:ea typeface="Roboto" pitchFamily="2" charset="0"/>
                <a:cs typeface="+mn-cs"/>
              </a:defRPr>
            </a:lvl1pPr>
            <a:lvl2pPr marL="342900" indent="0" algn="l" defTabSz="914400" rtl="0" eaLnBrk="1" latinLnBrk="0" hangingPunct="1">
              <a:buNone/>
              <a:defRPr sz="1800" kern="1200">
                <a:solidFill>
                  <a:schemeClr val="tx1"/>
                </a:solidFill>
                <a:latin typeface="+mn-lt"/>
                <a:ea typeface="+mn-ea"/>
                <a:cs typeface="+mn-cs"/>
              </a:defRPr>
            </a:lvl2pPr>
            <a:lvl3pPr marL="685800" indent="0" algn="l" defTabSz="914400" rtl="0" eaLnBrk="1" latinLnBrk="0" hangingPunct="1">
              <a:buNone/>
              <a:defRPr sz="1800" kern="1200">
                <a:solidFill>
                  <a:schemeClr val="tx1"/>
                </a:solidFill>
                <a:latin typeface="+mn-lt"/>
                <a:ea typeface="+mn-ea"/>
                <a:cs typeface="+mn-cs"/>
              </a:defRPr>
            </a:lvl3pPr>
            <a:lvl4pPr marL="1028700" indent="0" algn="l" defTabSz="914400" rtl="0" eaLnBrk="1" latinLnBrk="0" hangingPunct="1">
              <a:buNone/>
              <a:defRPr sz="1800" kern="1200">
                <a:solidFill>
                  <a:schemeClr val="tx1"/>
                </a:solidFill>
                <a:latin typeface="+mn-lt"/>
                <a:ea typeface="+mn-ea"/>
                <a:cs typeface="+mn-cs"/>
              </a:defRPr>
            </a:lvl4pPr>
            <a:lvl5pPr marL="1371600" indent="0" algn="l" defTabSz="914400" rtl="0" eaLnBrk="1" latinLnBrk="0" hangingPunct="1">
              <a:buNone/>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b="1" smtClean="0">
                <a:solidFill>
                  <a:schemeClr val="tx1">
                    <a:lumMod val="75000"/>
                    <a:lumOff val="25000"/>
                  </a:schemeClr>
                </a:solidFill>
                <a:latin typeface="黑体" panose="02010609060101010101" pitchFamily="49" charset="-122"/>
                <a:ea typeface="黑体" panose="02010609060101010101" pitchFamily="49" charset="-122"/>
                <a:sym typeface="PT Sans Narrow"/>
              </a:rPr>
              <a:t>三</a:t>
            </a:r>
            <a:r>
              <a:rPr lang="zh-CN" altLang="en-US" sz="3200" b="1">
                <a:solidFill>
                  <a:schemeClr val="tx1">
                    <a:lumMod val="75000"/>
                    <a:lumOff val="25000"/>
                  </a:schemeClr>
                </a:solidFill>
                <a:latin typeface="黑体" panose="02010609060101010101" pitchFamily="49" charset="-122"/>
                <a:ea typeface="黑体" panose="02010609060101010101" pitchFamily="49" charset="-122"/>
                <a:sym typeface="PT Sans Narrow"/>
              </a:rPr>
              <a:t>、</a:t>
            </a:r>
            <a:r>
              <a:rPr lang="zh-CN" altLang="en-US" sz="3200" b="1" smtClean="0">
                <a:solidFill>
                  <a:schemeClr val="tx1">
                    <a:lumMod val="75000"/>
                    <a:lumOff val="25000"/>
                  </a:schemeClr>
                </a:solidFill>
                <a:latin typeface="黑体" panose="02010609060101010101" pitchFamily="49" charset="-122"/>
                <a:ea typeface="黑体" panose="02010609060101010101" pitchFamily="49" charset="-122"/>
                <a:sym typeface="PT Sans Narrow"/>
              </a:rPr>
              <a:t>人工智能重大专项</a:t>
            </a:r>
            <a:endParaRPr lang="en-GB" sz="3200" b="1" dirty="0">
              <a:solidFill>
                <a:schemeClr val="tx1">
                  <a:lumMod val="75000"/>
                  <a:lumOff val="25000"/>
                </a:schemeClr>
              </a:solidFill>
              <a:latin typeface="黑体" panose="02010609060101010101" pitchFamily="49" charset="-122"/>
              <a:ea typeface="黑体" panose="02010609060101010101" pitchFamily="49" charset="-122"/>
            </a:endParaRPr>
          </a:p>
        </p:txBody>
      </p:sp>
      <p:cxnSp>
        <p:nvCxnSpPr>
          <p:cNvPr id="11" name="直接连接符 10"/>
          <p:cNvCxnSpPr/>
          <p:nvPr/>
        </p:nvCxnSpPr>
        <p:spPr>
          <a:xfrm>
            <a:off x="1619672" y="3507854"/>
            <a:ext cx="592953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0" y="0"/>
            <a:ext cx="2393156" cy="2158466"/>
          </a:xfrm>
          <a:custGeom>
            <a:avLst/>
            <a:gdLst>
              <a:gd name="connsiteX0" fmla="*/ 0 w 2393156"/>
              <a:gd name="connsiteY0" fmla="*/ 0 h 2158466"/>
              <a:gd name="connsiteX1" fmla="*/ 2393156 w 2393156"/>
              <a:gd name="connsiteY1" fmla="*/ 0 h 2158466"/>
              <a:gd name="connsiteX2" fmla="*/ 2393156 w 2393156"/>
              <a:gd name="connsiteY2" fmla="*/ 2158466 h 2158466"/>
              <a:gd name="connsiteX3" fmla="*/ 0 w 2393156"/>
              <a:gd name="connsiteY3" fmla="*/ 2158466 h 2158466"/>
              <a:gd name="connsiteX4" fmla="*/ 0 w 2393156"/>
              <a:gd name="connsiteY4" fmla="*/ 0 h 2158466"/>
              <a:gd name="connsiteX0" fmla="*/ 0 w 2393156"/>
              <a:gd name="connsiteY0" fmla="*/ 0 h 2158466"/>
              <a:gd name="connsiteX1" fmla="*/ 2393156 w 2393156"/>
              <a:gd name="connsiteY1" fmla="*/ 0 h 2158466"/>
              <a:gd name="connsiteX2" fmla="*/ 0 w 2393156"/>
              <a:gd name="connsiteY2" fmla="*/ 2158466 h 2158466"/>
              <a:gd name="connsiteX3" fmla="*/ 0 w 2393156"/>
              <a:gd name="connsiteY3" fmla="*/ 0 h 2158466"/>
            </a:gdLst>
            <a:ahLst/>
            <a:cxnLst>
              <a:cxn ang="0">
                <a:pos x="connsiteX0" y="connsiteY0"/>
              </a:cxn>
              <a:cxn ang="0">
                <a:pos x="connsiteX1" y="connsiteY1"/>
              </a:cxn>
              <a:cxn ang="0">
                <a:pos x="connsiteX2" y="connsiteY2"/>
              </a:cxn>
              <a:cxn ang="0">
                <a:pos x="connsiteX3" y="connsiteY3"/>
              </a:cxn>
            </a:cxnLst>
            <a:rect l="l" t="t" r="r" b="b"/>
            <a:pathLst>
              <a:path w="2393156" h="2158466">
                <a:moveTo>
                  <a:pt x="0" y="0"/>
                </a:moveTo>
                <a:lnTo>
                  <a:pt x="2393156" y="0"/>
                </a:lnTo>
                <a:lnTo>
                  <a:pt x="0" y="2158466"/>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203687" y="26225"/>
            <a:ext cx="2592288" cy="2395663"/>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descr="E:\DISK-2014-11-PERSONAL\EPIC-LAB\LOGO&amp;WEB\epic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831" y="350279"/>
            <a:ext cx="1440000" cy="17844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3"/>
          <p:cNvSpPr txBox="1"/>
          <p:nvPr/>
        </p:nvSpPr>
        <p:spPr>
          <a:xfrm>
            <a:off x="2483768" y="4124947"/>
            <a:ext cx="4320480" cy="615553"/>
          </a:xfrm>
          <a:prstGeom prst="rect">
            <a:avLst/>
          </a:prstGeom>
          <a:noFill/>
        </p:spPr>
        <p:txBody>
          <a:bodyPr wrap="square" rtlCol="0">
            <a:spAutoFit/>
          </a:bodyPr>
          <a:lstStyle/>
          <a:p>
            <a:pPr algn="ctr"/>
            <a:r>
              <a:rPr lang="zh-CN" altLang="en-US" sz="2000" smtClean="0">
                <a:solidFill>
                  <a:schemeClr val="tx1">
                    <a:lumMod val="75000"/>
                    <a:lumOff val="25000"/>
                  </a:schemeClr>
                </a:solidFill>
                <a:latin typeface="微软雅黑" panose="020B0503020204020204" pitchFamily="34" charset="-122"/>
                <a:ea typeface="微软雅黑" panose="020B0503020204020204" pitchFamily="34" charset="-122"/>
              </a:rPr>
              <a:t>素材提供者</a:t>
            </a:r>
            <a:r>
              <a:rPr lang="en-US" altLang="zh-CN" sz="200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陈敏</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en-US" altLang="zh-CN" sz="1400" smtClean="0">
                <a:solidFill>
                  <a:schemeClr val="tx1">
                    <a:lumMod val="75000"/>
                    <a:lumOff val="25000"/>
                  </a:schemeClr>
                </a:solidFill>
                <a:latin typeface="微软雅黑" panose="020B0503020204020204" pitchFamily="34" charset="-122"/>
                <a:ea typeface="微软雅黑" panose="020B0503020204020204" pitchFamily="34" charset="-122"/>
              </a:rPr>
              <a:t>2018</a:t>
            </a:r>
            <a:r>
              <a:rPr lang="zh-CN" altLang="en-US" sz="1400" smtClean="0">
                <a:solidFill>
                  <a:schemeClr val="tx1">
                    <a:lumMod val="75000"/>
                    <a:lumOff val="25000"/>
                  </a:schemeClr>
                </a:solidFill>
                <a:latin typeface="微软雅黑" panose="020B0503020204020204" pitchFamily="34" charset="-122"/>
                <a:ea typeface="微软雅黑" panose="020B0503020204020204" pitchFamily="34" charset="-122"/>
              </a:rPr>
              <a:t>年</a:t>
            </a:r>
            <a:r>
              <a:rPr lang="en-US" altLang="zh-CN" sz="1400" smtClean="0">
                <a:solidFill>
                  <a:schemeClr val="tx1">
                    <a:lumMod val="75000"/>
                    <a:lumOff val="25000"/>
                  </a:schemeClr>
                </a:solidFill>
                <a:latin typeface="微软雅黑" panose="020B0503020204020204" pitchFamily="34" charset="-122"/>
                <a:ea typeface="微软雅黑" panose="020B0503020204020204" pitchFamily="34" charset="-122"/>
              </a:rPr>
              <a:t>12</a:t>
            </a:r>
            <a:r>
              <a:rPr lang="zh-CN" altLang="en-US" sz="1400" smtClean="0">
                <a:solidFill>
                  <a:schemeClr val="tx1">
                    <a:lumMod val="75000"/>
                    <a:lumOff val="25000"/>
                  </a:schemeClr>
                </a:solidFill>
                <a:latin typeface="微软雅黑" panose="020B0503020204020204" pitchFamily="34" charset="-122"/>
                <a:ea typeface="微软雅黑" panose="020B0503020204020204" pitchFamily="34" charset="-122"/>
              </a:rPr>
              <a:t>月</a:t>
            </a:r>
            <a:r>
              <a:rPr lang="en-US" altLang="zh-CN" sz="1400" smtClean="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1400" smtClean="0">
                <a:solidFill>
                  <a:schemeClr val="tx1">
                    <a:lumMod val="75000"/>
                    <a:lumOff val="25000"/>
                  </a:schemeClr>
                </a:solidFill>
                <a:latin typeface="微软雅黑" panose="020B0503020204020204" pitchFamily="34" charset="-122"/>
                <a:ea typeface="微软雅黑" panose="020B0503020204020204" pitchFamily="34" charset="-122"/>
              </a:rPr>
              <a:t>日</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7057790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57880" y="201600"/>
            <a:ext cx="821411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1600" b="1" noProof="0" smtClean="0">
                <a:solidFill>
                  <a:srgbClr val="FFA500"/>
                </a:solidFill>
                <a:latin typeface="微软雅黑" panose="020B0503020204020204" pitchFamily="34" charset="-122"/>
                <a:ea typeface="微软雅黑" panose="020B0503020204020204" pitchFamily="34" charset="-122"/>
              </a:rPr>
              <a:t>意见和建议</a:t>
            </a:r>
            <a:r>
              <a:rPr lang="en-US" altLang="zh-CN" sz="1600" b="1" noProof="0" smtClean="0">
                <a:solidFill>
                  <a:srgbClr val="FFA500"/>
                </a:solidFill>
                <a:latin typeface="微软雅黑" panose="020B0503020204020204" pitchFamily="34" charset="-122"/>
                <a:ea typeface="微软雅黑" panose="020B0503020204020204" pitchFamily="34" charset="-122"/>
              </a:rPr>
              <a:t> </a:t>
            </a:r>
            <a:endParaRPr kumimoji="0" lang="zh-CN" altLang="en-US" sz="1400" b="0"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1043608" y="1059582"/>
            <a:ext cx="4722232" cy="3000821"/>
          </a:xfrm>
          <a:prstGeom prst="rect">
            <a:avLst/>
          </a:prstGeom>
          <a:noFill/>
        </p:spPr>
        <p:txBody>
          <a:bodyPr wrap="square" rtlCol="0">
            <a:spAutoFit/>
          </a:bodyPr>
          <a:lstStyle/>
          <a:p>
            <a:pPr>
              <a:lnSpc>
                <a:spcPct val="150000"/>
              </a:lnSpc>
            </a:pPr>
            <a:r>
              <a:rPr lang="en-US" altLang="zh-CN" sz="1400" b="1"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400" b="1" smtClean="0">
                <a:solidFill>
                  <a:schemeClr val="tx1">
                    <a:lumMod val="75000"/>
                    <a:lumOff val="25000"/>
                  </a:schemeClr>
                </a:solidFill>
                <a:latin typeface="微软雅黑" panose="020B0503020204020204" pitchFamily="34" charset="-122"/>
                <a:ea typeface="微软雅黑" panose="020B0503020204020204" pitchFamily="34" charset="-122"/>
              </a:rPr>
              <a:t>需明确</a:t>
            </a:r>
            <a:r>
              <a:rPr lang="en-US" altLang="zh-CN" sz="1400" b="1" smtClean="0">
                <a:solidFill>
                  <a:schemeClr val="tx1">
                    <a:lumMod val="75000"/>
                    <a:lumOff val="25000"/>
                  </a:schemeClr>
                </a:solidFill>
                <a:latin typeface="微软雅黑" panose="020B0503020204020204" pitchFamily="34" charset="-122"/>
                <a:ea typeface="微软雅黑" panose="020B0503020204020204" pitchFamily="34" charset="-122"/>
              </a:rPr>
              <a:t>9</a:t>
            </a:r>
            <a:r>
              <a:rPr lang="zh-CN" altLang="en-US" sz="1400" b="1" smtClean="0">
                <a:solidFill>
                  <a:schemeClr val="tx1">
                    <a:lumMod val="75000"/>
                    <a:lumOff val="25000"/>
                  </a:schemeClr>
                </a:solidFill>
                <a:latin typeface="微软雅黑" panose="020B0503020204020204" pitchFamily="34" charset="-122"/>
                <a:ea typeface="微软雅黑" panose="020B0503020204020204" pitchFamily="34" charset="-122"/>
              </a:rPr>
              <a:t>大专项所要达成的科研目标和产业集群目标；</a:t>
            </a:r>
            <a:endParaRPr lang="en-US" altLang="zh-CN" sz="1400" b="1"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400" b="1" smtClea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400" b="1" smtClean="0">
                <a:solidFill>
                  <a:schemeClr val="tx1">
                    <a:lumMod val="75000"/>
                    <a:lumOff val="25000"/>
                  </a:schemeClr>
                </a:solidFill>
                <a:latin typeface="微软雅黑" panose="020B0503020204020204" pitchFamily="34" charset="-122"/>
                <a:ea typeface="微软雅黑" panose="020B0503020204020204" pitchFamily="34" charset="-122"/>
              </a:rPr>
              <a:t>是否可以以部分核心产业发展为导向协调各大专项的协同创新与突破；</a:t>
            </a:r>
            <a:endParaRPr lang="en-US" altLang="zh-CN" sz="1400" b="1"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400" b="1" smtClea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400" b="1" smtClean="0">
                <a:solidFill>
                  <a:schemeClr val="tx1">
                    <a:lumMod val="75000"/>
                    <a:lumOff val="25000"/>
                  </a:schemeClr>
                </a:solidFill>
                <a:latin typeface="微软雅黑" panose="020B0503020204020204" pitchFamily="34" charset="-122"/>
                <a:ea typeface="微软雅黑" panose="020B0503020204020204" pitchFamily="34" charset="-122"/>
              </a:rPr>
              <a:t>人工智能重大专项中海量数据库的作为人工智能的基础资源，其建立对人工智能的应用具有深远影响，</a:t>
            </a:r>
            <a:r>
              <a:rPr lang="zh-CN" altLang="en-US" sz="1400" b="1" smtClean="0">
                <a:solidFill>
                  <a:schemeClr val="tx1">
                    <a:lumMod val="75000"/>
                    <a:lumOff val="25000"/>
                  </a:schemeClr>
                </a:solidFill>
                <a:latin typeface="微软雅黑" panose="020B0503020204020204" pitchFamily="34" charset="-122"/>
                <a:ea typeface="微软雅黑" panose="020B0503020204020204" pitchFamily="34" charset="-122"/>
              </a:rPr>
              <a:t>其建立首先要明确产业重点，其次海量数据库的建立不仅涉及技术因素，往往还受非技术因素的制约，</a:t>
            </a:r>
            <a:r>
              <a:rPr lang="zh-CN" altLang="en-US" sz="1400" b="1">
                <a:solidFill>
                  <a:schemeClr val="tx1">
                    <a:lumMod val="75000"/>
                    <a:lumOff val="25000"/>
                  </a:schemeClr>
                </a:solidFill>
                <a:latin typeface="微软雅黑" panose="020B0503020204020204" pitchFamily="34" charset="-122"/>
                <a:ea typeface="微软雅黑" panose="020B0503020204020204" pitchFamily="34" charset="-122"/>
              </a:rPr>
              <a:t>应</a:t>
            </a:r>
            <a:r>
              <a:rPr lang="zh-CN" altLang="en-US" sz="1400" b="1" smtClean="0">
                <a:solidFill>
                  <a:schemeClr val="tx1">
                    <a:lumMod val="75000"/>
                    <a:lumOff val="25000"/>
                  </a:schemeClr>
                </a:solidFill>
                <a:latin typeface="微软雅黑" panose="020B0503020204020204" pitchFamily="34" charset="-122"/>
                <a:ea typeface="微软雅黑" panose="020B0503020204020204" pitchFamily="34" charset="-122"/>
              </a:rPr>
              <a:t>结合我省人工智能在某些行业的优势进行重点突破，并从政策层面进行资源的协调。</a:t>
            </a:r>
            <a:endPar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311558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8692" y="627534"/>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22" name="矩形 1"/>
          <p:cNvSpPr/>
          <p:nvPr/>
        </p:nvSpPr>
        <p:spPr>
          <a:xfrm>
            <a:off x="0" y="0"/>
            <a:ext cx="2393156" cy="2158466"/>
          </a:xfrm>
          <a:custGeom>
            <a:avLst/>
            <a:gdLst>
              <a:gd name="connsiteX0" fmla="*/ 0 w 2393156"/>
              <a:gd name="connsiteY0" fmla="*/ 0 h 2158466"/>
              <a:gd name="connsiteX1" fmla="*/ 2393156 w 2393156"/>
              <a:gd name="connsiteY1" fmla="*/ 0 h 2158466"/>
              <a:gd name="connsiteX2" fmla="*/ 2393156 w 2393156"/>
              <a:gd name="connsiteY2" fmla="*/ 2158466 h 2158466"/>
              <a:gd name="connsiteX3" fmla="*/ 0 w 2393156"/>
              <a:gd name="connsiteY3" fmla="*/ 2158466 h 2158466"/>
              <a:gd name="connsiteX4" fmla="*/ 0 w 2393156"/>
              <a:gd name="connsiteY4" fmla="*/ 0 h 2158466"/>
              <a:gd name="connsiteX0" fmla="*/ 0 w 2393156"/>
              <a:gd name="connsiteY0" fmla="*/ 0 h 2158466"/>
              <a:gd name="connsiteX1" fmla="*/ 2393156 w 2393156"/>
              <a:gd name="connsiteY1" fmla="*/ 0 h 2158466"/>
              <a:gd name="connsiteX2" fmla="*/ 0 w 2393156"/>
              <a:gd name="connsiteY2" fmla="*/ 2158466 h 2158466"/>
              <a:gd name="connsiteX3" fmla="*/ 0 w 2393156"/>
              <a:gd name="connsiteY3" fmla="*/ 0 h 2158466"/>
            </a:gdLst>
            <a:ahLst/>
            <a:cxnLst>
              <a:cxn ang="0">
                <a:pos x="connsiteX0" y="connsiteY0"/>
              </a:cxn>
              <a:cxn ang="0">
                <a:pos x="connsiteX1" y="connsiteY1"/>
              </a:cxn>
              <a:cxn ang="0">
                <a:pos x="connsiteX2" y="connsiteY2"/>
              </a:cxn>
              <a:cxn ang="0">
                <a:pos x="connsiteX3" y="connsiteY3"/>
              </a:cxn>
            </a:cxnLst>
            <a:rect l="l" t="t" r="r" b="b"/>
            <a:pathLst>
              <a:path w="2393156" h="2158466">
                <a:moveTo>
                  <a:pt x="0" y="0"/>
                </a:moveTo>
                <a:lnTo>
                  <a:pt x="2393156" y="0"/>
                </a:lnTo>
                <a:lnTo>
                  <a:pt x="0" y="2158466"/>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95536" y="1707654"/>
            <a:ext cx="8940990" cy="1043993"/>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4028" tIns="14028" rIns="14028" bIns="14028" numCol="1" spcCol="12984" rtlCol="0" anchor="ctr">
            <a:spAutoFit/>
          </a:bodyPr>
          <a:lstStyle/>
          <a:p>
            <a:pPr algn="ctr" latinLnBrk="1" hangingPunct="0">
              <a:lnSpc>
                <a:spcPct val="150000"/>
              </a:lnSpc>
            </a:pPr>
            <a:r>
              <a:rPr lang="zh-CN" altLang="en-US" sz="4400" b="1">
                <a:solidFill>
                  <a:schemeClr val="tx1">
                    <a:lumMod val="75000"/>
                    <a:lumOff val="25000"/>
                  </a:schemeClr>
                </a:solidFill>
                <a:latin typeface="微软雅黑" panose="020B0503020204020204" pitchFamily="34" charset="-122"/>
                <a:ea typeface="微软雅黑" panose="020B0503020204020204" pitchFamily="34" charset="-122"/>
              </a:rPr>
              <a:t>谢谢</a:t>
            </a:r>
            <a:endPar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7" name="Picture 3" descr="e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3381" y="2707252"/>
            <a:ext cx="757238"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839188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a:spLocks/>
          </p:cNvSpPr>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3200" b="1" i="0" u="none" strike="noStrike" kern="1200" cap="none" spc="0" normalizeH="0" baseline="0" noProof="0" smtClean="0">
                <a:ln>
                  <a:noFill/>
                </a:ln>
                <a:solidFill>
                  <a:srgbClr val="FFA500"/>
                </a:solidFill>
                <a:effectLst/>
                <a:uLnTx/>
                <a:uFillTx/>
                <a:latin typeface="微软雅黑" panose="020B0503020204020204" pitchFamily="34" charset="-122"/>
                <a:ea typeface="微软雅黑" panose="020B0503020204020204" pitchFamily="34" charset="-122"/>
                <a:cs typeface="+mn-cs"/>
              </a:rPr>
              <a:t>内容</a:t>
            </a:r>
            <a:endParaRPr kumimoji="0" lang="en-GB" sz="1800" b="1"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cs typeface="+mn-cs"/>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2339753" y="2427734"/>
            <a:ext cx="894259" cy="496081"/>
            <a:chOff x="2215144" y="3018134"/>
            <a:chExt cx="1244730" cy="909499"/>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53" name="文本框 11"/>
            <p:cNvSpPr txBox="1"/>
            <p:nvPr/>
          </p:nvSpPr>
          <p:spPr>
            <a:xfrm>
              <a:off x="2393075" y="3018134"/>
              <a:ext cx="1066799" cy="8165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prstClr val="white"/>
                  </a:solidFill>
                  <a:effectLst/>
                  <a:uLnTx/>
                  <a:uFillTx/>
                  <a:latin typeface="Impact" panose="020B0806030902050204" pitchFamily="34" charset="0"/>
                  <a:ea typeface="宋体" panose="02010600030101010101" pitchFamily="2" charset="-122"/>
                  <a:cs typeface="+mn-cs"/>
                </a:rPr>
                <a:t>03</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grpSp>
        <p:nvGrpSpPr>
          <p:cNvPr id="54" name="组合 53"/>
          <p:cNvGrpSpPr/>
          <p:nvPr/>
        </p:nvGrpSpPr>
        <p:grpSpPr>
          <a:xfrm>
            <a:off x="2339753" y="3110224"/>
            <a:ext cx="894259" cy="508134"/>
            <a:chOff x="2215144" y="4047039"/>
            <a:chExt cx="1244730" cy="931598"/>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56" name="文本框 12"/>
            <p:cNvSpPr txBox="1"/>
            <p:nvPr/>
          </p:nvSpPr>
          <p:spPr>
            <a:xfrm>
              <a:off x="2393075" y="4047039"/>
              <a:ext cx="1066799" cy="81650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prstClr val="white"/>
                  </a:solidFill>
                  <a:effectLst/>
                  <a:uLnTx/>
                  <a:uFillTx/>
                  <a:latin typeface="Impact" panose="020B0806030902050204" pitchFamily="34" charset="0"/>
                  <a:ea typeface="宋体" panose="02010600030101010101" pitchFamily="2" charset="-122"/>
                  <a:cs typeface="+mn-cs"/>
                </a:rPr>
                <a:t>04</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grpSp>
        <p:nvGrpSpPr>
          <p:cNvPr id="66" name="组合 65"/>
          <p:cNvGrpSpPr/>
          <p:nvPr/>
        </p:nvGrpSpPr>
        <p:grpSpPr>
          <a:xfrm>
            <a:off x="3019006" y="2447888"/>
            <a:ext cx="3857250" cy="459690"/>
            <a:chOff x="4315150" y="2341731"/>
            <a:chExt cx="3857250" cy="540057"/>
          </a:xfrm>
        </p:grpSpPr>
        <p:sp>
          <p:nvSpPr>
            <p:cNvPr id="67" name="矩形 66"/>
            <p:cNvSpPr/>
            <p:nvPr/>
          </p:nvSpPr>
          <p:spPr>
            <a:xfrm>
              <a:off x="4657988" y="2424395"/>
              <a:ext cx="3514411" cy="406783"/>
            </a:xfrm>
            <a:prstGeom prst="rect">
              <a:avLst/>
            </a:prstGeom>
            <a:ln w="15875">
              <a:noFill/>
            </a:ln>
          </p:spPr>
          <p:txBody>
            <a:bodyPr wrap="square" lIns="68580" tIns="34290" rIns="68580" bIns="3429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noProof="0" smtClean="0">
                  <a:solidFill>
                    <a:prstClr val="black">
                      <a:lumMod val="75000"/>
                      <a:lumOff val="25000"/>
                    </a:prstClr>
                  </a:solidFill>
                  <a:latin typeface="微软雅黑" panose="020B0503020204020204" pitchFamily="34" charset="-122"/>
                  <a:ea typeface="微软雅黑" panose="020B0503020204020204" pitchFamily="34" charset="-122"/>
                </a:rPr>
                <a:t>支撑技术</a:t>
              </a:r>
              <a:r>
                <a:rPr lang="en-US" altLang="zh-CN" b="1" noProof="0" smtClean="0">
                  <a:solidFill>
                    <a:prstClr val="black">
                      <a:lumMod val="75000"/>
                      <a:lumOff val="25000"/>
                    </a:prstClr>
                  </a:solidFill>
                  <a:latin typeface="微软雅黑" panose="020B0503020204020204" pitchFamily="34" charset="-122"/>
                  <a:ea typeface="微软雅黑" panose="020B0503020204020204" pitchFamily="34" charset="-122"/>
                </a:rPr>
                <a:t>or</a:t>
              </a:r>
              <a:r>
                <a:rPr lang="zh-CN" altLang="en-US" b="1" noProof="0" smtClean="0">
                  <a:solidFill>
                    <a:prstClr val="black">
                      <a:lumMod val="75000"/>
                      <a:lumOff val="25000"/>
                    </a:prstClr>
                  </a:solidFill>
                  <a:latin typeface="微软雅黑" panose="020B0503020204020204" pitchFamily="34" charset="-122"/>
                  <a:ea typeface="微软雅黑" panose="020B0503020204020204" pitchFamily="34" charset="-122"/>
                </a:rPr>
                <a:t>可攻克的卡脖子技术</a:t>
              </a:r>
              <a:endParaRPr kumimoji="0" lang="en-GB" altLang="zh-CN" sz="18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1" i="0" u="none" strike="noStrike" kern="1200" cap="none" spc="0" normalizeH="0" baseline="0" noProof="0">
                <a:ln>
                  <a:noFill/>
                </a:ln>
                <a:solidFill>
                  <a:prstClr val="black">
                    <a:lumMod val="75000"/>
                    <a:lumOff val="25000"/>
                  </a:prstClr>
                </a:solidFill>
                <a:effectLst/>
                <a:uLnTx/>
                <a:uFillTx/>
                <a:latin typeface="Calibri"/>
                <a:ea typeface="宋体" panose="02010600030101010101" pitchFamily="2" charset="-122"/>
                <a:cs typeface="+mn-cs"/>
              </a:endParaRPr>
            </a:p>
          </p:txBody>
        </p:sp>
      </p:grpSp>
      <p:grpSp>
        <p:nvGrpSpPr>
          <p:cNvPr id="69" name="组合 68"/>
          <p:cNvGrpSpPr/>
          <p:nvPr/>
        </p:nvGrpSpPr>
        <p:grpSpPr>
          <a:xfrm>
            <a:off x="3019006" y="3142041"/>
            <a:ext cx="3857250" cy="459690"/>
            <a:chOff x="4315150" y="3035884"/>
            <a:chExt cx="3857250" cy="540057"/>
          </a:xfrm>
        </p:grpSpPr>
        <p:sp>
          <p:nvSpPr>
            <p:cNvPr id="70" name="矩形 69"/>
            <p:cNvSpPr/>
            <p:nvPr/>
          </p:nvSpPr>
          <p:spPr>
            <a:xfrm>
              <a:off x="4697181" y="3118548"/>
              <a:ext cx="2827147" cy="406783"/>
            </a:xfrm>
            <a:prstGeom prst="rect">
              <a:avLst/>
            </a:prstGeom>
            <a:ln w="15875">
              <a:noFill/>
            </a:ln>
          </p:spPr>
          <p:txBody>
            <a:bodyPr wrap="square" lIns="68580" tIns="34290" rIns="68580" bIns="3429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noProof="0" smtClean="0">
                  <a:solidFill>
                    <a:prstClr val="black">
                      <a:lumMod val="75000"/>
                      <a:lumOff val="25000"/>
                    </a:prstClr>
                  </a:solidFill>
                  <a:latin typeface="微软雅黑" panose="020B0503020204020204" pitchFamily="34" charset="-122"/>
                  <a:ea typeface="微软雅黑" panose="020B0503020204020204" pitchFamily="34" charset="-122"/>
                </a:rPr>
                <a:t>对重大专项的意见和建议</a:t>
              </a:r>
              <a:endParaRPr kumimoji="0" lang="en-GB" altLang="zh-CN" sz="18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1" i="0" u="none" strike="noStrike" kern="1200" cap="none" spc="0" normalizeH="0" baseline="0" noProof="0">
                <a:ln>
                  <a:noFill/>
                </a:ln>
                <a:solidFill>
                  <a:prstClr val="black">
                    <a:lumMod val="75000"/>
                    <a:lumOff val="25000"/>
                  </a:prstClr>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424372540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a:extLst>
              <a:ext uri="{FF2B5EF4-FFF2-40B4-BE49-F238E27FC236}">
                <a16:creationId xmlns:a16="http://schemas.microsoft.com/office/drawing/2014/main" id="{6473665E-6DF0-41E1-B76C-043D8A2E7F4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443785" y="1492405"/>
            <a:ext cx="4652687" cy="2708948"/>
          </a:xfrm>
          <a:prstGeom prst="rect">
            <a:avLst/>
          </a:prstGeom>
        </p:spPr>
      </p:pic>
      <p:sp>
        <p:nvSpPr>
          <p:cNvPr id="2" name="文本框 1">
            <a:extLst>
              <a:ext uri="{FF2B5EF4-FFF2-40B4-BE49-F238E27FC236}">
                <a16:creationId xmlns:a16="http://schemas.microsoft.com/office/drawing/2014/main" id="{CF47A4AC-CBA4-4942-97E9-0D5615D6F050}"/>
              </a:ext>
            </a:extLst>
          </p:cNvPr>
          <p:cNvSpPr txBox="1"/>
          <p:nvPr/>
        </p:nvSpPr>
        <p:spPr>
          <a:xfrm>
            <a:off x="4777733" y="917307"/>
            <a:ext cx="2098523" cy="646331"/>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ea"/>
              <a:buAutoNum type="circleNumDbPlain"/>
              <a:tabLst/>
              <a:defRPr/>
            </a:pPr>
            <a:r>
              <a:rPr kumimoji="0" lang="zh-CN" altLang="en-US" sz="12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语音交互模块</a:t>
            </a:r>
            <a:endParaRPr kumimoji="0" lang="en-US" altLang="zh-CN" sz="12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circleNumDbPlain"/>
              <a:tabLst/>
              <a:defRPr/>
            </a:pPr>
            <a:r>
              <a:rPr kumimoji="0" lang="zh-CN" altLang="en-US" sz="12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硬件系统核心</a:t>
            </a:r>
            <a:endParaRPr kumimoji="0" lang="en-US" altLang="zh-CN" sz="12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circleNumDbPlain"/>
              <a:tabLst/>
              <a:defRPr/>
            </a:pPr>
            <a:r>
              <a:rPr kumimoji="0" lang="en-US" altLang="zh-CN" sz="12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Smart Tactile Device</a:t>
            </a:r>
            <a:endParaRPr kumimoji="0" lang="zh-CN" altLang="en-US" sz="12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6" name="组合 5"/>
          <p:cNvGrpSpPr/>
          <p:nvPr/>
        </p:nvGrpSpPr>
        <p:grpSpPr>
          <a:xfrm>
            <a:off x="179952" y="1393816"/>
            <a:ext cx="3960000" cy="2906126"/>
            <a:chOff x="40155" y="961768"/>
            <a:chExt cx="3960000" cy="2906126"/>
          </a:xfrm>
        </p:grpSpPr>
        <p:pic>
          <p:nvPicPr>
            <p:cNvPr id="52" name="图片 51">
              <a:extLst>
                <a:ext uri="{FF2B5EF4-FFF2-40B4-BE49-F238E27FC236}">
                  <a16:creationId xmlns:a16="http://schemas.microsoft.com/office/drawing/2014/main" id="{CB5E1E32-50A5-4BF3-B58D-7F0EF965980E}"/>
                </a:ext>
              </a:extLst>
            </p:cNvPr>
            <p:cNvPicPr/>
            <p:nvPr/>
          </p:nvPicPr>
          <p:blipFill>
            <a:blip r:embed="rId4"/>
            <a:stretch>
              <a:fillRect/>
            </a:stretch>
          </p:blipFill>
          <p:spPr>
            <a:xfrm>
              <a:off x="40155" y="987894"/>
              <a:ext cx="3960000" cy="2880000"/>
            </a:xfrm>
            <a:prstGeom prst="rect">
              <a:avLst/>
            </a:prstGeom>
          </p:spPr>
        </p:pic>
        <p:sp>
          <p:nvSpPr>
            <p:cNvPr id="3" name="矩形 2">
              <a:extLst>
                <a:ext uri="{FF2B5EF4-FFF2-40B4-BE49-F238E27FC236}">
                  <a16:creationId xmlns:a16="http://schemas.microsoft.com/office/drawing/2014/main" id="{2BC8949C-4EF4-4993-8036-54DBFEADE721}"/>
                </a:ext>
              </a:extLst>
            </p:cNvPr>
            <p:cNvSpPr/>
            <p:nvPr/>
          </p:nvSpPr>
          <p:spPr>
            <a:xfrm>
              <a:off x="2483768" y="961768"/>
              <a:ext cx="126188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400" b="0"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脑可穿戴设备</a:t>
              </a:r>
              <a:endParaRPr kumimoji="0" lang="zh-CN" altLang="en-US" sz="1400" b="0"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endParaRPr>
            </a:p>
          </p:txBody>
        </p:sp>
        <p:cxnSp>
          <p:nvCxnSpPr>
            <p:cNvPr id="5" name="直接箭头连接符 4">
              <a:extLst>
                <a:ext uri="{FF2B5EF4-FFF2-40B4-BE49-F238E27FC236}">
                  <a16:creationId xmlns:a16="http://schemas.microsoft.com/office/drawing/2014/main" id="{BB814E22-57D9-4B7A-8907-E62950AD1535}"/>
                </a:ext>
              </a:extLst>
            </p:cNvPr>
            <p:cNvCxnSpPr>
              <a:cxnSpLocks/>
            </p:cNvCxnSpPr>
            <p:nvPr/>
          </p:nvCxnSpPr>
          <p:spPr>
            <a:xfrm>
              <a:off x="2051720" y="1115657"/>
              <a:ext cx="432048"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262AED54-2A20-443F-8BF5-2AFF4A626632}"/>
                </a:ext>
              </a:extLst>
            </p:cNvPr>
            <p:cNvSpPr/>
            <p:nvPr/>
          </p:nvSpPr>
          <p:spPr>
            <a:xfrm>
              <a:off x="58969" y="3344674"/>
              <a:ext cx="1074391"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智能情感交互机器人</a:t>
              </a:r>
              <a:endParaRPr kumimoji="0" lang="zh-CN" altLang="en-US" sz="1400" b="0"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endParaRPr>
            </a:p>
          </p:txBody>
        </p:sp>
        <p:cxnSp>
          <p:nvCxnSpPr>
            <p:cNvPr id="12" name="直接箭头连接符 11">
              <a:extLst>
                <a:ext uri="{FF2B5EF4-FFF2-40B4-BE49-F238E27FC236}">
                  <a16:creationId xmlns:a16="http://schemas.microsoft.com/office/drawing/2014/main" id="{EBEEE6B3-BA95-4B6A-8520-2182EB4FFB36}"/>
                </a:ext>
              </a:extLst>
            </p:cNvPr>
            <p:cNvCxnSpPr>
              <a:cxnSpLocks/>
            </p:cNvCxnSpPr>
            <p:nvPr/>
          </p:nvCxnSpPr>
          <p:spPr>
            <a:xfrm flipH="1">
              <a:off x="843041" y="2912679"/>
              <a:ext cx="1008112" cy="46392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0B5DE679-FC00-4430-B0C0-B01AB9B47025}"/>
                </a:ext>
              </a:extLst>
            </p:cNvPr>
            <p:cNvSpPr/>
            <p:nvPr/>
          </p:nvSpPr>
          <p:spPr>
            <a:xfrm>
              <a:off x="2527395" y="1473786"/>
              <a:ext cx="126188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cs typeface="+mn-cs"/>
                </a:rPr>
                <a:t>智能触觉设备</a:t>
              </a:r>
            </a:p>
          </p:txBody>
        </p:sp>
        <p:cxnSp>
          <p:nvCxnSpPr>
            <p:cNvPr id="17" name="直接箭头连接符 16">
              <a:extLst>
                <a:ext uri="{FF2B5EF4-FFF2-40B4-BE49-F238E27FC236}">
                  <a16:creationId xmlns:a16="http://schemas.microsoft.com/office/drawing/2014/main" id="{3EAFF79C-E8A8-44EC-B057-B65396149881}"/>
                </a:ext>
              </a:extLst>
            </p:cNvPr>
            <p:cNvCxnSpPr/>
            <p:nvPr/>
          </p:nvCxnSpPr>
          <p:spPr>
            <a:xfrm flipV="1">
              <a:off x="3158337" y="1854321"/>
              <a:ext cx="0" cy="71742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58969" y="4457663"/>
            <a:ext cx="8905519"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Min </a:t>
            </a: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Chen, </a:t>
            </a:r>
            <a:r>
              <a:rPr kumimoji="0" lang="en-US" altLang="zh-CN" sz="12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Jun Zhou, </a:t>
            </a:r>
            <a:r>
              <a:rPr kumimoji="0" lang="en-US" altLang="zh-CN" sz="1200" b="1"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Guangming</a:t>
            </a:r>
            <a:r>
              <a:rPr kumimoji="0" lang="en-US" altLang="zh-CN" sz="12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Tao</a:t>
            </a: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12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et al., "</a:t>
            </a:r>
            <a:r>
              <a:rPr kumimoji="0" lang="en-US" altLang="zh-CN" sz="1200" b="1" i="0" u="none" strike="noStrike" kern="1200" cap="none" spc="0" normalizeH="0" baseline="0" noProof="0" dirty="0" smtClean="0">
                <a:ln>
                  <a:noFill/>
                </a:ln>
                <a:solidFill>
                  <a:srgbClr val="FFA500"/>
                </a:solidFill>
                <a:effectLst/>
                <a:uLnTx/>
                <a:uFillTx/>
                <a:latin typeface="Arial" panose="020B0604020202020204" pitchFamily="34" charset="0"/>
                <a:ea typeface="宋体" panose="02010600030101010101" pitchFamily="2" charset="-122"/>
                <a:cs typeface="Arial" panose="020B0604020202020204" pitchFamily="34" charset="0"/>
              </a:rPr>
              <a:t>Wearable </a:t>
            </a:r>
            <a:r>
              <a:rPr kumimoji="0" lang="en-US" altLang="zh-CN" sz="1200" b="1" i="0" u="none" strike="noStrike" kern="1200" cap="none" spc="0" normalizeH="0" baseline="0" noProof="0" dirty="0">
                <a:ln>
                  <a:noFill/>
                </a:ln>
                <a:solidFill>
                  <a:srgbClr val="FFA500"/>
                </a:solidFill>
                <a:effectLst/>
                <a:uLnTx/>
                <a:uFillTx/>
                <a:latin typeface="Arial" panose="020B0604020202020204" pitchFamily="34" charset="0"/>
                <a:ea typeface="宋体" panose="02010600030101010101" pitchFamily="2" charset="-122"/>
                <a:cs typeface="Arial" panose="020B0604020202020204" pitchFamily="34" charset="0"/>
              </a:rPr>
              <a:t>Affective Robot</a:t>
            </a: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1200" b="1" i="1"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IEEE Access</a:t>
            </a: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 Vol. 6, pp. 64766-64776, 2018.</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4" name="Title 1"/>
          <p:cNvSpPr txBox="1">
            <a:spLocks/>
          </p:cNvSpPr>
          <p:nvPr/>
        </p:nvSpPr>
        <p:spPr>
          <a:xfrm>
            <a:off x="857880" y="201600"/>
            <a:ext cx="821411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1600" b="1" noProof="0" smtClean="0">
                <a:solidFill>
                  <a:srgbClr val="FFA500"/>
                </a:solidFill>
                <a:latin typeface="微软雅黑" panose="020B0503020204020204" pitchFamily="34" charset="-122"/>
                <a:ea typeface="微软雅黑" panose="020B0503020204020204" pitchFamily="34" charset="-122"/>
              </a:rPr>
              <a:t>人工智能系统</a:t>
            </a:r>
            <a:r>
              <a:rPr lang="en-US" altLang="zh-CN" sz="1600" b="1" noProof="0" smtClean="0">
                <a:solidFill>
                  <a:srgbClr val="FFA500"/>
                </a:solidFill>
                <a:latin typeface="微软雅黑" panose="020B0503020204020204" pitchFamily="34" charset="-122"/>
                <a:ea typeface="微软雅黑" panose="020B0503020204020204" pitchFamily="34" charset="-122"/>
              </a:rPr>
              <a:t>-&gt;</a:t>
            </a:r>
            <a:r>
              <a:rPr lang="zh-CN" altLang="en-US" sz="1600" b="1" noProof="0" smtClean="0">
                <a:solidFill>
                  <a:srgbClr val="FFA500"/>
                </a:solidFill>
                <a:latin typeface="微软雅黑" panose="020B0503020204020204" pitchFamily="34" charset="-122"/>
                <a:ea typeface="微软雅黑" panose="020B0503020204020204" pitchFamily="34" charset="-122"/>
              </a:rPr>
              <a:t>服务机器人</a:t>
            </a:r>
            <a:r>
              <a:rPr lang="en-US" altLang="zh-CN" sz="1600" b="1" noProof="0" smtClean="0">
                <a:solidFill>
                  <a:srgbClr val="FFA500"/>
                </a:solidFill>
                <a:latin typeface="微软雅黑" panose="020B0503020204020204" pitchFamily="34" charset="-122"/>
                <a:ea typeface="微软雅黑" panose="020B0503020204020204" pitchFamily="34" charset="-122"/>
              </a:rPr>
              <a:t>&amp;</a:t>
            </a:r>
            <a:r>
              <a:rPr lang="zh-CN" altLang="en-US" sz="1600" b="1" noProof="0" smtClean="0">
                <a:solidFill>
                  <a:srgbClr val="FFA500"/>
                </a:solidFill>
                <a:latin typeface="微软雅黑" panose="020B0503020204020204" pitchFamily="34" charset="-122"/>
                <a:ea typeface="微软雅黑" panose="020B0503020204020204" pitchFamily="34" charset="-122"/>
              </a:rPr>
              <a:t>可穿戴设备</a:t>
            </a:r>
            <a:r>
              <a:rPr lang="en-US" altLang="zh-CN" sz="1600" b="1" noProof="0" smtClean="0">
                <a:solidFill>
                  <a:srgbClr val="FFA500"/>
                </a:solidFill>
                <a:latin typeface="微软雅黑" panose="020B0503020204020204" pitchFamily="34" charset="-122"/>
                <a:ea typeface="微软雅黑" panose="020B0503020204020204" pitchFamily="34" charset="-122"/>
              </a:rPr>
              <a:t>-&gt;</a:t>
            </a:r>
            <a:r>
              <a:rPr lang="zh-CN" altLang="en-US" sz="1600" b="1" noProof="0" smtClean="0">
                <a:solidFill>
                  <a:srgbClr val="FFA500"/>
                </a:solidFill>
                <a:latin typeface="微软雅黑" panose="020B0503020204020204" pitchFamily="34" charset="-122"/>
                <a:ea typeface="微软雅黑" panose="020B0503020204020204" pitchFamily="34" charset="-122"/>
              </a:rPr>
              <a:t>支撑技术</a:t>
            </a:r>
            <a:r>
              <a:rPr lang="en-US" altLang="zh-CN" sz="1600" b="1" noProof="0" smtClean="0">
                <a:solidFill>
                  <a:srgbClr val="FFA500"/>
                </a:solidFill>
                <a:latin typeface="微软雅黑" panose="020B0503020204020204" pitchFamily="34" charset="-122"/>
                <a:ea typeface="微软雅黑" panose="020B0503020204020204" pitchFamily="34" charset="-122"/>
              </a:rPr>
              <a:t>: </a:t>
            </a:r>
            <a:r>
              <a:rPr lang="zh-CN" altLang="en-US" sz="1600" b="1" noProof="0" smtClean="0">
                <a:solidFill>
                  <a:srgbClr val="FFA500"/>
                </a:solidFill>
                <a:latin typeface="微软雅黑" panose="020B0503020204020204" pitchFamily="34" charset="-122"/>
                <a:ea typeface="微软雅黑" panose="020B0503020204020204" pitchFamily="34" charset="-122"/>
              </a:rPr>
              <a:t>可穿戴情感机器人</a:t>
            </a:r>
            <a:r>
              <a:rPr lang="en-US" altLang="zh-CN" sz="1600" b="1" noProof="0" smtClean="0">
                <a:solidFill>
                  <a:srgbClr val="FFA500"/>
                </a:solidFill>
                <a:latin typeface="微软雅黑" panose="020B0503020204020204" pitchFamily="34" charset="-122"/>
                <a:ea typeface="微软雅黑" panose="020B0503020204020204" pitchFamily="34" charset="-122"/>
              </a:rPr>
              <a:t>(Wearable3.0) </a:t>
            </a:r>
            <a:endParaRPr kumimoji="0" lang="zh-CN" altLang="en-US" sz="1400" b="0"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endParaRPr>
          </a:p>
        </p:txBody>
      </p:sp>
      <p:sp>
        <p:nvSpPr>
          <p:cNvPr id="7" name="文本框 6"/>
          <p:cNvSpPr txBox="1"/>
          <p:nvPr/>
        </p:nvSpPr>
        <p:spPr>
          <a:xfrm>
            <a:off x="857880" y="818169"/>
            <a:ext cx="1191352" cy="338554"/>
          </a:xfrm>
          <a:prstGeom prst="rect">
            <a:avLst/>
          </a:prstGeom>
          <a:noFill/>
        </p:spPr>
        <p:txBody>
          <a:bodyPr wrap="none" rtlCol="0">
            <a:spAutoFit/>
          </a:bodyPr>
          <a:lstStyle/>
          <a:p>
            <a:r>
              <a:rPr lang="en-US" altLang="zh-CN" sz="1600" b="1" smtClean="0">
                <a:solidFill>
                  <a:srgbClr val="FFA500"/>
                </a:solidFill>
                <a:latin typeface="微软雅黑" panose="020B0503020204020204" pitchFamily="34" charset="-122"/>
                <a:ea typeface="微软雅黑" panose="020B0503020204020204" pitchFamily="34" charset="-122"/>
              </a:rPr>
              <a:t>1.</a:t>
            </a:r>
            <a:r>
              <a:rPr lang="zh-CN" altLang="en-US" sz="1600" b="1" smtClean="0">
                <a:solidFill>
                  <a:srgbClr val="FFA500"/>
                </a:solidFill>
                <a:latin typeface="微软雅黑" panose="020B0503020204020204" pitchFamily="34" charset="-122"/>
                <a:ea typeface="微软雅黑" panose="020B0503020204020204" pitchFamily="34" charset="-122"/>
              </a:rPr>
              <a:t>系统概要</a:t>
            </a:r>
            <a:endParaRPr lang="zh-CN" altLang="en-US" sz="1600" b="1" dirty="0" smtClean="0">
              <a:solidFill>
                <a:srgbClr val="FFA5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481210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4503" y="987574"/>
            <a:ext cx="2160000" cy="15644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83968" y="987574"/>
            <a:ext cx="2166456" cy="180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4503" y="3420656"/>
            <a:ext cx="2160000" cy="15761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图片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99792" y="987574"/>
            <a:ext cx="1440000" cy="108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37172" y="3195928"/>
            <a:ext cx="2401200" cy="1800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图片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99792" y="3076828"/>
            <a:ext cx="1440000" cy="192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图片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37772" y="987574"/>
            <a:ext cx="2400000" cy="180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文本框 9"/>
          <p:cNvSpPr txBox="1"/>
          <p:nvPr/>
        </p:nvSpPr>
        <p:spPr>
          <a:xfrm>
            <a:off x="4337916" y="3659401"/>
            <a:ext cx="2024913" cy="584775"/>
          </a:xfrm>
          <a:prstGeom prst="rect">
            <a:avLst/>
          </a:prstGeom>
          <a:noFill/>
        </p:spPr>
        <p:txBody>
          <a:bodyPr wrap="none" rtlCol="0">
            <a:spAutoFit/>
          </a:bodyPr>
          <a:lstStyle>
            <a:defPPr>
              <a:defRPr lang="zh-CN"/>
            </a:defPPr>
            <a:lvl1pPr>
              <a:defRPr sz="1600" b="1">
                <a:solidFill>
                  <a:srgbClr val="FFA500"/>
                </a:solidFill>
                <a:latin typeface="微软雅黑" panose="020B0503020204020204" pitchFamily="34" charset="-122"/>
                <a:ea typeface="微软雅黑" panose="020B0503020204020204" pitchFamily="34" charset="-122"/>
              </a:defRPr>
            </a:lvl1pPr>
          </a:lstStyle>
          <a:p>
            <a:r>
              <a:rPr lang="en-US" altLang="zh-CN"/>
              <a:t>2.</a:t>
            </a:r>
            <a:r>
              <a:rPr lang="zh-CN" altLang="en-US"/>
              <a:t>可</a:t>
            </a:r>
            <a:r>
              <a:rPr lang="zh-CN" altLang="en-US"/>
              <a:t>穿戴情感</a:t>
            </a:r>
            <a:r>
              <a:rPr lang="zh-CN" altLang="en-US"/>
              <a:t>机器人</a:t>
            </a:r>
            <a:endParaRPr lang="en-US" altLang="zh-CN"/>
          </a:p>
          <a:p>
            <a:r>
              <a:rPr lang="en-US" altLang="zh-CN"/>
              <a:t>&gt;&gt;</a:t>
            </a:r>
            <a:r>
              <a:rPr lang="zh-CN" altLang="en-US"/>
              <a:t>核心硬件设计</a:t>
            </a:r>
            <a:r>
              <a:rPr lang="en-US" altLang="zh-CN"/>
              <a:t>&lt;&lt;</a:t>
            </a:r>
            <a:endParaRPr lang="zh-CN" altLang="en-US" dirty="0"/>
          </a:p>
        </p:txBody>
      </p:sp>
      <p:sp>
        <p:nvSpPr>
          <p:cNvPr id="11" name="文本框 10"/>
          <p:cNvSpPr txBox="1"/>
          <p:nvPr/>
        </p:nvSpPr>
        <p:spPr>
          <a:xfrm>
            <a:off x="727306" y="2571750"/>
            <a:ext cx="153439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机器人</a:t>
            </a:r>
            <a:r>
              <a:rPr lang="zh-CN" altLang="en-US" sz="1200" b="1">
                <a:solidFill>
                  <a:prstClr val="black">
                    <a:lumMod val="75000"/>
                    <a:lumOff val="25000"/>
                  </a:prstClr>
                </a:solidFill>
                <a:latin typeface="微软雅黑" panose="020B0503020204020204" pitchFamily="34" charset="-122"/>
                <a:ea typeface="微软雅黑" panose="020B0503020204020204" pitchFamily="34" charset="-122"/>
              </a:rPr>
              <a:t>核心板</a:t>
            </a:r>
            <a:r>
              <a:rPr kumimoji="0" lang="en-US" altLang="zh-CN" sz="1200" b="1"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t>
            </a:r>
            <a:r>
              <a:rPr kumimoji="0" lang="zh-CN" altLang="en-US" sz="1200" b="1"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正面</a:t>
            </a:r>
            <a:r>
              <a:rPr kumimoji="0" lang="en-US" altLang="zh-CN" sz="1200" b="1"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t>
            </a:r>
            <a:endParaRPr kumimoji="0" lang="zh-CN" altLang="en-US" sz="12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p:cNvSpPr txBox="1"/>
          <p:nvPr/>
        </p:nvSpPr>
        <p:spPr>
          <a:xfrm>
            <a:off x="727306" y="3123912"/>
            <a:ext cx="1534394" cy="276999"/>
          </a:xfrm>
          <a:prstGeom prst="rect">
            <a:avLst/>
          </a:prstGeom>
          <a:noFill/>
        </p:spPr>
        <p:txBody>
          <a:bodyPr wrap="none" rtlCol="0">
            <a:spAutoFit/>
          </a:bodyPr>
          <a:lstStyle>
            <a:defPPr>
              <a:defRPr lang="zh-CN"/>
            </a:defPPr>
            <a:lvl1pPr>
              <a:defRPr sz="12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机器人</a:t>
            </a:r>
            <a:r>
              <a:rPr lang="zh-CN" altLang="en-US" smtClean="0">
                <a:solidFill>
                  <a:prstClr val="black">
                    <a:lumMod val="75000"/>
                    <a:lumOff val="25000"/>
                  </a:prstClr>
                </a:solidFill>
              </a:rPr>
              <a:t>核心板</a:t>
            </a:r>
            <a:r>
              <a:rPr kumimoji="0" lang="en-US" altLang="zh-CN" sz="1200" b="1"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t>
            </a:r>
            <a:r>
              <a:rPr kumimoji="0" lang="zh-CN" altLang="en-US" sz="1200" b="1"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反面</a:t>
            </a:r>
            <a:r>
              <a:rPr kumimoji="0" lang="en-US" altLang="zh-CN" sz="1200" b="1"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a:t>
            </a:r>
            <a:endParaRPr kumimoji="0" lang="zh-CN" altLang="en-US" sz="12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p:cNvSpPr txBox="1"/>
          <p:nvPr/>
        </p:nvSpPr>
        <p:spPr>
          <a:xfrm>
            <a:off x="2903465" y="2150735"/>
            <a:ext cx="103265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脑可穿戴</a:t>
            </a:r>
            <a:r>
              <a:rPr kumimoji="0" lang="en-US" altLang="zh-CN" sz="1200" b="1"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1.0</a:t>
            </a:r>
            <a:endParaRPr kumimoji="0" lang="zh-CN" altLang="en-US" sz="12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7" name="文本框 16"/>
          <p:cNvSpPr txBox="1"/>
          <p:nvPr/>
        </p:nvSpPr>
        <p:spPr>
          <a:xfrm>
            <a:off x="4850869" y="2893235"/>
            <a:ext cx="1032655" cy="276999"/>
          </a:xfrm>
          <a:prstGeom prst="rect">
            <a:avLst/>
          </a:prstGeom>
          <a:noFill/>
        </p:spPr>
        <p:txBody>
          <a:bodyPr wrap="none" rtlCol="0">
            <a:spAutoFit/>
          </a:bodyPr>
          <a:lstStyle>
            <a:defPPr>
              <a:defRPr lang="zh-CN"/>
            </a:defPPr>
            <a:lvl1pPr>
              <a:defRPr sz="12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脑可穿戴</a:t>
            </a:r>
            <a:r>
              <a:rPr kumimoji="0" lang="en-US" altLang="zh-CN" sz="1200" b="1"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2.0</a:t>
            </a:r>
            <a:endParaRPr kumimoji="0" lang="zh-CN" altLang="en-US" sz="12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8" name="文本框 17"/>
          <p:cNvSpPr txBox="1"/>
          <p:nvPr/>
        </p:nvSpPr>
        <p:spPr>
          <a:xfrm>
            <a:off x="2925106" y="2754735"/>
            <a:ext cx="989373" cy="276999"/>
          </a:xfrm>
          <a:prstGeom prst="rect">
            <a:avLst/>
          </a:prstGeom>
          <a:noFill/>
        </p:spPr>
        <p:txBody>
          <a:bodyPr wrap="none" rtlCol="0">
            <a:spAutoFit/>
          </a:bodyPr>
          <a:lstStyle>
            <a:defPPr>
              <a:defRPr lang="zh-CN"/>
            </a:defPPr>
            <a:lvl1pPr>
              <a:defRPr sz="12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22</a:t>
            </a:r>
            <a:r>
              <a:rPr kumimoji="0" lang="zh-CN" altLang="en-US" sz="1200" b="1"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路电极帽</a:t>
            </a:r>
            <a:endParaRPr kumimoji="0" lang="zh-CN" altLang="en-US" sz="12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19" name="文本框 18"/>
          <p:cNvSpPr txBox="1"/>
          <p:nvPr/>
        </p:nvSpPr>
        <p:spPr>
          <a:xfrm>
            <a:off x="6952942" y="2859782"/>
            <a:ext cx="1569660" cy="276999"/>
          </a:xfrm>
          <a:prstGeom prst="rect">
            <a:avLst/>
          </a:prstGeom>
          <a:noFill/>
        </p:spPr>
        <p:txBody>
          <a:bodyPr wrap="none" rtlCol="0">
            <a:spAutoFit/>
          </a:bodyPr>
          <a:lstStyle>
            <a:defPPr>
              <a:defRPr lang="zh-CN"/>
            </a:defPPr>
            <a:lvl1pPr>
              <a:defRPr sz="12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机器人触觉</a:t>
            </a:r>
            <a:r>
              <a:rPr kumimoji="0" lang="zh-CN" altLang="en-US" sz="1200" b="1"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传感单元</a:t>
            </a:r>
            <a:endParaRPr kumimoji="0" lang="zh-CN" altLang="en-US" sz="12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6543936" y="4659982"/>
            <a:ext cx="1340432" cy="276999"/>
          </a:xfrm>
          <a:prstGeom prst="rect">
            <a:avLst/>
          </a:prstGeom>
          <a:noFill/>
        </p:spPr>
        <p:txBody>
          <a:bodyPr wrap="none" rtlCol="0">
            <a:spAutoFit/>
          </a:bodyPr>
          <a:lstStyle>
            <a:defPPr>
              <a:defRPr lang="zh-CN"/>
            </a:defPPr>
            <a:lvl1pPr>
              <a:defRPr sz="12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脑可穿戴</a:t>
            </a:r>
            <a:r>
              <a:rPr kumimoji="0" lang="en-US" altLang="zh-CN" sz="1200" b="1"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2.0</a:t>
            </a:r>
            <a:r>
              <a:rPr kumimoji="0" lang="zh-CN" altLang="en-US" sz="1200" b="1"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rPr>
              <a:t>集成</a:t>
            </a:r>
            <a:endParaRPr kumimoji="0" lang="zh-CN" altLang="en-US" sz="12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22" name="Title 1"/>
          <p:cNvSpPr txBox="1">
            <a:spLocks/>
          </p:cNvSpPr>
          <p:nvPr/>
        </p:nvSpPr>
        <p:spPr>
          <a:xfrm>
            <a:off x="857880" y="201600"/>
            <a:ext cx="821411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1600" b="1" noProof="0" smtClean="0">
                <a:solidFill>
                  <a:srgbClr val="FFA500"/>
                </a:solidFill>
                <a:latin typeface="微软雅黑" panose="020B0503020204020204" pitchFamily="34" charset="-122"/>
                <a:ea typeface="微软雅黑" panose="020B0503020204020204" pitchFamily="34" charset="-122"/>
              </a:rPr>
              <a:t>人工智能系统</a:t>
            </a:r>
            <a:r>
              <a:rPr lang="en-US" altLang="zh-CN" sz="1600" b="1" noProof="0" smtClean="0">
                <a:solidFill>
                  <a:srgbClr val="FFA500"/>
                </a:solidFill>
                <a:latin typeface="微软雅黑" panose="020B0503020204020204" pitchFamily="34" charset="-122"/>
                <a:ea typeface="微软雅黑" panose="020B0503020204020204" pitchFamily="34" charset="-122"/>
              </a:rPr>
              <a:t>-&gt;</a:t>
            </a:r>
            <a:r>
              <a:rPr lang="zh-CN" altLang="en-US" sz="1600" b="1" noProof="0" smtClean="0">
                <a:solidFill>
                  <a:srgbClr val="FFA500"/>
                </a:solidFill>
                <a:latin typeface="微软雅黑" panose="020B0503020204020204" pitchFamily="34" charset="-122"/>
                <a:ea typeface="微软雅黑" panose="020B0503020204020204" pitchFamily="34" charset="-122"/>
              </a:rPr>
              <a:t>服务机器人</a:t>
            </a:r>
            <a:r>
              <a:rPr lang="en-US" altLang="zh-CN" sz="1600" b="1" noProof="0" smtClean="0">
                <a:solidFill>
                  <a:srgbClr val="FFA500"/>
                </a:solidFill>
                <a:latin typeface="微软雅黑" panose="020B0503020204020204" pitchFamily="34" charset="-122"/>
                <a:ea typeface="微软雅黑" panose="020B0503020204020204" pitchFamily="34" charset="-122"/>
              </a:rPr>
              <a:t>&amp;</a:t>
            </a:r>
            <a:r>
              <a:rPr lang="zh-CN" altLang="en-US" sz="1600" b="1" noProof="0" smtClean="0">
                <a:solidFill>
                  <a:srgbClr val="FFA500"/>
                </a:solidFill>
                <a:latin typeface="微软雅黑" panose="020B0503020204020204" pitchFamily="34" charset="-122"/>
                <a:ea typeface="微软雅黑" panose="020B0503020204020204" pitchFamily="34" charset="-122"/>
              </a:rPr>
              <a:t>可穿戴设备</a:t>
            </a:r>
            <a:r>
              <a:rPr lang="en-US" altLang="zh-CN" sz="1600" b="1" noProof="0" smtClean="0">
                <a:solidFill>
                  <a:srgbClr val="FFA500"/>
                </a:solidFill>
                <a:latin typeface="微软雅黑" panose="020B0503020204020204" pitchFamily="34" charset="-122"/>
                <a:ea typeface="微软雅黑" panose="020B0503020204020204" pitchFamily="34" charset="-122"/>
              </a:rPr>
              <a:t>-&gt;</a:t>
            </a:r>
            <a:r>
              <a:rPr lang="zh-CN" altLang="en-US" sz="1600" b="1" noProof="0" smtClean="0">
                <a:solidFill>
                  <a:srgbClr val="FFA500"/>
                </a:solidFill>
                <a:latin typeface="微软雅黑" panose="020B0503020204020204" pitchFamily="34" charset="-122"/>
                <a:ea typeface="微软雅黑" panose="020B0503020204020204" pitchFamily="34" charset="-122"/>
              </a:rPr>
              <a:t>支撑技术</a:t>
            </a:r>
            <a:r>
              <a:rPr lang="en-US" altLang="zh-CN" sz="1600" b="1" noProof="0" smtClean="0">
                <a:solidFill>
                  <a:srgbClr val="FFA500"/>
                </a:solidFill>
                <a:latin typeface="微软雅黑" panose="020B0503020204020204" pitchFamily="34" charset="-122"/>
                <a:ea typeface="微软雅黑" panose="020B0503020204020204" pitchFamily="34" charset="-122"/>
              </a:rPr>
              <a:t>: </a:t>
            </a:r>
            <a:r>
              <a:rPr lang="zh-CN" altLang="en-US" sz="1600" b="1" noProof="0" smtClean="0">
                <a:solidFill>
                  <a:srgbClr val="FFA500"/>
                </a:solidFill>
                <a:latin typeface="微软雅黑" panose="020B0503020204020204" pitchFamily="34" charset="-122"/>
                <a:ea typeface="微软雅黑" panose="020B0503020204020204" pitchFamily="34" charset="-122"/>
              </a:rPr>
              <a:t>可穿戴情感机器人</a:t>
            </a:r>
            <a:r>
              <a:rPr lang="en-US" altLang="zh-CN" sz="1600" b="1" noProof="0" smtClean="0">
                <a:solidFill>
                  <a:srgbClr val="FFA500"/>
                </a:solidFill>
                <a:latin typeface="微软雅黑" panose="020B0503020204020204" pitchFamily="34" charset="-122"/>
                <a:ea typeface="微软雅黑" panose="020B0503020204020204" pitchFamily="34" charset="-122"/>
              </a:rPr>
              <a:t>(Wearable3.0) </a:t>
            </a:r>
            <a:endParaRPr kumimoji="0" lang="zh-CN" altLang="en-US" sz="1400" b="0"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361139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54" y="688329"/>
            <a:ext cx="4096455" cy="2304256"/>
          </a:xfrm>
          <a:prstGeom prst="rect">
            <a:avLst/>
          </a:prstGeom>
        </p:spPr>
      </p:pic>
      <p:grpSp>
        <p:nvGrpSpPr>
          <p:cNvPr id="8" name="组合 7"/>
          <p:cNvGrpSpPr/>
          <p:nvPr/>
        </p:nvGrpSpPr>
        <p:grpSpPr>
          <a:xfrm>
            <a:off x="3398963" y="663830"/>
            <a:ext cx="4053357" cy="2628000"/>
            <a:chOff x="4235527" y="668657"/>
            <a:chExt cx="4053357" cy="2628000"/>
          </a:xfrm>
        </p:grpSpPr>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5527" y="668657"/>
              <a:ext cx="4053357" cy="2628000"/>
            </a:xfrm>
            <a:prstGeom prst="rect">
              <a:avLst/>
            </a:prstGeom>
          </p:spPr>
        </p:pic>
        <p:sp>
          <p:nvSpPr>
            <p:cNvPr id="6" name="椭圆 5"/>
            <p:cNvSpPr/>
            <p:nvPr/>
          </p:nvSpPr>
          <p:spPr>
            <a:xfrm>
              <a:off x="5984668" y="2768629"/>
              <a:ext cx="360000" cy="216000"/>
            </a:xfrm>
            <a:prstGeom prst="ellipse">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华文细黑"/>
                <a:ea typeface="华文细黑"/>
                <a:cs typeface="+mn-cs"/>
              </a:endParaRPr>
            </a:p>
          </p:txBody>
        </p:sp>
      </p:grpSp>
      <p:sp>
        <p:nvSpPr>
          <p:cNvPr id="33" name="Title 1"/>
          <p:cNvSpPr txBox="1">
            <a:spLocks/>
          </p:cNvSpPr>
          <p:nvPr/>
        </p:nvSpPr>
        <p:spPr>
          <a:xfrm>
            <a:off x="857880" y="201600"/>
            <a:ext cx="821411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1600" b="1" noProof="0" smtClean="0">
                <a:solidFill>
                  <a:srgbClr val="FFA500"/>
                </a:solidFill>
                <a:latin typeface="微软雅黑" panose="020B0503020204020204" pitchFamily="34" charset="-122"/>
                <a:ea typeface="微软雅黑" panose="020B0503020204020204" pitchFamily="34" charset="-122"/>
              </a:rPr>
              <a:t>人工智能系统</a:t>
            </a:r>
            <a:r>
              <a:rPr lang="en-US" altLang="zh-CN" sz="1600" b="1" noProof="0" smtClean="0">
                <a:solidFill>
                  <a:srgbClr val="FFA500"/>
                </a:solidFill>
                <a:latin typeface="微软雅黑" panose="020B0503020204020204" pitchFamily="34" charset="-122"/>
                <a:ea typeface="微软雅黑" panose="020B0503020204020204" pitchFamily="34" charset="-122"/>
              </a:rPr>
              <a:t>-&gt;</a:t>
            </a:r>
            <a:r>
              <a:rPr lang="zh-CN" altLang="en-US" sz="1600" b="1" noProof="0" smtClean="0">
                <a:solidFill>
                  <a:srgbClr val="FFA500"/>
                </a:solidFill>
                <a:latin typeface="微软雅黑" panose="020B0503020204020204" pitchFamily="34" charset="-122"/>
                <a:ea typeface="微软雅黑" panose="020B0503020204020204" pitchFamily="34" charset="-122"/>
              </a:rPr>
              <a:t>服务机器人</a:t>
            </a:r>
            <a:r>
              <a:rPr lang="en-US" altLang="zh-CN" sz="1600" b="1" noProof="0" smtClean="0">
                <a:solidFill>
                  <a:srgbClr val="FFA500"/>
                </a:solidFill>
                <a:latin typeface="微软雅黑" panose="020B0503020204020204" pitchFamily="34" charset="-122"/>
                <a:ea typeface="微软雅黑" panose="020B0503020204020204" pitchFamily="34" charset="-122"/>
              </a:rPr>
              <a:t>&amp;</a:t>
            </a:r>
            <a:r>
              <a:rPr lang="zh-CN" altLang="en-US" sz="1600" b="1" noProof="0" smtClean="0">
                <a:solidFill>
                  <a:srgbClr val="FFA500"/>
                </a:solidFill>
                <a:latin typeface="微软雅黑" panose="020B0503020204020204" pitchFamily="34" charset="-122"/>
                <a:ea typeface="微软雅黑" panose="020B0503020204020204" pitchFamily="34" charset="-122"/>
              </a:rPr>
              <a:t>可穿戴设备</a:t>
            </a:r>
            <a:r>
              <a:rPr lang="en-US" altLang="zh-CN" sz="1600" b="1" noProof="0" smtClean="0">
                <a:solidFill>
                  <a:srgbClr val="FFA500"/>
                </a:solidFill>
                <a:latin typeface="微软雅黑" panose="020B0503020204020204" pitchFamily="34" charset="-122"/>
                <a:ea typeface="微软雅黑" panose="020B0503020204020204" pitchFamily="34" charset="-122"/>
              </a:rPr>
              <a:t>-&gt;</a:t>
            </a:r>
            <a:r>
              <a:rPr lang="zh-CN" altLang="en-US" sz="1600" b="1" noProof="0" smtClean="0">
                <a:solidFill>
                  <a:srgbClr val="FFA500"/>
                </a:solidFill>
                <a:latin typeface="微软雅黑" panose="020B0503020204020204" pitchFamily="34" charset="-122"/>
                <a:ea typeface="微软雅黑" panose="020B0503020204020204" pitchFamily="34" charset="-122"/>
              </a:rPr>
              <a:t>支撑技术</a:t>
            </a:r>
            <a:r>
              <a:rPr lang="en-US" altLang="zh-CN" sz="1600" b="1" noProof="0" smtClean="0">
                <a:solidFill>
                  <a:srgbClr val="FFA500"/>
                </a:solidFill>
                <a:latin typeface="微软雅黑" panose="020B0503020204020204" pitchFamily="34" charset="-122"/>
                <a:ea typeface="微软雅黑" panose="020B0503020204020204" pitchFamily="34" charset="-122"/>
              </a:rPr>
              <a:t>: </a:t>
            </a:r>
            <a:r>
              <a:rPr lang="zh-CN" altLang="en-US" sz="1600" b="1" noProof="0" smtClean="0">
                <a:solidFill>
                  <a:srgbClr val="FFA500"/>
                </a:solidFill>
                <a:latin typeface="微软雅黑" panose="020B0503020204020204" pitchFamily="34" charset="-122"/>
                <a:ea typeface="微软雅黑" panose="020B0503020204020204" pitchFamily="34" charset="-122"/>
              </a:rPr>
              <a:t>可穿戴情感机器人</a:t>
            </a:r>
            <a:r>
              <a:rPr lang="en-US" altLang="zh-CN" sz="1600" b="1" noProof="0" smtClean="0">
                <a:solidFill>
                  <a:srgbClr val="FFA500"/>
                </a:solidFill>
                <a:latin typeface="微软雅黑" panose="020B0503020204020204" pitchFamily="34" charset="-122"/>
                <a:ea typeface="微软雅黑" panose="020B0503020204020204" pitchFamily="34" charset="-122"/>
              </a:rPr>
              <a:t>(Wearable3.0) </a:t>
            </a:r>
            <a:endParaRPr kumimoji="0" lang="zh-CN" altLang="en-US" sz="1400" b="0"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907260" y="2952027"/>
            <a:ext cx="166584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smtClean="0">
                <a:ln>
                  <a:noFill/>
                </a:ln>
                <a:effectLst/>
                <a:uLnTx/>
                <a:uFillTx/>
                <a:latin typeface="微软雅黑" panose="020B0503020204020204" pitchFamily="34" charset="-122"/>
                <a:ea typeface="微软雅黑" panose="020B0503020204020204" pitchFamily="34" charset="-122"/>
                <a:cs typeface="+mn-cs"/>
              </a:rPr>
              <a:t>(a).</a:t>
            </a:r>
            <a:r>
              <a:rPr kumimoji="0" lang="zh-CN" altLang="en-US" sz="1200" b="1" i="0" u="none" strike="noStrike" kern="1200" cap="none" spc="0" normalizeH="0" baseline="0" noProof="0" smtClean="0">
                <a:ln>
                  <a:noFill/>
                </a:ln>
                <a:effectLst/>
                <a:uLnTx/>
                <a:uFillTx/>
                <a:latin typeface="微软雅黑" panose="020B0503020204020204" pitchFamily="34" charset="-122"/>
                <a:ea typeface="微软雅黑" panose="020B0503020204020204" pitchFamily="34" charset="-122"/>
                <a:cs typeface="+mn-cs"/>
              </a:rPr>
              <a:t>终端实时情感识别</a:t>
            </a:r>
            <a:endParaRPr kumimoji="0" lang="zh-CN" altLang="en-US" sz="1200" b="1"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mn-cs"/>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3" y="3325447"/>
            <a:ext cx="7157575" cy="1800000"/>
          </a:xfrm>
          <a:prstGeom prst="rect">
            <a:avLst/>
          </a:prstGeom>
        </p:spPr>
      </p:pic>
      <p:sp>
        <p:nvSpPr>
          <p:cNvPr id="17" name="文本框 16"/>
          <p:cNvSpPr txBox="1"/>
          <p:nvPr/>
        </p:nvSpPr>
        <p:spPr>
          <a:xfrm>
            <a:off x="29154" y="3329650"/>
            <a:ext cx="2978701" cy="276999"/>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tabLst/>
              <a:defRPr kumimoji="0" sz="1200" b="1" i="0" u="none" strike="noStrike" cap="none" spc="0" normalizeH="0" baseline="0">
                <a:ln>
                  <a:noFill/>
                </a:ln>
                <a:effectLst/>
                <a:uLnTx/>
                <a:uFillTx/>
                <a:latin typeface="微软雅黑" panose="020B0503020204020204" pitchFamily="34" charset="-122"/>
                <a:ea typeface="微软雅黑" panose="020B0503020204020204" pitchFamily="34" charset="-122"/>
              </a:defRPr>
            </a:lvl1pPr>
          </a:lstStyle>
          <a:p>
            <a:r>
              <a:rPr lang="en-US" altLang="zh-CN"/>
              <a:t>(b).</a:t>
            </a:r>
            <a:r>
              <a:rPr lang="zh-CN" altLang="en-US"/>
              <a:t>人脸情感</a:t>
            </a:r>
            <a:r>
              <a:rPr lang="zh-CN" altLang="en-US"/>
              <a:t>识别</a:t>
            </a:r>
            <a:r>
              <a:rPr lang="en-US" altLang="zh-CN"/>
              <a:t>-</a:t>
            </a:r>
            <a:r>
              <a:rPr lang="zh-CN" altLang="en-US"/>
              <a:t>深度</a:t>
            </a:r>
            <a:r>
              <a:rPr lang="zh-CN" altLang="en-US"/>
              <a:t>卷积神经网络架构</a:t>
            </a:r>
            <a:endParaRPr lang="zh-CN" altLang="en-US" dirty="0"/>
          </a:p>
        </p:txBody>
      </p:sp>
      <p:sp>
        <p:nvSpPr>
          <p:cNvPr id="19" name="文本框 18"/>
          <p:cNvSpPr txBox="1"/>
          <p:nvPr/>
        </p:nvSpPr>
        <p:spPr>
          <a:xfrm>
            <a:off x="4272610" y="3117617"/>
            <a:ext cx="2648482" cy="276999"/>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tabLst/>
              <a:defRPr kumimoji="0" sz="1200" b="1" i="0" u="none" strike="noStrike" cap="none" spc="0" normalizeH="0" baseline="0">
                <a:ln>
                  <a:noFill/>
                </a:ln>
                <a:effectLst/>
                <a:uLnTx/>
                <a:uFillTx/>
                <a:latin typeface="微软雅黑" panose="020B0503020204020204" pitchFamily="34" charset="-122"/>
                <a:ea typeface="微软雅黑" panose="020B0503020204020204" pitchFamily="34" charset="-122"/>
              </a:defRPr>
            </a:lvl1pPr>
          </a:lstStyle>
          <a:p>
            <a:r>
              <a:rPr lang="en-US" altLang="zh-CN"/>
              <a:t>(c).</a:t>
            </a:r>
            <a:r>
              <a:rPr lang="zh-CN" altLang="en-US"/>
              <a:t>语音情感</a:t>
            </a:r>
            <a:r>
              <a:rPr lang="zh-CN" altLang="en-US"/>
              <a:t>识别</a:t>
            </a:r>
            <a:r>
              <a:rPr lang="en-US" altLang="zh-CN"/>
              <a:t>-</a:t>
            </a:r>
            <a:r>
              <a:rPr lang="zh-CN" altLang="en-US"/>
              <a:t>深度卷积</a:t>
            </a:r>
            <a:r>
              <a:rPr lang="zh-CN" altLang="en-US"/>
              <a:t>神经网络</a:t>
            </a:r>
            <a:endParaRPr lang="zh-CN" altLang="en-US" dirty="0"/>
          </a:p>
        </p:txBody>
      </p:sp>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44617" y="645961"/>
            <a:ext cx="3034688" cy="936000"/>
          </a:xfrm>
          <a:prstGeom prst="rect">
            <a:avLst/>
          </a:prstGeom>
        </p:spPr>
      </p:pic>
      <p:sp>
        <p:nvSpPr>
          <p:cNvPr id="9" name="矩形 8"/>
          <p:cNvSpPr/>
          <p:nvPr/>
        </p:nvSpPr>
        <p:spPr>
          <a:xfrm>
            <a:off x="6012160" y="627534"/>
            <a:ext cx="3059832" cy="954427"/>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华文细黑"/>
              <a:ea typeface="华文细黑"/>
              <a:cs typeface="+mn-cs"/>
            </a:endParaRPr>
          </a:p>
        </p:txBody>
      </p:sp>
      <p:sp>
        <p:nvSpPr>
          <p:cNvPr id="11" name="弧形 10"/>
          <p:cNvSpPr/>
          <p:nvPr/>
        </p:nvSpPr>
        <p:spPr>
          <a:xfrm>
            <a:off x="5298703" y="1491630"/>
            <a:ext cx="2225625" cy="2376264"/>
          </a:xfrm>
          <a:prstGeom prst="arc">
            <a:avLst>
              <a:gd name="adj1" fmla="val 10542724"/>
              <a:gd name="adj2" fmla="val 15027114"/>
            </a:avLst>
          </a:prstGeom>
          <a:noFill/>
          <a:ln w="9525">
            <a:solidFill>
              <a:srgbClr val="C00000"/>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华文细黑"/>
              <a:ea typeface="华文细黑"/>
              <a:cs typeface="+mn-cs"/>
            </a:endParaRPr>
          </a:p>
        </p:txBody>
      </p:sp>
      <p:pic>
        <p:nvPicPr>
          <p:cNvPr id="12" name="图片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86728" y="3520574"/>
            <a:ext cx="1921775" cy="1174124"/>
          </a:xfrm>
          <a:prstGeom prst="rect">
            <a:avLst/>
          </a:prstGeom>
        </p:spPr>
      </p:pic>
      <p:sp>
        <p:nvSpPr>
          <p:cNvPr id="27" name="文本框 26"/>
          <p:cNvSpPr txBox="1"/>
          <p:nvPr/>
        </p:nvSpPr>
        <p:spPr>
          <a:xfrm>
            <a:off x="7740352" y="4694698"/>
            <a:ext cx="1218603" cy="276999"/>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tabLst/>
              <a:defRPr kumimoji="0" sz="1200" b="1" i="0" u="none" strike="noStrike" cap="none" spc="0" normalizeH="0" baseline="0">
                <a:ln>
                  <a:noFill/>
                </a:ln>
                <a:effectLst/>
                <a:uLnTx/>
                <a:uFillTx/>
                <a:latin typeface="微软雅黑" panose="020B0503020204020204" pitchFamily="34" charset="-122"/>
                <a:ea typeface="微软雅黑" panose="020B0503020204020204" pitchFamily="34" charset="-122"/>
              </a:defRPr>
            </a:lvl1pPr>
          </a:lstStyle>
          <a:p>
            <a:r>
              <a:rPr lang="en-US" altLang="zh-CN"/>
              <a:t>(d).</a:t>
            </a:r>
            <a:r>
              <a:rPr lang="zh-CN" altLang="en-US"/>
              <a:t>人脸</a:t>
            </a:r>
            <a:r>
              <a:rPr lang="zh-CN" altLang="en-US"/>
              <a:t>情感库</a:t>
            </a:r>
            <a:endParaRPr lang="zh-CN" altLang="en-US" dirty="0"/>
          </a:p>
        </p:txBody>
      </p:sp>
      <p:sp>
        <p:nvSpPr>
          <p:cNvPr id="16" name="文本框 15"/>
          <p:cNvSpPr txBox="1"/>
          <p:nvPr/>
        </p:nvSpPr>
        <p:spPr>
          <a:xfrm>
            <a:off x="7214783" y="2355726"/>
            <a:ext cx="2037737" cy="584775"/>
          </a:xfrm>
          <a:prstGeom prst="rect">
            <a:avLst/>
          </a:prstGeom>
          <a:noFill/>
        </p:spPr>
        <p:txBody>
          <a:bodyPr wrap="none" rtlCol="0">
            <a:spAutoFit/>
          </a:bodyPr>
          <a:lstStyle>
            <a:defPPr>
              <a:defRPr lang="zh-CN"/>
            </a:defPPr>
            <a:lvl1pPr>
              <a:defRPr sz="1600" b="1">
                <a:solidFill>
                  <a:srgbClr val="FFA500"/>
                </a:solidFill>
                <a:latin typeface="微软雅黑" panose="020B0503020204020204" pitchFamily="34" charset="-122"/>
                <a:ea typeface="微软雅黑" panose="020B0503020204020204" pitchFamily="34" charset="-122"/>
              </a:defRPr>
            </a:lvl1pPr>
          </a:lstStyle>
          <a:p>
            <a:r>
              <a:rPr lang="en-US" altLang="zh-CN"/>
              <a:t>3.</a:t>
            </a:r>
            <a:r>
              <a:rPr lang="zh-CN" altLang="en-US"/>
              <a:t>可</a:t>
            </a:r>
            <a:r>
              <a:rPr lang="zh-CN" altLang="en-US"/>
              <a:t>穿戴情感</a:t>
            </a:r>
            <a:r>
              <a:rPr lang="zh-CN" altLang="en-US"/>
              <a:t>机器人</a:t>
            </a:r>
            <a:endParaRPr lang="en-US" altLang="zh-CN"/>
          </a:p>
          <a:p>
            <a:r>
              <a:rPr lang="en-US" altLang="zh-CN" smtClean="0"/>
              <a:t>&gt;&gt;</a:t>
            </a:r>
            <a:r>
              <a:rPr lang="zh-CN" altLang="en-US" smtClean="0"/>
              <a:t>情感识别算法</a:t>
            </a:r>
            <a:r>
              <a:rPr lang="en-US" altLang="zh-CN"/>
              <a:t>&lt;&lt;</a:t>
            </a:r>
            <a:endParaRPr lang="zh-CN" altLang="en-US"/>
          </a:p>
        </p:txBody>
      </p:sp>
    </p:spTree>
    <p:extLst>
      <p:ext uri="{BB962C8B-B14F-4D97-AF65-F5344CB8AC3E}">
        <p14:creationId xmlns:p14="http://schemas.microsoft.com/office/powerpoint/2010/main" val="391070853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342648" y="3507764"/>
            <a:ext cx="5032906" cy="1061829"/>
          </a:xfrm>
          <a:prstGeom prst="rect">
            <a:avLst/>
          </a:prstGeom>
          <a:ln>
            <a:solidFill>
              <a:schemeClr val="bg1">
                <a:lumMod val="50000"/>
              </a:schemeClr>
            </a:solidFill>
            <a:prstDash val="dash"/>
          </a:ln>
        </p:spPr>
        <p:txBody>
          <a:bodyPr wrap="square">
            <a:spAutoFit/>
          </a:bodyPr>
          <a:lstStyle/>
          <a:p>
            <a:pPr marL="0" marR="0" lvl="0" indent="0" algn="just" defTabSz="914400" rtl="0" eaLnBrk="0" fontAlgn="auto" latinLnBrk="0" hangingPunct="0">
              <a:lnSpc>
                <a:spcPct val="150000"/>
              </a:lnSpc>
              <a:spcBef>
                <a:spcPts val="0"/>
              </a:spcBef>
              <a:spcAft>
                <a:spcPts val="0"/>
              </a:spcAft>
              <a:buClrTx/>
              <a:buSzTx/>
              <a:buFontTx/>
              <a:buNone/>
              <a:tabLst/>
              <a:defRPr/>
            </a:pPr>
            <a:r>
              <a:rPr kumimoji="0" lang="zh-CN" altLang="en-US" sz="1400" b="1" i="0" u="none" strike="noStrike" kern="1200" cap="none" spc="0" normalizeH="0" baseline="0" noProof="0" smtClean="0">
                <a:ln>
                  <a:noFill/>
                </a:ln>
                <a:solidFill>
                  <a:srgbClr val="960000"/>
                </a:solidFill>
                <a:effectLst/>
                <a:uLnTx/>
                <a:uFillTx/>
                <a:latin typeface="微软雅黑" pitchFamily="34" charset="-122"/>
                <a:ea typeface="微软雅黑" pitchFamily="34" charset="-122"/>
                <a:cs typeface="+mn-cs"/>
              </a:rPr>
              <a:t>问题：</a:t>
            </a:r>
            <a:endParaRPr kumimoji="0" lang="en-US" altLang="zh-CN" sz="1400" b="1" i="0" u="none" strike="noStrike" kern="1200" cap="none" spc="0" normalizeH="0" baseline="0" noProof="0" smtClean="0">
              <a:ln>
                <a:noFill/>
              </a:ln>
              <a:solidFill>
                <a:srgbClr val="960000"/>
              </a:solidFill>
              <a:effectLst/>
              <a:uLnTx/>
              <a:uFillTx/>
              <a:latin typeface="微软雅黑" pitchFamily="34" charset="-122"/>
              <a:ea typeface="微软雅黑" pitchFamily="34" charset="-122"/>
              <a:cs typeface="+mn-cs"/>
            </a:endParaRP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zh-CN" altLang="en-US" sz="1400" b="1" i="0" u="none" strike="noStrike" kern="1200" cap="none" spc="0" normalizeH="0" baseline="0" noProof="0" smtClean="0">
                <a:ln>
                  <a:noFill/>
                </a:ln>
                <a:solidFill>
                  <a:srgbClr val="960000"/>
                </a:solidFill>
                <a:effectLst/>
                <a:uLnTx/>
                <a:uFillTx/>
                <a:latin typeface="微软雅黑" pitchFamily="34" charset="-122"/>
                <a:ea typeface="微软雅黑" pitchFamily="34" charset="-122"/>
                <a:cs typeface="+mn-cs"/>
              </a:rPr>
              <a:t>（</a:t>
            </a:r>
            <a:r>
              <a:rPr kumimoji="0" lang="en-US" altLang="zh-CN" sz="1400" b="1" i="0" u="none" strike="noStrike" kern="1200" cap="none" spc="0" normalizeH="0" baseline="0" noProof="0" dirty="0" smtClean="0">
                <a:ln>
                  <a:noFill/>
                </a:ln>
                <a:solidFill>
                  <a:srgbClr val="960000"/>
                </a:solidFill>
                <a:effectLst/>
                <a:uLnTx/>
                <a:uFillTx/>
                <a:latin typeface="微软雅黑" pitchFamily="34" charset="-122"/>
                <a:ea typeface="微软雅黑" pitchFamily="34" charset="-122"/>
                <a:cs typeface="+mn-cs"/>
              </a:rPr>
              <a:t>1</a:t>
            </a:r>
            <a:r>
              <a:rPr kumimoji="0" lang="zh-CN" altLang="en-US" sz="1400" b="1" i="0" u="none" strike="noStrike" kern="1200" cap="none" spc="0" normalizeH="0" baseline="0" noProof="0" dirty="0" smtClean="0">
                <a:ln>
                  <a:noFill/>
                </a:ln>
                <a:solidFill>
                  <a:srgbClr val="960000"/>
                </a:solidFill>
                <a:effectLst/>
                <a:uLnTx/>
                <a:uFillTx/>
                <a:latin typeface="微软雅黑" pitchFamily="34" charset="-122"/>
                <a:ea typeface="微软雅黑" pitchFamily="34" charset="-122"/>
                <a:cs typeface="+mn-cs"/>
              </a:rPr>
              <a:t>）</a:t>
            </a:r>
            <a:r>
              <a:rPr kumimoji="0" lang="zh-CN" altLang="en-US" sz="1400" b="0" i="0" u="none" strike="noStrike" kern="1200" cap="none" spc="0" normalizeH="0" baseline="0" noProof="0" dirty="0" smtClean="0">
                <a:ln>
                  <a:noFill/>
                </a:ln>
                <a:solidFill>
                  <a:prstClr val="black">
                    <a:lumMod val="85000"/>
                    <a:lumOff val="15000"/>
                  </a:prstClr>
                </a:solidFill>
                <a:effectLst/>
                <a:uLnTx/>
                <a:uFillTx/>
                <a:latin typeface="微软雅黑" pitchFamily="34" charset="-122"/>
                <a:ea typeface="微软雅黑" pitchFamily="34" charset="-122"/>
                <a:cs typeface="+mn-cs"/>
              </a:rPr>
              <a:t>如何对采集的海量的无标签数据进行标签？</a:t>
            </a:r>
            <a:endParaRPr kumimoji="0" lang="en-US" altLang="zh-CN" sz="1400" b="0" i="0" u="none" strike="noStrike" kern="1200" cap="none" spc="0" normalizeH="0" baseline="0" noProof="0" dirty="0" smtClean="0">
              <a:ln>
                <a:noFill/>
              </a:ln>
              <a:solidFill>
                <a:prstClr val="black">
                  <a:lumMod val="85000"/>
                  <a:lumOff val="15000"/>
                </a:prstClr>
              </a:solidFill>
              <a:effectLst/>
              <a:uLnTx/>
              <a:uFillTx/>
              <a:latin typeface="微软雅黑" pitchFamily="34" charset="-122"/>
              <a:ea typeface="微软雅黑" pitchFamily="34" charset="-122"/>
              <a:cs typeface="+mn-cs"/>
            </a:endParaRPr>
          </a:p>
          <a:p>
            <a:pPr marL="0" marR="0" lvl="0" indent="0" algn="just" defTabSz="914400" rtl="0" eaLnBrk="0" fontAlgn="auto" latinLnBrk="0" hangingPunct="0">
              <a:lnSpc>
                <a:spcPct val="150000"/>
              </a:lnSpc>
              <a:spcBef>
                <a:spcPts val="0"/>
              </a:spcBef>
              <a:spcAft>
                <a:spcPts val="0"/>
              </a:spcAft>
              <a:buClrTx/>
              <a:buSzTx/>
              <a:buFontTx/>
              <a:buNone/>
              <a:tabLst/>
              <a:defRPr/>
            </a:pPr>
            <a:r>
              <a:rPr kumimoji="0" lang="zh-CN" altLang="en-US" sz="1400" b="1" i="0" u="none" strike="noStrike" kern="1200" cap="none" spc="0" normalizeH="0" baseline="0" noProof="0" smtClean="0">
                <a:ln>
                  <a:noFill/>
                </a:ln>
                <a:solidFill>
                  <a:srgbClr val="960000"/>
                </a:solidFill>
                <a:effectLst/>
                <a:uLnTx/>
                <a:uFillTx/>
                <a:latin typeface="微软雅黑" pitchFamily="34" charset="-122"/>
                <a:ea typeface="微软雅黑" pitchFamily="34" charset="-122"/>
                <a:cs typeface="+mn-cs"/>
              </a:rPr>
              <a:t>（</a:t>
            </a:r>
            <a:r>
              <a:rPr kumimoji="0" lang="en-US" altLang="zh-CN" sz="1400" b="1" i="0" u="none" strike="noStrike" kern="1200" cap="none" spc="0" normalizeH="0" baseline="0" noProof="0" dirty="0" smtClean="0">
                <a:ln>
                  <a:noFill/>
                </a:ln>
                <a:solidFill>
                  <a:srgbClr val="960000"/>
                </a:solidFill>
                <a:effectLst/>
                <a:uLnTx/>
                <a:uFillTx/>
                <a:latin typeface="微软雅黑" pitchFamily="34" charset="-122"/>
                <a:ea typeface="微软雅黑" pitchFamily="34" charset="-122"/>
                <a:cs typeface="+mn-cs"/>
              </a:rPr>
              <a:t>2</a:t>
            </a:r>
            <a:r>
              <a:rPr kumimoji="0" lang="zh-CN" altLang="en-US" sz="1400" b="1" i="0" u="none" strike="noStrike" kern="1200" cap="none" spc="0" normalizeH="0" baseline="0" noProof="0" dirty="0" smtClean="0">
                <a:ln>
                  <a:noFill/>
                </a:ln>
                <a:solidFill>
                  <a:srgbClr val="960000"/>
                </a:solidFill>
                <a:effectLst/>
                <a:uLnTx/>
                <a:uFillTx/>
                <a:latin typeface="微软雅黑" pitchFamily="34" charset="-122"/>
                <a:ea typeface="微软雅黑" pitchFamily="34" charset="-122"/>
                <a:cs typeface="+mn-cs"/>
              </a:rPr>
              <a:t>）</a:t>
            </a:r>
            <a:r>
              <a:rPr kumimoji="0" lang="zh-CN" altLang="en-US" sz="1400" b="0" i="0" u="none" strike="noStrike" kern="1200" cap="none" spc="0" normalizeH="0" baseline="0" noProof="0" dirty="0" smtClean="0">
                <a:ln>
                  <a:noFill/>
                </a:ln>
                <a:solidFill>
                  <a:prstClr val="black">
                    <a:lumMod val="85000"/>
                    <a:lumOff val="15000"/>
                  </a:prstClr>
                </a:solidFill>
                <a:effectLst/>
                <a:uLnTx/>
                <a:uFillTx/>
                <a:latin typeface="微软雅黑" pitchFamily="34" charset="-122"/>
                <a:ea typeface="微软雅黑" pitchFamily="34" charset="-122"/>
                <a:cs typeface="+mn-cs"/>
              </a:rPr>
              <a:t>如何利用大量无标签的数据，来提高情感识别的准确度</a:t>
            </a:r>
            <a:endParaRPr kumimoji="0" lang="zh-CN" altLang="en-US" sz="1400" b="1" i="0" u="none" strike="noStrike" kern="1200" cap="none" spc="0" normalizeH="0" baseline="0" noProof="0" dirty="0">
              <a:ln>
                <a:noFill/>
              </a:ln>
              <a:solidFill>
                <a:srgbClr val="960000"/>
              </a:solidFill>
              <a:effectLst/>
              <a:uLnTx/>
              <a:uFillTx/>
              <a:latin typeface="微软雅黑" pitchFamily="34" charset="-122"/>
              <a:ea typeface="微软雅黑" pitchFamily="34" charset="-122"/>
              <a:cs typeface="+mn-cs"/>
              <a:sym typeface="微软雅黑" pitchFamily="34" charset="-122"/>
            </a:endParaRPr>
          </a:p>
        </p:txBody>
      </p:sp>
      <p:pic>
        <p:nvPicPr>
          <p:cNvPr id="3" name="图片 2"/>
          <p:cNvPicPr>
            <a:picLocks noChangeAspect="1"/>
          </p:cNvPicPr>
          <p:nvPr/>
        </p:nvPicPr>
        <p:blipFill>
          <a:blip r:embed="rId3"/>
          <a:stretch>
            <a:fillRect/>
          </a:stretch>
        </p:blipFill>
        <p:spPr>
          <a:xfrm>
            <a:off x="268220" y="1259076"/>
            <a:ext cx="2942857" cy="2104762"/>
          </a:xfrm>
          <a:prstGeom prst="rect">
            <a:avLst/>
          </a:prstGeom>
        </p:spPr>
      </p:pic>
      <p:pic>
        <p:nvPicPr>
          <p:cNvPr id="4" name="图片 3"/>
          <p:cNvPicPr>
            <a:picLocks noChangeAspect="1"/>
          </p:cNvPicPr>
          <p:nvPr/>
        </p:nvPicPr>
        <p:blipFill>
          <a:blip r:embed="rId4"/>
          <a:stretch>
            <a:fillRect/>
          </a:stretch>
        </p:blipFill>
        <p:spPr>
          <a:xfrm>
            <a:off x="6104903" y="755015"/>
            <a:ext cx="2605240" cy="3837234"/>
          </a:xfrm>
          <a:prstGeom prst="rect">
            <a:avLst/>
          </a:prstGeom>
        </p:spPr>
      </p:pic>
      <p:sp>
        <p:nvSpPr>
          <p:cNvPr id="44" name="矩形 43"/>
          <p:cNvSpPr/>
          <p:nvPr/>
        </p:nvSpPr>
        <p:spPr>
          <a:xfrm>
            <a:off x="3283085" y="1762466"/>
            <a:ext cx="2153011" cy="9541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情感数据的获取越来越方便，但是情感数据中仅含有少量的标签数据，却含有大量的无标签数据集。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342648" y="4582780"/>
            <a:ext cx="802838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Min Chen, </a:t>
            </a:r>
            <a:r>
              <a:rPr kumimoji="0" lang="en-US" altLang="zh-CN" sz="1200" b="1"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et al., “Label-less </a:t>
            </a: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Learning for Traffic Control in an Edge </a:t>
            </a:r>
            <a:r>
              <a:rPr kumimoji="0" lang="en-US" altLang="zh-CN" sz="1200" b="1"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Network”,</a:t>
            </a: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 </a:t>
            </a:r>
            <a:r>
              <a:rPr kumimoji="0" lang="en-US" altLang="zh-CN" sz="1200" b="1" i="1"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IEEE Network</a:t>
            </a:r>
            <a:r>
              <a:rPr kumimoji="0" lang="en-US" altLang="zh-CN" sz="12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 Vol. 32, No. 6, Nov. </a:t>
            </a:r>
            <a:r>
              <a:rPr kumimoji="0" lang="en-US" altLang="zh-CN" sz="1200" b="1"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2018 (JCR</a:t>
            </a:r>
            <a:r>
              <a:rPr kumimoji="0" lang="zh-CN" altLang="en-US" sz="1200" b="1"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一区，影响因子</a:t>
            </a:r>
            <a:r>
              <a:rPr kumimoji="0" lang="en-US" altLang="zh-CN" sz="1200" b="1"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 7.23)</a:t>
            </a:r>
            <a:endParaRPr kumimoji="0" lang="zh-CN" altLang="en-US" sz="1200"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1" name="Title 1"/>
          <p:cNvSpPr txBox="1">
            <a:spLocks/>
          </p:cNvSpPr>
          <p:nvPr/>
        </p:nvSpPr>
        <p:spPr>
          <a:xfrm>
            <a:off x="857880" y="201600"/>
            <a:ext cx="821411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1600" b="1" noProof="0" smtClean="0">
                <a:solidFill>
                  <a:srgbClr val="FFA500"/>
                </a:solidFill>
                <a:latin typeface="微软雅黑" panose="020B0503020204020204" pitchFamily="34" charset="-122"/>
                <a:ea typeface="微软雅黑" panose="020B0503020204020204" pitchFamily="34" charset="-122"/>
              </a:rPr>
              <a:t>人工智能系统</a:t>
            </a:r>
            <a:r>
              <a:rPr lang="en-US" altLang="zh-CN" sz="1600" b="1" noProof="0" smtClean="0">
                <a:solidFill>
                  <a:srgbClr val="FFA500"/>
                </a:solidFill>
                <a:latin typeface="微软雅黑" panose="020B0503020204020204" pitchFamily="34" charset="-122"/>
                <a:ea typeface="微软雅黑" panose="020B0503020204020204" pitchFamily="34" charset="-122"/>
              </a:rPr>
              <a:t>-&gt;</a:t>
            </a:r>
            <a:r>
              <a:rPr lang="zh-CN" altLang="en-US" sz="1600" b="1" noProof="0" smtClean="0">
                <a:solidFill>
                  <a:srgbClr val="FFA500"/>
                </a:solidFill>
                <a:latin typeface="微软雅黑" panose="020B0503020204020204" pitchFamily="34" charset="-122"/>
                <a:ea typeface="微软雅黑" panose="020B0503020204020204" pitchFamily="34" charset="-122"/>
              </a:rPr>
              <a:t>服务机器人</a:t>
            </a:r>
            <a:r>
              <a:rPr lang="en-US" altLang="zh-CN" sz="1600" b="1" noProof="0" smtClean="0">
                <a:solidFill>
                  <a:srgbClr val="FFA500"/>
                </a:solidFill>
                <a:latin typeface="微软雅黑" panose="020B0503020204020204" pitchFamily="34" charset="-122"/>
                <a:ea typeface="微软雅黑" panose="020B0503020204020204" pitchFamily="34" charset="-122"/>
              </a:rPr>
              <a:t>&amp;</a:t>
            </a:r>
            <a:r>
              <a:rPr lang="zh-CN" altLang="en-US" sz="1600" b="1" noProof="0" smtClean="0">
                <a:solidFill>
                  <a:srgbClr val="FFA500"/>
                </a:solidFill>
                <a:latin typeface="微软雅黑" panose="020B0503020204020204" pitchFamily="34" charset="-122"/>
                <a:ea typeface="微软雅黑" panose="020B0503020204020204" pitchFamily="34" charset="-122"/>
              </a:rPr>
              <a:t>可穿戴设备</a:t>
            </a:r>
            <a:r>
              <a:rPr lang="en-US" altLang="zh-CN" sz="1600" b="1" noProof="0" smtClean="0">
                <a:solidFill>
                  <a:srgbClr val="FFA500"/>
                </a:solidFill>
                <a:latin typeface="微软雅黑" panose="020B0503020204020204" pitchFamily="34" charset="-122"/>
                <a:ea typeface="微软雅黑" panose="020B0503020204020204" pitchFamily="34" charset="-122"/>
              </a:rPr>
              <a:t>-&gt;</a:t>
            </a:r>
            <a:r>
              <a:rPr lang="zh-CN" altLang="en-US" sz="1600" b="1" noProof="0" smtClean="0">
                <a:solidFill>
                  <a:srgbClr val="FFA500"/>
                </a:solidFill>
                <a:latin typeface="微软雅黑" panose="020B0503020204020204" pitchFamily="34" charset="-122"/>
                <a:ea typeface="微软雅黑" panose="020B0503020204020204" pitchFamily="34" charset="-122"/>
              </a:rPr>
              <a:t>支撑技术</a:t>
            </a:r>
            <a:r>
              <a:rPr lang="en-US" altLang="zh-CN" sz="1600" b="1" noProof="0" smtClean="0">
                <a:solidFill>
                  <a:srgbClr val="FFA500"/>
                </a:solidFill>
                <a:latin typeface="微软雅黑" panose="020B0503020204020204" pitchFamily="34" charset="-122"/>
                <a:ea typeface="微软雅黑" panose="020B0503020204020204" pitchFamily="34" charset="-122"/>
              </a:rPr>
              <a:t>: </a:t>
            </a:r>
            <a:r>
              <a:rPr lang="zh-CN" altLang="en-US" sz="1600" b="1" noProof="0" smtClean="0">
                <a:solidFill>
                  <a:srgbClr val="FFA500"/>
                </a:solidFill>
                <a:latin typeface="微软雅黑" panose="020B0503020204020204" pitchFamily="34" charset="-122"/>
                <a:ea typeface="微软雅黑" panose="020B0503020204020204" pitchFamily="34" charset="-122"/>
              </a:rPr>
              <a:t>可穿戴情感机器人</a:t>
            </a:r>
            <a:r>
              <a:rPr lang="en-US" altLang="zh-CN" sz="1600" b="1" noProof="0" smtClean="0">
                <a:solidFill>
                  <a:srgbClr val="FFA500"/>
                </a:solidFill>
                <a:latin typeface="微软雅黑" panose="020B0503020204020204" pitchFamily="34" charset="-122"/>
                <a:ea typeface="微软雅黑" panose="020B0503020204020204" pitchFamily="34" charset="-122"/>
              </a:rPr>
              <a:t>(Wearable3.0) </a:t>
            </a:r>
            <a:endParaRPr kumimoji="0" lang="zh-CN" altLang="en-US" sz="1400" b="0"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endParaRPr>
          </a:p>
        </p:txBody>
      </p:sp>
      <p:sp>
        <p:nvSpPr>
          <p:cNvPr id="12" name="文本框 11"/>
          <p:cNvSpPr txBox="1"/>
          <p:nvPr/>
        </p:nvSpPr>
        <p:spPr>
          <a:xfrm>
            <a:off x="539552" y="652587"/>
            <a:ext cx="2653290" cy="584775"/>
          </a:xfrm>
          <a:prstGeom prst="rect">
            <a:avLst/>
          </a:prstGeom>
          <a:noFill/>
        </p:spPr>
        <p:txBody>
          <a:bodyPr wrap="none" rtlCol="0">
            <a:spAutoFit/>
          </a:bodyPr>
          <a:lstStyle>
            <a:defPPr>
              <a:defRPr lang="zh-CN"/>
            </a:defPPr>
            <a:lvl1pPr>
              <a:defRPr sz="1600" b="1">
                <a:solidFill>
                  <a:srgbClr val="FFA500"/>
                </a:solidFill>
                <a:latin typeface="微软雅黑" panose="020B0503020204020204" pitchFamily="34" charset="-122"/>
                <a:ea typeface="微软雅黑" panose="020B0503020204020204" pitchFamily="34" charset="-122"/>
              </a:defRPr>
            </a:lvl1pPr>
          </a:lstStyle>
          <a:p>
            <a:pPr algn="ctr"/>
            <a:r>
              <a:rPr lang="en-US" altLang="zh-CN" smtClean="0"/>
              <a:t>4.</a:t>
            </a:r>
            <a:r>
              <a:rPr lang="zh-CN" altLang="en-US"/>
              <a:t>可</a:t>
            </a:r>
            <a:r>
              <a:rPr lang="zh-CN" altLang="en-US"/>
              <a:t>穿戴情感</a:t>
            </a:r>
            <a:r>
              <a:rPr lang="zh-CN" altLang="en-US"/>
              <a:t>机器人</a:t>
            </a:r>
            <a:endParaRPr lang="en-US" altLang="zh-CN"/>
          </a:p>
          <a:p>
            <a:pPr algn="ctr"/>
            <a:r>
              <a:rPr lang="en-US" altLang="zh-CN" smtClean="0"/>
              <a:t>&gt;&gt;</a:t>
            </a:r>
            <a:r>
              <a:rPr lang="zh-CN" altLang="en-US" smtClean="0"/>
              <a:t>无标签情感识别算法</a:t>
            </a:r>
            <a:r>
              <a:rPr lang="en-US" altLang="zh-CN"/>
              <a:t>&lt;&lt;</a:t>
            </a:r>
            <a:endParaRPr lang="zh-CN" altLang="en-US"/>
          </a:p>
        </p:txBody>
      </p:sp>
    </p:spTree>
    <p:extLst>
      <p:ext uri="{BB962C8B-B14F-4D97-AF65-F5344CB8AC3E}">
        <p14:creationId xmlns:p14="http://schemas.microsoft.com/office/powerpoint/2010/main" val="236394168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成组">
            <a:extLst>
              <a:ext uri="{FF2B5EF4-FFF2-40B4-BE49-F238E27FC236}">
                <a16:creationId xmlns:a16="http://schemas.microsoft.com/office/drawing/2014/main" id="{9692469E-20EC-4138-B651-9947349B37CF}"/>
              </a:ext>
            </a:extLst>
          </p:cNvPr>
          <p:cNvGrpSpPr/>
          <p:nvPr/>
        </p:nvGrpSpPr>
        <p:grpSpPr>
          <a:xfrm>
            <a:off x="2913130" y="3181629"/>
            <a:ext cx="6230870" cy="1970982"/>
            <a:chOff x="0" y="0"/>
            <a:chExt cx="7939620" cy="2602223"/>
          </a:xfrm>
        </p:grpSpPr>
        <p:pic>
          <p:nvPicPr>
            <p:cNvPr id="17" name="image43.jpeg" descr="image43.jpeg">
              <a:extLst>
                <a:ext uri="{FF2B5EF4-FFF2-40B4-BE49-F238E27FC236}">
                  <a16:creationId xmlns:a16="http://schemas.microsoft.com/office/drawing/2014/main" id="{4E4DB5EF-6DD5-4A73-BCA4-8606CBAF6014}"/>
                </a:ext>
              </a:extLst>
            </p:cNvPr>
            <p:cNvPicPr>
              <a:picLocks noChangeAspect="1"/>
            </p:cNvPicPr>
            <p:nvPr/>
          </p:nvPicPr>
          <p:blipFill>
            <a:blip r:embed="rId3">
              <a:extLst/>
            </a:blip>
            <a:srcRect l="896" r="10213"/>
            <a:stretch>
              <a:fillRect/>
            </a:stretch>
          </p:blipFill>
          <p:spPr>
            <a:xfrm>
              <a:off x="116346" y="273138"/>
              <a:ext cx="3670998" cy="2323052"/>
            </a:xfrm>
            <a:prstGeom prst="rect">
              <a:avLst/>
            </a:prstGeom>
            <a:ln w="12700" cap="flat">
              <a:noFill/>
              <a:miter lim="400000"/>
            </a:ln>
            <a:effectLst/>
          </p:spPr>
        </p:pic>
        <p:pic>
          <p:nvPicPr>
            <p:cNvPr id="19" name="image44.jpeg" descr="image44.jpeg">
              <a:extLst>
                <a:ext uri="{FF2B5EF4-FFF2-40B4-BE49-F238E27FC236}">
                  <a16:creationId xmlns:a16="http://schemas.microsoft.com/office/drawing/2014/main" id="{17E134BD-0D34-437E-AECA-E020C7DDB01A}"/>
                </a:ext>
              </a:extLst>
            </p:cNvPr>
            <p:cNvPicPr>
              <a:picLocks noChangeAspect="1"/>
            </p:cNvPicPr>
            <p:nvPr/>
          </p:nvPicPr>
          <p:blipFill>
            <a:blip r:embed="rId4">
              <a:extLst/>
            </a:blip>
            <a:stretch>
              <a:fillRect/>
            </a:stretch>
          </p:blipFill>
          <p:spPr>
            <a:xfrm>
              <a:off x="0" y="273138"/>
              <a:ext cx="1576197" cy="2329086"/>
            </a:xfrm>
            <a:prstGeom prst="rect">
              <a:avLst/>
            </a:prstGeom>
            <a:ln w="12700" cap="flat">
              <a:noFill/>
              <a:miter lim="400000"/>
            </a:ln>
            <a:effectLst/>
          </p:spPr>
        </p:pic>
        <p:sp>
          <p:nvSpPr>
            <p:cNvPr id="20" name="圆形">
              <a:extLst>
                <a:ext uri="{FF2B5EF4-FFF2-40B4-BE49-F238E27FC236}">
                  <a16:creationId xmlns:a16="http://schemas.microsoft.com/office/drawing/2014/main" id="{BDC50768-D689-4E5E-82F1-5DEB70C214BB}"/>
                </a:ext>
              </a:extLst>
            </p:cNvPr>
            <p:cNvSpPr/>
            <p:nvPr/>
          </p:nvSpPr>
          <p:spPr>
            <a:xfrm>
              <a:off x="2387845" y="1631709"/>
              <a:ext cx="729965" cy="729966"/>
            </a:xfrm>
            <a:prstGeom prst="ellipse">
              <a:avLst/>
            </a:prstGeom>
            <a:noFill/>
            <a:ln w="12700" cap="flat">
              <a:solidFill>
                <a:srgbClr val="C5C5C5"/>
              </a:solidFill>
              <a:prstDash val="solid"/>
              <a:round/>
            </a:ln>
            <a:effectLst/>
          </p:spPr>
          <p:txBody>
            <a:bodyPr wrap="square" lIns="45719" tIns="45719" rIns="45719" bIns="45719" numCol="1" anchor="ctr">
              <a:noAutofit/>
            </a:bodyPr>
            <a:lstStyle/>
            <a:p>
              <a:pPr algn="ctr">
                <a:defRPr>
                  <a:solidFill>
                    <a:srgbClr val="FFFFFF"/>
                  </a:solidFill>
                </a:defRPr>
              </a:pPr>
              <a:endParaRPr sz="5600"/>
            </a:p>
          </p:txBody>
        </p:sp>
        <p:sp>
          <p:nvSpPr>
            <p:cNvPr id="21" name="线条">
              <a:extLst>
                <a:ext uri="{FF2B5EF4-FFF2-40B4-BE49-F238E27FC236}">
                  <a16:creationId xmlns:a16="http://schemas.microsoft.com/office/drawing/2014/main" id="{77C7BC84-498E-480C-9836-7C506284C425}"/>
                </a:ext>
              </a:extLst>
            </p:cNvPr>
            <p:cNvSpPr/>
            <p:nvPr/>
          </p:nvSpPr>
          <p:spPr>
            <a:xfrm flipV="1">
              <a:off x="3010908" y="936742"/>
              <a:ext cx="918551" cy="1035948"/>
            </a:xfrm>
            <a:prstGeom prst="line">
              <a:avLst/>
            </a:prstGeom>
            <a:noFill/>
            <a:ln w="12700" cap="flat">
              <a:solidFill>
                <a:srgbClr val="FFFFFF"/>
              </a:solidFill>
              <a:prstDash val="solid"/>
              <a:round/>
            </a:ln>
            <a:effectLst/>
          </p:spPr>
          <p:txBody>
            <a:bodyPr wrap="square" lIns="0" tIns="0" rIns="0" bIns="0" numCol="1" anchor="t">
              <a:noAutofit/>
            </a:bodyPr>
            <a:lstStyle/>
            <a:p>
              <a:pPr defTabSz="457206">
                <a:defRPr sz="1200">
                  <a:latin typeface="Helvetica"/>
                  <a:ea typeface="Helvetica"/>
                  <a:cs typeface="Helvetica"/>
                  <a:sym typeface="Helvetica"/>
                </a:defRPr>
              </a:pPr>
              <a:endParaRPr sz="1200"/>
            </a:p>
          </p:txBody>
        </p:sp>
        <p:pic>
          <p:nvPicPr>
            <p:cNvPr id="22" name="image_42d0d37d.jpg" descr="image_42d0d37d.jpg">
              <a:extLst>
                <a:ext uri="{FF2B5EF4-FFF2-40B4-BE49-F238E27FC236}">
                  <a16:creationId xmlns:a16="http://schemas.microsoft.com/office/drawing/2014/main" id="{DA010336-4D84-4E76-87AF-9A551E98FA6F}"/>
                </a:ext>
              </a:extLst>
            </p:cNvPr>
            <p:cNvPicPr>
              <a:picLocks noChangeAspect="1"/>
            </p:cNvPicPr>
            <p:nvPr/>
          </p:nvPicPr>
          <p:blipFill>
            <a:blip r:embed="rId5">
              <a:extLst/>
            </a:blip>
            <a:stretch>
              <a:fillRect/>
            </a:stretch>
          </p:blipFill>
          <p:spPr>
            <a:xfrm>
              <a:off x="3798818" y="271386"/>
              <a:ext cx="4140803" cy="2326737"/>
            </a:xfrm>
            <a:prstGeom prst="rect">
              <a:avLst/>
            </a:prstGeom>
            <a:ln w="12700" cap="flat">
              <a:noFill/>
              <a:miter lim="400000"/>
            </a:ln>
            <a:effectLst/>
          </p:spPr>
        </p:pic>
        <p:sp>
          <p:nvSpPr>
            <p:cNvPr id="23" name="圆形">
              <a:extLst>
                <a:ext uri="{FF2B5EF4-FFF2-40B4-BE49-F238E27FC236}">
                  <a16:creationId xmlns:a16="http://schemas.microsoft.com/office/drawing/2014/main" id="{5ECB03B7-F563-4BB2-AFAC-458A04CC0898}"/>
                </a:ext>
              </a:extLst>
            </p:cNvPr>
            <p:cNvSpPr/>
            <p:nvPr/>
          </p:nvSpPr>
          <p:spPr>
            <a:xfrm>
              <a:off x="3062985" y="0"/>
              <a:ext cx="1475817" cy="1475817"/>
            </a:xfrm>
            <a:prstGeom prst="ellipse">
              <a:avLst/>
            </a:prstGeom>
            <a:blipFill rotWithShape="1">
              <a:blip r:embed="rId6"/>
              <a:srcRect/>
              <a:stretch>
                <a:fillRect/>
              </a:stretch>
            </a:blipFill>
            <a:ln w="12700" cap="flat">
              <a:noFill/>
              <a:miter lim="400000"/>
            </a:ln>
            <a:effectLst>
              <a:outerShdw blurRad="241300" dist="63500" dir="5400000" rotWithShape="0">
                <a:srgbClr val="000000">
                  <a:alpha val="66000"/>
                </a:srgbClr>
              </a:outerShdw>
            </a:effectLst>
          </p:spPr>
          <p:txBody>
            <a:bodyPr wrap="square" lIns="45719" tIns="45719" rIns="45719" bIns="45719" numCol="1" anchor="ctr">
              <a:noAutofit/>
            </a:bodyPr>
            <a:lstStyle/>
            <a:p>
              <a:pPr defTabSz="457206">
                <a:defRPr>
                  <a:uFill>
                    <a:solidFill>
                      <a:srgbClr val="000000"/>
                    </a:solidFill>
                  </a:uFill>
                </a:defRPr>
              </a:pPr>
              <a:endParaRPr sz="5600"/>
            </a:p>
          </p:txBody>
        </p:sp>
      </p:grpSp>
      <p:pic>
        <p:nvPicPr>
          <p:cNvPr id="6" name="图片 5">
            <a:extLst>
              <a:ext uri="{FF2B5EF4-FFF2-40B4-BE49-F238E27FC236}">
                <a16:creationId xmlns:a16="http://schemas.microsoft.com/office/drawing/2014/main" id="{637F7213-601E-4DDB-BF41-4101A474E77D}"/>
              </a:ext>
            </a:extLst>
          </p:cNvPr>
          <p:cNvPicPr>
            <a:picLocks noChangeAspect="1"/>
          </p:cNvPicPr>
          <p:nvPr/>
        </p:nvPicPr>
        <p:blipFill>
          <a:blip r:embed="rId7"/>
          <a:stretch>
            <a:fillRect/>
          </a:stretch>
        </p:blipFill>
        <p:spPr>
          <a:xfrm>
            <a:off x="4837381" y="1842504"/>
            <a:ext cx="3046947" cy="2735580"/>
          </a:xfrm>
          <a:prstGeom prst="rect">
            <a:avLst/>
          </a:prstGeom>
        </p:spPr>
      </p:pic>
      <p:grpSp>
        <p:nvGrpSpPr>
          <p:cNvPr id="43" name="组合 42">
            <a:extLst>
              <a:ext uri="{FF2B5EF4-FFF2-40B4-BE49-F238E27FC236}">
                <a16:creationId xmlns:a16="http://schemas.microsoft.com/office/drawing/2014/main" id="{22890D69-CBA8-4877-B8C7-BDBDBA4D8196}"/>
              </a:ext>
            </a:extLst>
          </p:cNvPr>
          <p:cNvGrpSpPr/>
          <p:nvPr/>
        </p:nvGrpSpPr>
        <p:grpSpPr>
          <a:xfrm>
            <a:off x="175475" y="653864"/>
            <a:ext cx="6244486" cy="3119432"/>
            <a:chOff x="2205812" y="1757581"/>
            <a:chExt cx="7509814" cy="4033216"/>
          </a:xfrm>
        </p:grpSpPr>
        <p:cxnSp>
          <p:nvCxnSpPr>
            <p:cNvPr id="44" name="直接连接符 43">
              <a:extLst>
                <a:ext uri="{FF2B5EF4-FFF2-40B4-BE49-F238E27FC236}">
                  <a16:creationId xmlns:a16="http://schemas.microsoft.com/office/drawing/2014/main" id="{55A88325-9CDE-4EE8-BADE-87F9452BBD6A}"/>
                </a:ext>
              </a:extLst>
            </p:cNvPr>
            <p:cNvCxnSpPr/>
            <p:nvPr/>
          </p:nvCxnSpPr>
          <p:spPr>
            <a:xfrm flipV="1">
              <a:off x="2773515" y="3352124"/>
              <a:ext cx="1866254" cy="1920733"/>
            </a:xfrm>
            <a:prstGeom prst="lin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45" name="直接连接符 44">
              <a:extLst>
                <a:ext uri="{FF2B5EF4-FFF2-40B4-BE49-F238E27FC236}">
                  <a16:creationId xmlns:a16="http://schemas.microsoft.com/office/drawing/2014/main" id="{56AF48EB-5BCE-4CE0-B278-456BDB88D114}"/>
                </a:ext>
              </a:extLst>
            </p:cNvPr>
            <p:cNvCxnSpPr/>
            <p:nvPr/>
          </p:nvCxnSpPr>
          <p:spPr>
            <a:xfrm flipH="1" flipV="1">
              <a:off x="4622803" y="3354143"/>
              <a:ext cx="2481288" cy="878737"/>
            </a:xfrm>
            <a:prstGeom prst="lin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46" name="直接连接符 45">
              <a:extLst>
                <a:ext uri="{FF2B5EF4-FFF2-40B4-BE49-F238E27FC236}">
                  <a16:creationId xmlns:a16="http://schemas.microsoft.com/office/drawing/2014/main" id="{84BFB4A7-941D-423C-A023-770A4F1FF14F}"/>
                </a:ext>
              </a:extLst>
            </p:cNvPr>
            <p:cNvCxnSpPr/>
            <p:nvPr/>
          </p:nvCxnSpPr>
          <p:spPr>
            <a:xfrm flipH="1">
              <a:off x="7104088" y="2193744"/>
              <a:ext cx="2240396" cy="2034916"/>
            </a:xfrm>
            <a:prstGeom prst="lin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47" name="椭圆 46">
              <a:extLst>
                <a:ext uri="{FF2B5EF4-FFF2-40B4-BE49-F238E27FC236}">
                  <a16:creationId xmlns:a16="http://schemas.microsoft.com/office/drawing/2014/main" id="{14A08459-753E-489B-85E1-1832BBFBB50E}"/>
                </a:ext>
              </a:extLst>
            </p:cNvPr>
            <p:cNvSpPr/>
            <p:nvPr/>
          </p:nvSpPr>
          <p:spPr>
            <a:xfrm>
              <a:off x="2255575" y="4754920"/>
              <a:ext cx="1035877" cy="1035877"/>
            </a:xfrm>
            <a:prstGeom prst="ellipse">
              <a:avLst/>
            </a:prstGeom>
            <a:solidFill>
              <a:srgbClr val="2F5B50"/>
            </a:solidFill>
            <a:ln w="25400">
              <a:no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87" tIns="60943" rIns="121887" bIns="60943" rtlCol="0" anchor="ctr"/>
            <a:lstStyle/>
            <a:p>
              <a:pPr algn="ctr" defTabSz="1218565"/>
              <a:endParaRPr lang="zh-CN" altLang="en-US" sz="2100">
                <a:solidFill>
                  <a:prstClr val="white"/>
                </a:solidFill>
                <a:latin typeface="微软雅黑" panose="020B0503020204020204" pitchFamily="34" charset="-122"/>
                <a:ea typeface="微软雅黑" panose="020B0503020204020204" pitchFamily="34" charset="-122"/>
              </a:endParaRPr>
            </a:p>
          </p:txBody>
        </p:sp>
        <p:sp>
          <p:nvSpPr>
            <p:cNvPr id="48" name="椭圆 47">
              <a:extLst>
                <a:ext uri="{FF2B5EF4-FFF2-40B4-BE49-F238E27FC236}">
                  <a16:creationId xmlns:a16="http://schemas.microsoft.com/office/drawing/2014/main" id="{C8CAE7E8-083E-4A22-A6BC-2DD3A2ECDBAD}"/>
                </a:ext>
              </a:extLst>
            </p:cNvPr>
            <p:cNvSpPr/>
            <p:nvPr/>
          </p:nvSpPr>
          <p:spPr>
            <a:xfrm>
              <a:off x="3958065" y="2670421"/>
              <a:ext cx="1363403" cy="1363403"/>
            </a:xfrm>
            <a:prstGeom prst="ellipse">
              <a:avLst/>
            </a:prstGeom>
            <a:solidFill>
              <a:srgbClr val="2F5B50"/>
            </a:solidFill>
            <a:ln w="25400">
              <a:no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87" tIns="60943" rIns="121887" bIns="60943" rtlCol="0" anchor="ctr"/>
            <a:lstStyle/>
            <a:p>
              <a:pPr algn="ctr" defTabSz="1218565"/>
              <a:endParaRPr lang="zh-CN" altLang="en-US" sz="2100">
                <a:solidFill>
                  <a:prstClr val="white"/>
                </a:solidFill>
                <a:latin typeface="微软雅黑" panose="020B0503020204020204" pitchFamily="34" charset="-122"/>
                <a:ea typeface="微软雅黑" panose="020B0503020204020204" pitchFamily="34" charset="-122"/>
              </a:endParaRPr>
            </a:p>
          </p:txBody>
        </p:sp>
        <p:sp>
          <p:nvSpPr>
            <p:cNvPr id="49" name="椭圆 48">
              <a:extLst>
                <a:ext uri="{FF2B5EF4-FFF2-40B4-BE49-F238E27FC236}">
                  <a16:creationId xmlns:a16="http://schemas.microsoft.com/office/drawing/2014/main" id="{EBFD62DF-F3EA-4DF9-A24C-021726A3D799}"/>
                </a:ext>
              </a:extLst>
            </p:cNvPr>
            <p:cNvSpPr/>
            <p:nvPr/>
          </p:nvSpPr>
          <p:spPr>
            <a:xfrm>
              <a:off x="6288022" y="3396805"/>
              <a:ext cx="1556883" cy="1556883"/>
            </a:xfrm>
            <a:prstGeom prst="ellipse">
              <a:avLst/>
            </a:prstGeom>
            <a:solidFill>
              <a:srgbClr val="2F5B50"/>
            </a:solidFill>
            <a:ln w="25400">
              <a:no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87" tIns="60943" rIns="121887" bIns="60943" rtlCol="0" anchor="ctr"/>
            <a:lstStyle/>
            <a:p>
              <a:pPr algn="ctr" defTabSz="1218565"/>
              <a:endParaRPr lang="zh-CN" altLang="en-US" sz="2100">
                <a:solidFill>
                  <a:prstClr val="white"/>
                </a:solidFill>
                <a:latin typeface="微软雅黑" panose="020B0503020204020204" pitchFamily="34" charset="-122"/>
                <a:ea typeface="微软雅黑" panose="020B0503020204020204" pitchFamily="34" charset="-122"/>
              </a:endParaRPr>
            </a:p>
          </p:txBody>
        </p:sp>
        <p:sp>
          <p:nvSpPr>
            <p:cNvPr id="50" name="椭圆 49">
              <a:extLst>
                <a:ext uri="{FF2B5EF4-FFF2-40B4-BE49-F238E27FC236}">
                  <a16:creationId xmlns:a16="http://schemas.microsoft.com/office/drawing/2014/main" id="{9D681443-4875-4823-AAB6-12E074C3455A}"/>
                </a:ext>
              </a:extLst>
            </p:cNvPr>
            <p:cNvSpPr/>
            <p:nvPr/>
          </p:nvSpPr>
          <p:spPr>
            <a:xfrm>
              <a:off x="8400256" y="1757581"/>
              <a:ext cx="1315368" cy="1315368"/>
            </a:xfrm>
            <a:prstGeom prst="ellipse">
              <a:avLst/>
            </a:prstGeom>
            <a:solidFill>
              <a:srgbClr val="2F5B50"/>
            </a:solidFill>
            <a:ln w="25400">
              <a:no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87" tIns="60943" rIns="121887" bIns="60943" rtlCol="0" anchor="ctr"/>
            <a:lstStyle/>
            <a:p>
              <a:pPr algn="ctr" defTabSz="1218565"/>
              <a:endParaRPr lang="zh-CN" altLang="en-US" sz="2100">
                <a:solidFill>
                  <a:prstClr val="white"/>
                </a:solidFill>
                <a:latin typeface="微软雅黑" panose="020B0503020204020204" pitchFamily="34" charset="-122"/>
                <a:ea typeface="微软雅黑" panose="020B0503020204020204" pitchFamily="34" charset="-122"/>
              </a:endParaRPr>
            </a:p>
          </p:txBody>
        </p:sp>
        <p:sp>
          <p:nvSpPr>
            <p:cNvPr id="51" name="文本框 9">
              <a:extLst>
                <a:ext uri="{FF2B5EF4-FFF2-40B4-BE49-F238E27FC236}">
                  <a16:creationId xmlns:a16="http://schemas.microsoft.com/office/drawing/2014/main" id="{0A51C87A-8EE0-4F4C-AFC1-6BC5E0E1168A}"/>
                </a:ext>
              </a:extLst>
            </p:cNvPr>
            <p:cNvSpPr txBox="1"/>
            <p:nvPr/>
          </p:nvSpPr>
          <p:spPr>
            <a:xfrm>
              <a:off x="2205812" y="4821327"/>
              <a:ext cx="1152705" cy="903059"/>
            </a:xfrm>
            <a:prstGeom prst="rect">
              <a:avLst/>
            </a:prstGeom>
            <a:noFill/>
          </p:spPr>
          <p:txBody>
            <a:bodyPr wrap="square" lIns="121887" tIns="60943" rIns="121887" bIns="60943" rtlCol="0" anchor="ctr">
              <a:spAutoFit/>
            </a:bodyPr>
            <a:lstStyle/>
            <a:p>
              <a:pPr algn="ctr" defTabSz="1218565"/>
              <a:r>
                <a:rPr lang="zh-CN" altLang="en-US" sz="2000" dirty="0">
                  <a:solidFill>
                    <a:prstClr val="white"/>
                  </a:solidFill>
                  <a:latin typeface="微软雅黑" panose="020B0503020204020204" pitchFamily="34" charset="-122"/>
                  <a:ea typeface="微软雅黑" panose="020B0503020204020204" pitchFamily="34" charset="-122"/>
                </a:rPr>
                <a:t>柔性穿戴</a:t>
              </a:r>
            </a:p>
          </p:txBody>
        </p:sp>
        <p:sp>
          <p:nvSpPr>
            <p:cNvPr id="52" name="文本框 9">
              <a:extLst>
                <a:ext uri="{FF2B5EF4-FFF2-40B4-BE49-F238E27FC236}">
                  <a16:creationId xmlns:a16="http://schemas.microsoft.com/office/drawing/2014/main" id="{3401B9F3-095B-4E8E-AC20-C79883BD458B}"/>
                </a:ext>
              </a:extLst>
            </p:cNvPr>
            <p:cNvSpPr txBox="1"/>
            <p:nvPr/>
          </p:nvSpPr>
          <p:spPr>
            <a:xfrm>
              <a:off x="4054344" y="2735435"/>
              <a:ext cx="1170842" cy="1204094"/>
            </a:xfrm>
            <a:prstGeom prst="rect">
              <a:avLst/>
            </a:prstGeom>
            <a:noFill/>
          </p:spPr>
          <p:txBody>
            <a:bodyPr wrap="square" lIns="121887" tIns="60943" rIns="121887" bIns="60943" rtlCol="0" anchor="ctr">
              <a:spAutoFit/>
            </a:bodyPr>
            <a:lstStyle/>
            <a:p>
              <a:pPr algn="ctr" defTabSz="1218565"/>
              <a:r>
                <a:rPr lang="zh-CN" altLang="en-US" sz="2800" dirty="0">
                  <a:solidFill>
                    <a:prstClr val="white"/>
                  </a:solidFill>
                  <a:latin typeface="微软雅黑" panose="020B0503020204020204" pitchFamily="34" charset="-122"/>
                  <a:ea typeface="微软雅黑" panose="020B0503020204020204" pitchFamily="34" charset="-122"/>
                </a:rPr>
                <a:t>隐性采集</a:t>
              </a:r>
            </a:p>
          </p:txBody>
        </p:sp>
        <p:sp>
          <p:nvSpPr>
            <p:cNvPr id="53" name="文本框 9">
              <a:extLst>
                <a:ext uri="{FF2B5EF4-FFF2-40B4-BE49-F238E27FC236}">
                  <a16:creationId xmlns:a16="http://schemas.microsoft.com/office/drawing/2014/main" id="{BD3A91C0-536F-4271-AF56-004BFEE69240}"/>
                </a:ext>
              </a:extLst>
            </p:cNvPr>
            <p:cNvSpPr txBox="1"/>
            <p:nvPr/>
          </p:nvSpPr>
          <p:spPr>
            <a:xfrm>
              <a:off x="6384761" y="3534239"/>
              <a:ext cx="1363403" cy="1354610"/>
            </a:xfrm>
            <a:prstGeom prst="rect">
              <a:avLst/>
            </a:prstGeom>
            <a:noFill/>
          </p:spPr>
          <p:txBody>
            <a:bodyPr wrap="square" lIns="121887" tIns="60943" rIns="121887" bIns="60943" rtlCol="0" anchor="ctr">
              <a:spAutoFit/>
            </a:bodyPr>
            <a:lstStyle/>
            <a:p>
              <a:pPr algn="ctr" defTabSz="1218565"/>
              <a:r>
                <a:rPr lang="zh-CN" altLang="en-US" sz="3200" dirty="0">
                  <a:solidFill>
                    <a:prstClr val="white"/>
                  </a:solidFill>
                  <a:latin typeface="微软雅黑" panose="020B0503020204020204" pitchFamily="34" charset="-122"/>
                  <a:ea typeface="微软雅黑" panose="020B0503020204020204" pitchFamily="34" charset="-122"/>
                </a:rPr>
                <a:t>情智感知</a:t>
              </a:r>
            </a:p>
          </p:txBody>
        </p:sp>
        <p:sp>
          <p:nvSpPr>
            <p:cNvPr id="54" name="文本框 9">
              <a:extLst>
                <a:ext uri="{FF2B5EF4-FFF2-40B4-BE49-F238E27FC236}">
                  <a16:creationId xmlns:a16="http://schemas.microsoft.com/office/drawing/2014/main" id="{B1E1DC23-041F-455C-A05F-F62518E0F76D}"/>
                </a:ext>
              </a:extLst>
            </p:cNvPr>
            <p:cNvSpPr txBox="1"/>
            <p:nvPr/>
          </p:nvSpPr>
          <p:spPr>
            <a:xfrm>
              <a:off x="8400257" y="1902901"/>
              <a:ext cx="1315369" cy="1053576"/>
            </a:xfrm>
            <a:prstGeom prst="rect">
              <a:avLst/>
            </a:prstGeom>
            <a:noFill/>
          </p:spPr>
          <p:txBody>
            <a:bodyPr wrap="square" lIns="121887" tIns="60943" rIns="121887" bIns="60943" rtlCol="0" anchor="ctr">
              <a:spAutoFit/>
            </a:bodyPr>
            <a:lstStyle/>
            <a:p>
              <a:pPr algn="ctr" defTabSz="1218565"/>
              <a:r>
                <a:rPr lang="zh-CN" altLang="en-US" sz="2400" dirty="0">
                  <a:solidFill>
                    <a:prstClr val="white"/>
                  </a:solidFill>
                  <a:latin typeface="微软雅黑" panose="020B0503020204020204" pitchFamily="34" charset="-122"/>
                  <a:ea typeface="微软雅黑" panose="020B0503020204020204" pitchFamily="34" charset="-122"/>
                </a:rPr>
                <a:t>认知分析</a:t>
              </a:r>
            </a:p>
          </p:txBody>
        </p:sp>
      </p:grpSp>
      <p:sp>
        <p:nvSpPr>
          <p:cNvPr id="24" name="Title 1"/>
          <p:cNvSpPr txBox="1">
            <a:spLocks/>
          </p:cNvSpPr>
          <p:nvPr/>
        </p:nvSpPr>
        <p:spPr>
          <a:xfrm>
            <a:off x="857880" y="201600"/>
            <a:ext cx="821411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1600" b="1" noProof="0" smtClean="0">
                <a:solidFill>
                  <a:srgbClr val="FFA500"/>
                </a:solidFill>
                <a:latin typeface="微软雅黑" panose="020B0503020204020204" pitchFamily="34" charset="-122"/>
                <a:ea typeface="微软雅黑" panose="020B0503020204020204" pitchFamily="34" charset="-122"/>
              </a:rPr>
              <a:t>人工智能系统</a:t>
            </a:r>
            <a:r>
              <a:rPr lang="en-US" altLang="zh-CN" sz="1600" b="1" noProof="0" smtClean="0">
                <a:solidFill>
                  <a:srgbClr val="FFA500"/>
                </a:solidFill>
                <a:latin typeface="微软雅黑" panose="020B0503020204020204" pitchFamily="34" charset="-122"/>
                <a:ea typeface="微软雅黑" panose="020B0503020204020204" pitchFamily="34" charset="-122"/>
              </a:rPr>
              <a:t>-&gt;</a:t>
            </a:r>
            <a:r>
              <a:rPr lang="zh-CN" altLang="en-US" sz="1600" b="1" noProof="0" smtClean="0">
                <a:solidFill>
                  <a:srgbClr val="FFA500"/>
                </a:solidFill>
                <a:latin typeface="微软雅黑" panose="020B0503020204020204" pitchFamily="34" charset="-122"/>
                <a:ea typeface="微软雅黑" panose="020B0503020204020204" pitchFamily="34" charset="-122"/>
              </a:rPr>
              <a:t>服务机器人</a:t>
            </a:r>
            <a:r>
              <a:rPr lang="en-US" altLang="zh-CN" sz="1600" b="1" noProof="0" smtClean="0">
                <a:solidFill>
                  <a:srgbClr val="FFA500"/>
                </a:solidFill>
                <a:latin typeface="微软雅黑" panose="020B0503020204020204" pitchFamily="34" charset="-122"/>
                <a:ea typeface="微软雅黑" panose="020B0503020204020204" pitchFamily="34" charset="-122"/>
              </a:rPr>
              <a:t>&amp;</a:t>
            </a:r>
            <a:r>
              <a:rPr lang="zh-CN" altLang="en-US" sz="1600" b="1" noProof="0" smtClean="0">
                <a:solidFill>
                  <a:srgbClr val="FFA500"/>
                </a:solidFill>
                <a:latin typeface="微软雅黑" panose="020B0503020204020204" pitchFamily="34" charset="-122"/>
                <a:ea typeface="微软雅黑" panose="020B0503020204020204" pitchFamily="34" charset="-122"/>
              </a:rPr>
              <a:t>可穿戴设备</a:t>
            </a:r>
            <a:r>
              <a:rPr lang="en-US" altLang="zh-CN" sz="1600" b="1" noProof="0" smtClean="0">
                <a:solidFill>
                  <a:srgbClr val="FFA500"/>
                </a:solidFill>
                <a:latin typeface="微软雅黑" panose="020B0503020204020204" pitchFamily="34" charset="-122"/>
                <a:ea typeface="微软雅黑" panose="020B0503020204020204" pitchFamily="34" charset="-122"/>
              </a:rPr>
              <a:t>-&gt;</a:t>
            </a:r>
            <a:r>
              <a:rPr lang="zh-CN" altLang="en-US" sz="1600" b="1" noProof="0" smtClean="0">
                <a:solidFill>
                  <a:srgbClr val="FFA500"/>
                </a:solidFill>
                <a:latin typeface="微软雅黑" panose="020B0503020204020204" pitchFamily="34" charset="-122"/>
                <a:ea typeface="微软雅黑" panose="020B0503020204020204" pitchFamily="34" charset="-122"/>
              </a:rPr>
              <a:t>支撑技术</a:t>
            </a:r>
            <a:r>
              <a:rPr lang="en-US" altLang="zh-CN" sz="1600" b="1" noProof="0" smtClean="0">
                <a:solidFill>
                  <a:srgbClr val="FFA500"/>
                </a:solidFill>
                <a:latin typeface="微软雅黑" panose="020B0503020204020204" pitchFamily="34" charset="-122"/>
                <a:ea typeface="微软雅黑" panose="020B0503020204020204" pitchFamily="34" charset="-122"/>
              </a:rPr>
              <a:t>: </a:t>
            </a:r>
            <a:r>
              <a:rPr lang="zh-CN" altLang="en-US" sz="1600" b="1" noProof="0" smtClean="0">
                <a:solidFill>
                  <a:srgbClr val="FFA500"/>
                </a:solidFill>
                <a:latin typeface="微软雅黑" panose="020B0503020204020204" pitchFamily="34" charset="-122"/>
                <a:ea typeface="微软雅黑" panose="020B0503020204020204" pitchFamily="34" charset="-122"/>
              </a:rPr>
              <a:t>可穿戴情感机器人</a:t>
            </a:r>
            <a:r>
              <a:rPr lang="en-US" altLang="zh-CN" sz="1600" b="1" noProof="0" smtClean="0">
                <a:solidFill>
                  <a:srgbClr val="FFA500"/>
                </a:solidFill>
                <a:latin typeface="微软雅黑" panose="020B0503020204020204" pitchFamily="34" charset="-122"/>
                <a:ea typeface="微软雅黑" panose="020B0503020204020204" pitchFamily="34" charset="-122"/>
              </a:rPr>
              <a:t>(Wearable3.0) </a:t>
            </a:r>
            <a:endParaRPr kumimoji="0" lang="zh-CN" altLang="en-US" sz="1400" b="0"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endParaRPr>
          </a:p>
        </p:txBody>
      </p:sp>
      <p:sp>
        <p:nvSpPr>
          <p:cNvPr id="25" name="文本框 24"/>
          <p:cNvSpPr txBox="1"/>
          <p:nvPr/>
        </p:nvSpPr>
        <p:spPr>
          <a:xfrm>
            <a:off x="860152" y="652587"/>
            <a:ext cx="2012089" cy="584775"/>
          </a:xfrm>
          <a:prstGeom prst="rect">
            <a:avLst/>
          </a:prstGeom>
          <a:noFill/>
        </p:spPr>
        <p:txBody>
          <a:bodyPr wrap="none" rtlCol="0">
            <a:spAutoFit/>
          </a:bodyPr>
          <a:lstStyle>
            <a:defPPr>
              <a:defRPr lang="zh-CN"/>
            </a:defPPr>
            <a:lvl1pPr>
              <a:defRPr sz="1600" b="1">
                <a:solidFill>
                  <a:srgbClr val="FFA500"/>
                </a:solidFill>
                <a:latin typeface="微软雅黑" panose="020B0503020204020204" pitchFamily="34" charset="-122"/>
                <a:ea typeface="微软雅黑" panose="020B0503020204020204" pitchFamily="34" charset="-122"/>
              </a:defRPr>
            </a:lvl1pPr>
          </a:lstStyle>
          <a:p>
            <a:pPr algn="ctr"/>
            <a:r>
              <a:rPr lang="en-US" altLang="zh-CN" smtClean="0"/>
              <a:t>5.</a:t>
            </a:r>
            <a:r>
              <a:rPr lang="zh-CN" altLang="en-US"/>
              <a:t>可</a:t>
            </a:r>
            <a:r>
              <a:rPr lang="zh-CN" altLang="en-US"/>
              <a:t>穿戴情感</a:t>
            </a:r>
            <a:r>
              <a:rPr lang="zh-CN" altLang="en-US"/>
              <a:t>机器人</a:t>
            </a:r>
            <a:endParaRPr lang="en-US" altLang="zh-CN"/>
          </a:p>
          <a:p>
            <a:pPr algn="ctr"/>
            <a:r>
              <a:rPr lang="en-US" altLang="zh-CN" smtClean="0"/>
              <a:t>&gt;&gt;</a:t>
            </a:r>
            <a:r>
              <a:rPr lang="zh-CN" altLang="en-US" smtClean="0"/>
              <a:t>典型</a:t>
            </a:r>
            <a:r>
              <a:rPr lang="zh-CN" altLang="en-US"/>
              <a:t>案例</a:t>
            </a:r>
            <a:r>
              <a:rPr lang="zh-CN" altLang="en-US" smtClean="0"/>
              <a:t>一</a:t>
            </a:r>
            <a:r>
              <a:rPr lang="en-US" altLang="zh-CN" smtClean="0"/>
              <a:t>&lt;&lt;</a:t>
            </a:r>
            <a:endParaRPr lang="zh-CN" altLang="en-US"/>
          </a:p>
        </p:txBody>
      </p:sp>
    </p:spTree>
    <p:extLst>
      <p:ext uri="{BB962C8B-B14F-4D97-AF65-F5344CB8AC3E}">
        <p14:creationId xmlns:p14="http://schemas.microsoft.com/office/powerpoint/2010/main" val="424999374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FE1DF2EB-7105-41A1-8AD6-F5F0020714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96" y="757978"/>
            <a:ext cx="3858135" cy="4229928"/>
          </a:xfrm>
          <a:prstGeom prst="rect">
            <a:avLst/>
          </a:prstGeom>
        </p:spPr>
      </p:pic>
      <p:pic>
        <p:nvPicPr>
          <p:cNvPr id="12" name="图片 11">
            <a:extLst>
              <a:ext uri="{FF2B5EF4-FFF2-40B4-BE49-F238E27FC236}">
                <a16:creationId xmlns:a16="http://schemas.microsoft.com/office/drawing/2014/main" id="{C27DC07E-2E8B-4CC4-AF86-909E186456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952" y="757978"/>
            <a:ext cx="4663113" cy="4229928"/>
          </a:xfrm>
          <a:prstGeom prst="rect">
            <a:avLst/>
          </a:prstGeom>
        </p:spPr>
      </p:pic>
      <p:sp>
        <p:nvSpPr>
          <p:cNvPr id="13" name="文本框 12">
            <a:extLst>
              <a:ext uri="{FF2B5EF4-FFF2-40B4-BE49-F238E27FC236}">
                <a16:creationId xmlns:a16="http://schemas.microsoft.com/office/drawing/2014/main" id="{4142BAE8-6819-4DC9-811D-F08F0950DA24}"/>
              </a:ext>
            </a:extLst>
          </p:cNvPr>
          <p:cNvSpPr txBox="1"/>
          <p:nvPr/>
        </p:nvSpPr>
        <p:spPr>
          <a:xfrm>
            <a:off x="2480715" y="4680129"/>
            <a:ext cx="1659237" cy="307777"/>
          </a:xfrm>
          <a:prstGeom prst="rect">
            <a:avLst/>
          </a:prstGeom>
          <a:noFill/>
        </p:spPr>
        <p:txBody>
          <a:bodyPr wrap="none" rtlCol="0">
            <a:spAutoFit/>
          </a:bodyPr>
          <a:lstStyle/>
          <a:p>
            <a:r>
              <a:rPr lang="en-US" altLang="zh-CN" sz="1400" b="1" dirty="0">
                <a:solidFill>
                  <a:schemeClr val="tx1">
                    <a:lumMod val="75000"/>
                    <a:lumOff val="25000"/>
                  </a:schemeClr>
                </a:solidFill>
                <a:ea typeface="微软雅黑" panose="020B0503020204020204" pitchFamily="34" charset="-122"/>
                <a:cs typeface="Times New Roman" panose="02020603050405020304" pitchFamily="18" charset="0"/>
              </a:rPr>
              <a:t>System architecture</a:t>
            </a:r>
            <a:endParaRPr lang="zh-CN" altLang="en-US" sz="1400" b="1" dirty="0">
              <a:solidFill>
                <a:schemeClr val="tx1">
                  <a:lumMod val="75000"/>
                  <a:lumOff val="25000"/>
                </a:schemeClr>
              </a:solidFill>
              <a:ea typeface="微软雅黑" panose="020B0503020204020204" pitchFamily="34" charset="-122"/>
              <a:cs typeface="Times New Roman" panose="02020603050405020304" pitchFamily="18" charset="0"/>
            </a:endParaRPr>
          </a:p>
        </p:txBody>
      </p:sp>
      <p:sp>
        <p:nvSpPr>
          <p:cNvPr id="15" name="文本框 14">
            <a:extLst>
              <a:ext uri="{FF2B5EF4-FFF2-40B4-BE49-F238E27FC236}">
                <a16:creationId xmlns:a16="http://schemas.microsoft.com/office/drawing/2014/main" id="{53236B74-84A9-4F76-ADEE-F9801E72B6F9}"/>
              </a:ext>
            </a:extLst>
          </p:cNvPr>
          <p:cNvSpPr txBox="1"/>
          <p:nvPr/>
        </p:nvSpPr>
        <p:spPr>
          <a:xfrm>
            <a:off x="6084168" y="2719053"/>
            <a:ext cx="1321965" cy="307777"/>
          </a:xfrm>
          <a:prstGeom prst="rect">
            <a:avLst/>
          </a:prstGeom>
          <a:noFill/>
        </p:spPr>
        <p:txBody>
          <a:bodyPr wrap="none" rtlCol="0">
            <a:spAutoFit/>
          </a:bodyPr>
          <a:lstStyle/>
          <a:p>
            <a:r>
              <a:rPr lang="en-US" altLang="zh-CN" sz="1400" b="1" dirty="0">
                <a:solidFill>
                  <a:schemeClr val="tx1">
                    <a:lumMod val="75000"/>
                    <a:lumOff val="25000"/>
                  </a:schemeClr>
                </a:solidFill>
                <a:ea typeface="微软雅黑" panose="020B0503020204020204" pitchFamily="34" charset="-122"/>
                <a:cs typeface="Times New Roman" panose="02020603050405020304" pitchFamily="18" charset="0"/>
              </a:rPr>
              <a:t>System testbed</a:t>
            </a:r>
            <a:endParaRPr lang="zh-CN" altLang="en-US" sz="1400" b="1" dirty="0">
              <a:solidFill>
                <a:schemeClr val="tx1">
                  <a:lumMod val="75000"/>
                  <a:lumOff val="25000"/>
                </a:schemeClr>
              </a:solidFill>
              <a:ea typeface="微软雅黑" panose="020B0503020204020204" pitchFamily="34" charset="-122"/>
              <a:cs typeface="Times New Roman" panose="02020603050405020304" pitchFamily="18" charset="0"/>
            </a:endParaRPr>
          </a:p>
        </p:txBody>
      </p:sp>
      <p:sp>
        <p:nvSpPr>
          <p:cNvPr id="16" name="椭圆 15">
            <a:extLst>
              <a:ext uri="{FF2B5EF4-FFF2-40B4-BE49-F238E27FC236}">
                <a16:creationId xmlns:a16="http://schemas.microsoft.com/office/drawing/2014/main" id="{C4E209F6-EF10-44BE-9974-1905DA21B414}"/>
              </a:ext>
            </a:extLst>
          </p:cNvPr>
          <p:cNvSpPr/>
          <p:nvPr/>
        </p:nvSpPr>
        <p:spPr>
          <a:xfrm>
            <a:off x="107505" y="699542"/>
            <a:ext cx="1944216" cy="16561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BB2DF694-13BD-4602-95C7-10054F44B10C}"/>
              </a:ext>
            </a:extLst>
          </p:cNvPr>
          <p:cNvSpPr/>
          <p:nvPr/>
        </p:nvSpPr>
        <p:spPr>
          <a:xfrm>
            <a:off x="4396176" y="2872940"/>
            <a:ext cx="2408072" cy="20030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933156" y="2912626"/>
            <a:ext cx="1782860" cy="523220"/>
          </a:xfrm>
          <a:prstGeom prst="rect">
            <a:avLst/>
          </a:prstGeom>
          <a:noFill/>
        </p:spPr>
        <p:txBody>
          <a:bodyPr wrap="none" rtlCol="0">
            <a:spAutoFit/>
          </a:bodyPr>
          <a:lstStyle>
            <a:defPPr>
              <a:defRPr lang="zh-CN"/>
            </a:defPPr>
            <a:lvl1pPr>
              <a:defRPr sz="1600" b="1">
                <a:solidFill>
                  <a:srgbClr val="FFA500"/>
                </a:solidFill>
                <a:latin typeface="微软雅黑" panose="020B0503020204020204" pitchFamily="34" charset="-122"/>
                <a:ea typeface="微软雅黑" panose="020B0503020204020204" pitchFamily="34" charset="-122"/>
              </a:defRPr>
            </a:lvl1pPr>
          </a:lstStyle>
          <a:p>
            <a:pPr algn="ctr"/>
            <a:r>
              <a:rPr lang="en-US" altLang="zh-CN" sz="1400"/>
              <a:t>6</a:t>
            </a:r>
            <a:r>
              <a:rPr lang="en-US" altLang="zh-CN" sz="1400" smtClean="0"/>
              <a:t>.</a:t>
            </a:r>
            <a:r>
              <a:rPr lang="zh-CN" altLang="en-US" sz="1400"/>
              <a:t>可</a:t>
            </a:r>
            <a:r>
              <a:rPr lang="zh-CN" altLang="en-US" sz="1400"/>
              <a:t>穿戴情感</a:t>
            </a:r>
            <a:r>
              <a:rPr lang="zh-CN" altLang="en-US" sz="1400"/>
              <a:t>机器人</a:t>
            </a:r>
            <a:endParaRPr lang="en-US" altLang="zh-CN" sz="1400"/>
          </a:p>
          <a:p>
            <a:pPr algn="ctr"/>
            <a:r>
              <a:rPr lang="en-US" altLang="zh-CN" sz="1400" smtClean="0"/>
              <a:t>&gt;&gt;</a:t>
            </a:r>
            <a:r>
              <a:rPr lang="zh-CN" altLang="en-US" sz="1400" smtClean="0"/>
              <a:t>典型案例二</a:t>
            </a:r>
            <a:r>
              <a:rPr lang="en-US" altLang="zh-CN" sz="1400" smtClean="0"/>
              <a:t>&lt;&lt;</a:t>
            </a:r>
            <a:endParaRPr lang="zh-CN" altLang="en-US" sz="1400"/>
          </a:p>
        </p:txBody>
      </p:sp>
      <p:sp>
        <p:nvSpPr>
          <p:cNvPr id="11" name="Title 1"/>
          <p:cNvSpPr txBox="1">
            <a:spLocks/>
          </p:cNvSpPr>
          <p:nvPr/>
        </p:nvSpPr>
        <p:spPr>
          <a:xfrm>
            <a:off x="857880" y="201600"/>
            <a:ext cx="821411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1600" b="1" noProof="0" smtClean="0">
                <a:solidFill>
                  <a:srgbClr val="FFA500"/>
                </a:solidFill>
                <a:latin typeface="微软雅黑" panose="020B0503020204020204" pitchFamily="34" charset="-122"/>
                <a:ea typeface="微软雅黑" panose="020B0503020204020204" pitchFamily="34" charset="-122"/>
              </a:rPr>
              <a:t>人工智能系统</a:t>
            </a:r>
            <a:r>
              <a:rPr lang="en-US" altLang="zh-CN" sz="1600" b="1" noProof="0" smtClean="0">
                <a:solidFill>
                  <a:srgbClr val="FFA500"/>
                </a:solidFill>
                <a:latin typeface="微软雅黑" panose="020B0503020204020204" pitchFamily="34" charset="-122"/>
                <a:ea typeface="微软雅黑" panose="020B0503020204020204" pitchFamily="34" charset="-122"/>
              </a:rPr>
              <a:t>-&gt;</a:t>
            </a:r>
            <a:r>
              <a:rPr lang="zh-CN" altLang="en-US" sz="1600" b="1" noProof="0" smtClean="0">
                <a:solidFill>
                  <a:srgbClr val="FFA500"/>
                </a:solidFill>
                <a:latin typeface="微软雅黑" panose="020B0503020204020204" pitchFamily="34" charset="-122"/>
                <a:ea typeface="微软雅黑" panose="020B0503020204020204" pitchFamily="34" charset="-122"/>
              </a:rPr>
              <a:t>服务机器人</a:t>
            </a:r>
            <a:r>
              <a:rPr lang="en-US" altLang="zh-CN" sz="1600" b="1" noProof="0" smtClean="0">
                <a:solidFill>
                  <a:srgbClr val="FFA500"/>
                </a:solidFill>
                <a:latin typeface="微软雅黑" panose="020B0503020204020204" pitchFamily="34" charset="-122"/>
                <a:ea typeface="微软雅黑" panose="020B0503020204020204" pitchFamily="34" charset="-122"/>
              </a:rPr>
              <a:t>&amp;</a:t>
            </a:r>
            <a:r>
              <a:rPr lang="zh-CN" altLang="en-US" sz="1600" b="1" noProof="0" smtClean="0">
                <a:solidFill>
                  <a:srgbClr val="FFA500"/>
                </a:solidFill>
                <a:latin typeface="微软雅黑" panose="020B0503020204020204" pitchFamily="34" charset="-122"/>
                <a:ea typeface="微软雅黑" panose="020B0503020204020204" pitchFamily="34" charset="-122"/>
              </a:rPr>
              <a:t>可穿戴设备</a:t>
            </a:r>
            <a:r>
              <a:rPr lang="en-US" altLang="zh-CN" sz="1600" b="1" noProof="0" smtClean="0">
                <a:solidFill>
                  <a:srgbClr val="FFA500"/>
                </a:solidFill>
                <a:latin typeface="微软雅黑" panose="020B0503020204020204" pitchFamily="34" charset="-122"/>
                <a:ea typeface="微软雅黑" panose="020B0503020204020204" pitchFamily="34" charset="-122"/>
              </a:rPr>
              <a:t>-&gt;</a:t>
            </a:r>
            <a:r>
              <a:rPr lang="zh-CN" altLang="en-US" sz="1600" b="1" noProof="0" smtClean="0">
                <a:solidFill>
                  <a:srgbClr val="FFA500"/>
                </a:solidFill>
                <a:latin typeface="微软雅黑" panose="020B0503020204020204" pitchFamily="34" charset="-122"/>
                <a:ea typeface="微软雅黑" panose="020B0503020204020204" pitchFamily="34" charset="-122"/>
              </a:rPr>
              <a:t>支撑技术</a:t>
            </a:r>
            <a:r>
              <a:rPr lang="en-US" altLang="zh-CN" sz="1600" b="1" noProof="0" smtClean="0">
                <a:solidFill>
                  <a:srgbClr val="FFA500"/>
                </a:solidFill>
                <a:latin typeface="微软雅黑" panose="020B0503020204020204" pitchFamily="34" charset="-122"/>
                <a:ea typeface="微软雅黑" panose="020B0503020204020204" pitchFamily="34" charset="-122"/>
              </a:rPr>
              <a:t>: </a:t>
            </a:r>
            <a:r>
              <a:rPr lang="zh-CN" altLang="en-US" sz="1600" b="1" noProof="0" smtClean="0">
                <a:solidFill>
                  <a:srgbClr val="FFA500"/>
                </a:solidFill>
                <a:latin typeface="微软雅黑" panose="020B0503020204020204" pitchFamily="34" charset="-122"/>
                <a:ea typeface="微软雅黑" panose="020B0503020204020204" pitchFamily="34" charset="-122"/>
              </a:rPr>
              <a:t>可穿戴情感机器人</a:t>
            </a:r>
            <a:r>
              <a:rPr lang="en-US" altLang="zh-CN" sz="1600" b="1" noProof="0" smtClean="0">
                <a:solidFill>
                  <a:srgbClr val="FFA500"/>
                </a:solidFill>
                <a:latin typeface="微软雅黑" panose="020B0503020204020204" pitchFamily="34" charset="-122"/>
                <a:ea typeface="微软雅黑" panose="020B0503020204020204" pitchFamily="34" charset="-122"/>
              </a:rPr>
              <a:t>(Wearable3.0) </a:t>
            </a:r>
            <a:endParaRPr kumimoji="0" lang="zh-CN" altLang="en-US" sz="1400" b="0"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783130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a:spLocks/>
          </p:cNvSpPr>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3200" b="1" i="0" u="none" strike="noStrike" kern="1200" cap="none" spc="0" normalizeH="0" baseline="0" noProof="0" smtClean="0">
                <a:ln>
                  <a:noFill/>
                </a:ln>
                <a:solidFill>
                  <a:srgbClr val="FFA500"/>
                </a:solidFill>
                <a:effectLst/>
                <a:uLnTx/>
                <a:uFillTx/>
                <a:latin typeface="微软雅黑" panose="020B0503020204020204" pitchFamily="34" charset="-122"/>
                <a:ea typeface="微软雅黑" panose="020B0503020204020204" pitchFamily="34" charset="-122"/>
                <a:cs typeface="+mn-cs"/>
              </a:rPr>
              <a:t>内容</a:t>
            </a:r>
            <a:endParaRPr kumimoji="0" lang="en-GB" sz="1800" b="1" i="0" u="none" strike="noStrike" kern="1200" cap="none" spc="0" normalizeH="0" baseline="0" noProof="0" dirty="0">
              <a:ln>
                <a:noFill/>
              </a:ln>
              <a:solidFill>
                <a:srgbClr val="FFA500"/>
              </a:solidFill>
              <a:effectLst/>
              <a:uLnTx/>
              <a:uFillTx/>
              <a:latin typeface="微软雅黑" panose="020B0503020204020204" pitchFamily="34" charset="-122"/>
              <a:ea typeface="微软雅黑" panose="020B0503020204020204" pitchFamily="34" charset="-122"/>
              <a:cs typeface="+mn-cs"/>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2339753" y="2427734"/>
            <a:ext cx="894259" cy="496081"/>
            <a:chOff x="2215144" y="3018134"/>
            <a:chExt cx="1244730" cy="909499"/>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53" name="文本框 11"/>
            <p:cNvSpPr txBox="1"/>
            <p:nvPr/>
          </p:nvSpPr>
          <p:spPr>
            <a:xfrm>
              <a:off x="2393075" y="3018134"/>
              <a:ext cx="1066799" cy="8165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prstClr val="white"/>
                  </a:solidFill>
                  <a:effectLst/>
                  <a:uLnTx/>
                  <a:uFillTx/>
                  <a:latin typeface="Impact" panose="020B0806030902050204" pitchFamily="34" charset="0"/>
                  <a:ea typeface="宋体" panose="02010600030101010101" pitchFamily="2" charset="-122"/>
                  <a:cs typeface="+mn-cs"/>
                </a:rPr>
                <a:t>03</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grpSp>
        <p:nvGrpSpPr>
          <p:cNvPr id="54" name="组合 53"/>
          <p:cNvGrpSpPr/>
          <p:nvPr/>
        </p:nvGrpSpPr>
        <p:grpSpPr>
          <a:xfrm>
            <a:off x="2339753" y="3110224"/>
            <a:ext cx="894259" cy="508134"/>
            <a:chOff x="2215144" y="4047039"/>
            <a:chExt cx="1244730" cy="931598"/>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56" name="文本框 12"/>
            <p:cNvSpPr txBox="1"/>
            <p:nvPr/>
          </p:nvSpPr>
          <p:spPr>
            <a:xfrm>
              <a:off x="2393075" y="4047039"/>
              <a:ext cx="1066799" cy="81650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prstClr val="white"/>
                  </a:solidFill>
                  <a:effectLst/>
                  <a:uLnTx/>
                  <a:uFillTx/>
                  <a:latin typeface="Impact" panose="020B0806030902050204" pitchFamily="34" charset="0"/>
                  <a:ea typeface="宋体" panose="02010600030101010101" pitchFamily="2" charset="-122"/>
                  <a:cs typeface="+mn-cs"/>
                </a:rPr>
                <a:t>04</a:t>
              </a:r>
              <a:endParaRPr kumimoji="0" lang="zh-CN" altLang="en-US" sz="28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grpSp>
        <p:nvGrpSpPr>
          <p:cNvPr id="66" name="组合 65"/>
          <p:cNvGrpSpPr/>
          <p:nvPr/>
        </p:nvGrpSpPr>
        <p:grpSpPr>
          <a:xfrm>
            <a:off x="3019006" y="2447888"/>
            <a:ext cx="3857250" cy="459690"/>
            <a:chOff x="4315150" y="2341731"/>
            <a:chExt cx="3857250" cy="540057"/>
          </a:xfrm>
        </p:grpSpPr>
        <p:sp>
          <p:nvSpPr>
            <p:cNvPr id="67" name="矩形 66"/>
            <p:cNvSpPr/>
            <p:nvPr/>
          </p:nvSpPr>
          <p:spPr>
            <a:xfrm>
              <a:off x="4657988" y="2424395"/>
              <a:ext cx="3514411" cy="406783"/>
            </a:xfrm>
            <a:prstGeom prst="rect">
              <a:avLst/>
            </a:prstGeom>
            <a:ln w="15875">
              <a:noFill/>
            </a:ln>
          </p:spPr>
          <p:txBody>
            <a:bodyPr wrap="square" lIns="68580" tIns="34290" rIns="68580" bIns="3429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noProof="0" smtClean="0">
                  <a:solidFill>
                    <a:prstClr val="black">
                      <a:lumMod val="75000"/>
                      <a:lumOff val="25000"/>
                    </a:prstClr>
                  </a:solidFill>
                  <a:latin typeface="微软雅黑" panose="020B0503020204020204" pitchFamily="34" charset="-122"/>
                  <a:ea typeface="微软雅黑" panose="020B0503020204020204" pitchFamily="34" charset="-122"/>
                </a:rPr>
                <a:t>支撑技术</a:t>
              </a:r>
              <a:r>
                <a:rPr lang="en-US" altLang="zh-CN" b="1" noProof="0" smtClean="0">
                  <a:solidFill>
                    <a:prstClr val="black">
                      <a:lumMod val="75000"/>
                      <a:lumOff val="25000"/>
                    </a:prstClr>
                  </a:solidFill>
                  <a:latin typeface="微软雅黑" panose="020B0503020204020204" pitchFamily="34" charset="-122"/>
                  <a:ea typeface="微软雅黑" panose="020B0503020204020204" pitchFamily="34" charset="-122"/>
                </a:rPr>
                <a:t>or</a:t>
              </a:r>
              <a:r>
                <a:rPr lang="zh-CN" altLang="en-US" b="1" noProof="0" smtClean="0">
                  <a:solidFill>
                    <a:prstClr val="black">
                      <a:lumMod val="75000"/>
                      <a:lumOff val="25000"/>
                    </a:prstClr>
                  </a:solidFill>
                  <a:latin typeface="微软雅黑" panose="020B0503020204020204" pitchFamily="34" charset="-122"/>
                  <a:ea typeface="微软雅黑" panose="020B0503020204020204" pitchFamily="34" charset="-122"/>
                </a:rPr>
                <a:t>可攻克的卡脖子技术</a:t>
              </a:r>
              <a:endParaRPr kumimoji="0" lang="en-GB" altLang="zh-CN" sz="18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1" i="0" u="none" strike="noStrike" kern="1200" cap="none" spc="0" normalizeH="0" baseline="0" noProof="0">
                <a:ln>
                  <a:noFill/>
                </a:ln>
                <a:solidFill>
                  <a:prstClr val="black">
                    <a:lumMod val="75000"/>
                    <a:lumOff val="25000"/>
                  </a:prstClr>
                </a:solidFill>
                <a:effectLst/>
                <a:uLnTx/>
                <a:uFillTx/>
                <a:latin typeface="Calibri"/>
                <a:ea typeface="宋体" panose="02010600030101010101" pitchFamily="2" charset="-122"/>
                <a:cs typeface="+mn-cs"/>
              </a:endParaRPr>
            </a:p>
          </p:txBody>
        </p:sp>
      </p:grpSp>
      <p:grpSp>
        <p:nvGrpSpPr>
          <p:cNvPr id="69" name="组合 68"/>
          <p:cNvGrpSpPr/>
          <p:nvPr/>
        </p:nvGrpSpPr>
        <p:grpSpPr>
          <a:xfrm>
            <a:off x="3019006" y="3142041"/>
            <a:ext cx="3857250" cy="459690"/>
            <a:chOff x="4315150" y="3035884"/>
            <a:chExt cx="3857250" cy="540057"/>
          </a:xfrm>
        </p:grpSpPr>
        <p:sp>
          <p:nvSpPr>
            <p:cNvPr id="70" name="矩形 69"/>
            <p:cNvSpPr/>
            <p:nvPr/>
          </p:nvSpPr>
          <p:spPr>
            <a:xfrm>
              <a:off x="4697181" y="3118548"/>
              <a:ext cx="2827147" cy="406783"/>
            </a:xfrm>
            <a:prstGeom prst="rect">
              <a:avLst/>
            </a:prstGeom>
            <a:ln w="15875">
              <a:noFill/>
            </a:ln>
          </p:spPr>
          <p:txBody>
            <a:bodyPr wrap="square" lIns="68580" tIns="34290" rIns="68580" bIns="3429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noProof="0" smtClean="0">
                  <a:solidFill>
                    <a:prstClr val="black">
                      <a:lumMod val="75000"/>
                      <a:lumOff val="25000"/>
                    </a:prstClr>
                  </a:solidFill>
                  <a:latin typeface="微软雅黑" panose="020B0503020204020204" pitchFamily="34" charset="-122"/>
                  <a:ea typeface="微软雅黑" panose="020B0503020204020204" pitchFamily="34" charset="-122"/>
                </a:rPr>
                <a:t>对重大专项的意见和建议</a:t>
              </a:r>
              <a:endParaRPr kumimoji="0" lang="en-GB" altLang="zh-CN" sz="18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mn-cs"/>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1" i="0" u="none" strike="noStrike" kern="1200" cap="none" spc="0" normalizeH="0" baseline="0" noProof="0">
                <a:ln>
                  <a:noFill/>
                </a:ln>
                <a:solidFill>
                  <a:prstClr val="black">
                    <a:lumMod val="75000"/>
                    <a:lumOff val="25000"/>
                  </a:prstClr>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206777166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falsh"/>
  <p:tag name="ISPRING_RESOURCE_PATHS_HASH_PRESENTER" val="64343fd25122d4c848f085ebede3ab4747442f4"/>
</p:tagLst>
</file>

<file path=ppt/theme/theme1.xml><?xml version="1.0" encoding="utf-8"?>
<a:theme xmlns:a="http://schemas.openxmlformats.org/drawingml/2006/main" name="第一PPT，www.1ppt.com">
  <a:themeElements>
    <a:clrScheme name="自定义 222">
      <a:dk1>
        <a:sysClr val="windowText" lastClr="000000"/>
      </a:dk1>
      <a:lt1>
        <a:sysClr val="window" lastClr="FFFFFF"/>
      </a:lt1>
      <a:dk2>
        <a:srgbClr val="1F497D"/>
      </a:dk2>
      <a:lt2>
        <a:srgbClr val="EEECE1"/>
      </a:lt2>
      <a:accent1>
        <a:srgbClr val="FFA500"/>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4282</TotalTime>
  <Words>1658</Words>
  <Application>Microsoft Office PowerPoint</Application>
  <PresentationFormat>全屏显示(16:9)</PresentationFormat>
  <Paragraphs>109</Paragraphs>
  <Slides>11</Slides>
  <Notes>11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Open Sans Light</vt:lpstr>
      <vt:lpstr>PT Sans Narrow</vt:lpstr>
      <vt:lpstr>黑体</vt:lpstr>
      <vt:lpstr>华文细黑</vt:lpstr>
      <vt:lpstr>宋体</vt:lpstr>
      <vt:lpstr>微软雅黑</vt:lpstr>
      <vt:lpstr>Arial</vt:lpstr>
      <vt:lpstr>Calibri</vt:lpstr>
      <vt:lpstr>Helvetica</vt:lpstr>
      <vt:lpstr>Impact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epic@hust</dc:title>
  <dc:creator>epic@hust</dc:creator>
  <cp:keywords>epic@hust</cp:keywords>
  <cp:lastModifiedBy>epic</cp:lastModifiedBy>
  <cp:revision>462</cp:revision>
  <dcterms:created xsi:type="dcterms:W3CDTF">2015-12-11T17:46:17Z</dcterms:created>
  <dcterms:modified xsi:type="dcterms:W3CDTF">2018-12-08T06:10:03Z</dcterms:modified>
</cp:coreProperties>
</file>