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8" r:id="rId2"/>
    <p:sldId id="443" r:id="rId3"/>
    <p:sldId id="444" r:id="rId4"/>
    <p:sldId id="463" r:id="rId5"/>
    <p:sldId id="464" r:id="rId6"/>
    <p:sldId id="465" r:id="rId7"/>
    <p:sldId id="455" r:id="rId8"/>
    <p:sldId id="466" r:id="rId9"/>
    <p:sldId id="461" r:id="rId10"/>
    <p:sldId id="43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FF99"/>
    <a:srgbClr val="FF99CC"/>
    <a:srgbClr val="FF9900"/>
    <a:srgbClr val="CCFF99"/>
    <a:srgbClr val="AE285B"/>
    <a:srgbClr val="99CCFF"/>
    <a:srgbClr val="808AA0"/>
    <a:srgbClr val="969EB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2" autoAdjust="0"/>
    <p:restoredTop sz="86486" autoAdjust="0"/>
  </p:normalViewPr>
  <p:slideViewPr>
    <p:cSldViewPr>
      <p:cViewPr varScale="1">
        <p:scale>
          <a:sx n="99" d="100"/>
          <a:sy n="99" d="100"/>
        </p:scale>
        <p:origin x="1722" y="72"/>
      </p:cViewPr>
      <p:guideLst>
        <p:guide orient="horz" pos="3168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notesViewPr>
    <p:cSldViewPr>
      <p:cViewPr varScale="1">
        <p:scale>
          <a:sx n="72" d="100"/>
          <a:sy n="72" d="100"/>
        </p:scale>
        <p:origin x="-34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A6713A6-099A-424C-B88E-42F72B8B56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948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7A8B5C-80F4-4895-BB82-086E1E8730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574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5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E99F7A-DE9D-4DF4-B565-3F0BCEF244DC}" type="slidenum">
              <a:rPr lang="zh-CN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2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4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16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47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Camera</a:t>
            </a:r>
            <a:r>
              <a:rPr lang="zh-CN" altLang="en-US" dirty="0"/>
              <a:t>： 捕捉小孩的人脸图像</a:t>
            </a:r>
            <a:endParaRPr lang="en-US" altLang="zh-CN" dirty="0"/>
          </a:p>
          <a:p>
            <a:r>
              <a:rPr lang="en-US" altLang="zh-CN" dirty="0"/>
              <a:t>MIC</a:t>
            </a:r>
            <a:r>
              <a:rPr lang="zh-CN" altLang="en-US" dirty="0"/>
              <a:t>：       用于语音功能对话</a:t>
            </a:r>
            <a:endParaRPr lang="en-US" altLang="zh-CN" dirty="0"/>
          </a:p>
          <a:p>
            <a:r>
              <a:rPr lang="en-US" altLang="zh-CN" dirty="0"/>
              <a:t>Speaker</a:t>
            </a:r>
            <a:r>
              <a:rPr lang="zh-CN" altLang="en-US" dirty="0"/>
              <a:t>：播放语音</a:t>
            </a:r>
            <a:endParaRPr lang="en-US" altLang="zh-CN" dirty="0"/>
          </a:p>
          <a:p>
            <a:r>
              <a:rPr lang="en-US" altLang="zh-CN" dirty="0"/>
              <a:t>Touch</a:t>
            </a:r>
            <a:r>
              <a:rPr lang="zh-CN" altLang="en-US" dirty="0"/>
              <a:t>：   薄膜片用于检测外部的按压，早教课程的一些回答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29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614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05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A8B5C-80F4-4895-BB82-086E1E8730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1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858000" y="0"/>
            <a:ext cx="2286000" cy="6629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029200"/>
            <a:ext cx="2590800" cy="1524000"/>
          </a:xfr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2514600"/>
            <a:ext cx="5486400" cy="1085850"/>
          </a:xfrm>
          <a:noFill/>
        </p:spPr>
        <p:txBody>
          <a:bodyPr/>
          <a:lstStyle>
            <a:lvl1pPr algn="ctr">
              <a:defRPr sz="3400">
                <a:solidFill>
                  <a:srgbClr val="330066"/>
                </a:solidFill>
              </a:defRPr>
            </a:lvl1pPr>
          </a:lstStyle>
          <a:p>
            <a:r>
              <a:rPr lang="en-US" altLang="zh-CN" dirty="0"/>
              <a:t>Click to edit Master </a:t>
            </a:r>
            <a:br>
              <a:rPr lang="en-US" altLang="zh-CN" dirty="0"/>
            </a:br>
            <a:r>
              <a:rPr lang="en-US" altLang="zh-CN" dirty="0"/>
              <a:t>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629400"/>
            <a:ext cx="6858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AFF1F-B470-466A-86BB-4F8C42086C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6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F227-8C6C-42F6-97D1-1E7B20A2A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3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6400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6400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99CE1-4817-4BE8-9734-33128182B1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3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0"/>
            <a:ext cx="6248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B7A-92C6-4B20-976C-35CE1C793B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25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3FD6B-288E-402F-A69E-F31D0AF59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00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D734-CBB6-422A-BC6B-DBFF814872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4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ACE2-64E3-46B6-B479-983D6E520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8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D2FF-F3AA-48C7-8860-ACF11FBF96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99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@2012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B6473-7803-411D-A095-48D762D1B9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04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ADD1-9E15-48B1-8615-C8E17B12B5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BEFC-BA16-4FFE-94EA-90EAFAE29C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77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A6DB8-8656-480A-A4FC-B62EA80C3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6629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6858000" cy="238125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DEADD02B-9D78-4A75-B618-925E572C8F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6553200" y="0"/>
            <a:ext cx="762000" cy="914400"/>
          </a:xfrm>
          <a:prstGeom prst="rect">
            <a:avLst/>
          </a:prstGeom>
          <a:gradFill rotWithShape="1">
            <a:gsLst>
              <a:gs pos="0">
                <a:srgbClr val="CC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6248400" cy="9144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pic>
        <p:nvPicPr>
          <p:cNvPr id="1032" name="Picture 11" descr="C:\Users\201\Desktop\4041930_134051063097_2.jpg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85725"/>
            <a:ext cx="908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0" r:id="rId2"/>
    <p:sldLayoutId id="2147483801" r:id="rId3"/>
    <p:sldLayoutId id="2147483802" r:id="rId4"/>
    <p:sldLayoutId id="2147483803" r:id="rId5"/>
    <p:sldLayoutId id="2147483811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2014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EC52C23-51E5-4B57-8D25-A96C8AB2750C}" type="slidenum">
              <a:rPr lang="zh-CN" altLang="en-US" sz="900" smtClean="0"/>
              <a:pPr eaLnBrk="1" hangingPunct="1"/>
              <a:t>1</a:t>
            </a:fld>
            <a:endParaRPr lang="en-US" altLang="zh-CN" sz="900"/>
          </a:p>
        </p:txBody>
      </p:sp>
      <p:sp>
        <p:nvSpPr>
          <p:cNvPr id="7" name="副标题 2"/>
          <p:cNvSpPr txBox="1">
            <a:spLocks/>
          </p:cNvSpPr>
          <p:nvPr/>
        </p:nvSpPr>
        <p:spPr bwMode="auto">
          <a:xfrm>
            <a:off x="6096000" y="4648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US" altLang="zh-CN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Quronghui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2018.9.5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362200"/>
            <a:ext cx="9144000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EEG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脑电采集硬件设备</a:t>
            </a:r>
            <a:endParaRPr lang="en-US" altLang="zh-CN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Robot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EPIC Lab @ 2012</a:t>
            </a:r>
          </a:p>
        </p:txBody>
      </p:sp>
      <p:sp>
        <p:nvSpPr>
          <p:cNvPr id="8195" name="灯片编号占位符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B1EEF2-B13C-42DA-9459-24AF3DE12025}" type="slidenum">
              <a:rPr lang="zh-CN" altLang="en-US" sz="900" smtClean="0">
                <a:latin typeface="微软雅黑" pitchFamily="34" charset="-122"/>
                <a:ea typeface="微软雅黑" pitchFamily="34" charset="-122"/>
              </a:rPr>
              <a:pPr eaLnBrk="1" hangingPunct="1"/>
              <a:t>10</a:t>
            </a:fld>
            <a:endParaRPr lang="en-US" altLang="zh-CN" sz="9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1200" y="2743200"/>
            <a:ext cx="548640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7200" b="1" dirty="0">
                <a:ln w="9000" cmpd="sng">
                  <a:solidFill>
                    <a:srgbClr val="7A0000"/>
                  </a:solidFill>
                  <a:prstDash val="solid"/>
                </a:ln>
                <a:solidFill>
                  <a:srgbClr val="7A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7200" b="1" dirty="0">
              <a:ln w="9000" cmpd="sng">
                <a:solidFill>
                  <a:srgbClr val="7A0000"/>
                </a:solidFill>
                <a:prstDash val="solid"/>
              </a:ln>
              <a:solidFill>
                <a:srgbClr val="7A0000"/>
              </a:soli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advTm="430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/>
          <p:cNvSpPr txBox="1"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573808" y="1575034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   </a:t>
            </a:r>
          </a:p>
          <a:p>
            <a:pPr eaLnBrk="1" hangingPunct="1"/>
            <a:r>
              <a:rPr lang="zh-CN" altLang="en-US"/>
              <a:t>   </a:t>
            </a:r>
          </a:p>
        </p:txBody>
      </p:sp>
      <p:sp>
        <p:nvSpPr>
          <p:cNvPr id="49" name="Title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28600" y="228600"/>
            <a:ext cx="2362200" cy="539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Outline</a:t>
            </a:r>
            <a:endParaRPr lang="en-US" sz="32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fld id="{E87EF222-40DF-428B-9A83-8662671366AB}" type="slidenum">
              <a:rPr lang="zh-CN" altLang="en-US" smtClean="0"/>
              <a:pPr algn="l"/>
              <a:t>2</a:t>
            </a:fld>
            <a:endParaRPr lang="en-US" altLang="zh-CN"/>
          </a:p>
        </p:txBody>
      </p:sp>
      <p:sp>
        <p:nvSpPr>
          <p:cNvPr id="50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ltGray">
          <a:xfrm rot="5400000">
            <a:off x="-1216025" y="1368425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</a:endParaRPr>
          </a:p>
        </p:txBody>
      </p:sp>
      <p:sp>
        <p:nvSpPr>
          <p:cNvPr id="51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ltGray">
          <a:xfrm rot="5400000" flipH="1">
            <a:off x="-810418" y="1804193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2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986239" y="540456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7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3795820" y="3594100"/>
            <a:ext cx="4254494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986239" y="1574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zh-CN" altLang="en-US" sz="2800" dirty="0">
              <a:solidFill>
                <a:srgbClr val="33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2419581" y="1640870"/>
            <a:ext cx="381000" cy="381000"/>
            <a:chOff x="2078" y="1680"/>
            <a:chExt cx="1615" cy="1615"/>
          </a:xfrm>
        </p:grpSpPr>
        <p:sp>
          <p:nvSpPr>
            <p:cNvPr id="6185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6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88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90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3379657" y="3723178"/>
            <a:ext cx="355600" cy="381000"/>
            <a:chOff x="2078" y="1680"/>
            <a:chExt cx="1615" cy="1615"/>
          </a:xfrm>
        </p:grpSpPr>
        <p:sp>
          <p:nvSpPr>
            <p:cNvPr id="6173" name="Oval 4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4" name="Oval 4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gray">
            <a:xfrm>
              <a:off x="2251" y="1848"/>
              <a:ext cx="1182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6" name="Oval 43"/>
            <p:cNvSpPr>
              <a:spLocks noChangeArrowheads="1"/>
            </p:cNvSpPr>
            <p:nvPr/>
          </p:nvSpPr>
          <p:spPr bwMode="gray">
            <a:xfrm>
              <a:off x="2254" y="1846"/>
              <a:ext cx="1180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Oval 44"/>
            <p:cNvSpPr>
              <a:spLocks noChangeArrowheads="1"/>
            </p:cNvSpPr>
            <p:nvPr/>
          </p:nvSpPr>
          <p:spPr bwMode="gray">
            <a:xfrm>
              <a:off x="2338" y="1848"/>
              <a:ext cx="1096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78" name="Oval 45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页脚占位符 5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EPIC Lab @ 2014</a:t>
            </a:r>
          </a:p>
        </p:txBody>
      </p:sp>
      <p:sp>
        <p:nvSpPr>
          <p:cNvPr id="56" name="灯片编号占位符 4"/>
          <p:cNvSpPr txBox="1">
            <a:spLocks/>
          </p:cNvSpPr>
          <p:nvPr/>
        </p:nvSpPr>
        <p:spPr bwMode="auto">
          <a:xfrm>
            <a:off x="6858000" y="6629400"/>
            <a:ext cx="2286000" cy="228600"/>
          </a:xfrm>
          <a:prstGeom prst="rect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800" kern="1200">
                <a:solidFill>
                  <a:schemeClr val="bg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40411D-55FA-4BAF-8EE2-ED8B285525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7" name="TextBox 56"/>
          <p:cNvSpPr txBox="1"/>
          <p:nvPr/>
        </p:nvSpPr>
        <p:spPr>
          <a:xfrm>
            <a:off x="3333628" y="1628745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实验平台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48220" y="365119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AIWAC2.0  Design</a:t>
            </a:r>
            <a:endParaRPr lang="zh-CN" altLang="en-US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619" y="5462437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Wearable  Devices</a:t>
            </a:r>
            <a:endParaRPr lang="zh-CN" altLang="en-US" sz="20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1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2400300" y="5476875"/>
            <a:ext cx="381000" cy="381000"/>
            <a:chOff x="2078" y="1680"/>
            <a:chExt cx="1615" cy="1615"/>
          </a:xfrm>
        </p:grpSpPr>
        <p:sp>
          <p:nvSpPr>
            <p:cNvPr id="46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gray">
            <a:xfrm>
              <a:off x="2253" y="1848"/>
              <a:ext cx="1104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Oval 15"/>
            <p:cNvSpPr>
              <a:spLocks noChangeArrowheads="1"/>
            </p:cNvSpPr>
            <p:nvPr/>
          </p:nvSpPr>
          <p:spPr bwMode="gray">
            <a:xfrm>
              <a:off x="2254" y="1846"/>
              <a:ext cx="1101" cy="128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gray">
            <a:xfrm>
              <a:off x="2334" y="1848"/>
              <a:ext cx="1097" cy="12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Oval 17"/>
            <p:cNvSpPr>
              <a:spLocks noChangeArrowheads="1"/>
            </p:cNvSpPr>
            <p:nvPr/>
          </p:nvSpPr>
          <p:spPr bwMode="gray">
            <a:xfrm>
              <a:off x="2337" y="1846"/>
              <a:ext cx="1096" cy="128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207875"/>
      </p:ext>
    </p:extLst>
  </p:cSld>
  <p:clrMapOvr>
    <a:masterClrMapping/>
  </p:clrMapOvr>
  <p:transition spd="slow" advTm="49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468F16-A5EF-465E-9D1A-B2481A97F506}"/>
              </a:ext>
            </a:extLst>
          </p:cNvPr>
          <p:cNvSpPr txBox="1"/>
          <p:nvPr/>
        </p:nvSpPr>
        <p:spPr>
          <a:xfrm>
            <a:off x="2076573" y="2573923"/>
            <a:ext cx="51443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研发目的：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AIWAC</a:t>
            </a:r>
            <a:r>
              <a:rPr lang="zh-CN" altLang="en-US" sz="2000" dirty="0">
                <a:solidFill>
                  <a:schemeClr val="tx1"/>
                </a:solidFill>
              </a:rPr>
              <a:t>宝宝机器人，针对的人群是儿童。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）情感方面：懂你的玩伴。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）学习方面：用于儿童的早教课程。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9615A793-1548-4841-80A3-7D32D2F87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94009"/>
              </p:ext>
            </p:extLst>
          </p:nvPr>
        </p:nvGraphicFramePr>
        <p:xfrm>
          <a:off x="304800" y="1219200"/>
          <a:ext cx="5521043" cy="5085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85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硬件型号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85">
                <a:tc rowSpan="9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Robot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需引出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主控核心板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A33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薄膜式压力传感器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力敏电阻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指示灯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共阳四脚红绿蓝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136249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喇叭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15mm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直径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0.5W8R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圆形喇叭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录音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旋钮开关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脚电位器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旋钮帽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Mirco_USB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充电口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 USB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母头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摄像头 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20mm 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OV5640-AF70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驱动摄像头转动电机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步进电机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617397"/>
                  </a:ext>
                </a:extLst>
              </a:tr>
              <a:tr h="374485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需封装盒内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Wifi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2.4G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052079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电池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600mAH/503040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358237"/>
                  </a:ext>
                </a:extLst>
              </a:tr>
              <a:tr h="374485">
                <a:tc vMerge="1">
                  <a:txBody>
                    <a:bodyPr/>
                    <a:lstStyle/>
                    <a:p>
                      <a:pPr algn="ctr"/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按键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调试按键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947065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D666E123-B525-4149-9C25-11A5FBF60311}"/>
              </a:ext>
            </a:extLst>
          </p:cNvPr>
          <p:cNvSpPr txBox="1"/>
          <p:nvPr/>
        </p:nvSpPr>
        <p:spPr>
          <a:xfrm>
            <a:off x="6553200" y="3512641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(a)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元器件列表</a:t>
            </a:r>
          </a:p>
        </p:txBody>
      </p:sp>
    </p:spTree>
    <p:extLst>
      <p:ext uri="{BB962C8B-B14F-4D97-AF65-F5344CB8AC3E}">
        <p14:creationId xmlns:p14="http://schemas.microsoft.com/office/powerpoint/2010/main" val="156463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DA8131F-3B67-4F3E-B629-A46A7EFDB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2025"/>
            <a:ext cx="7019925" cy="565785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49F68FB-8FDA-488F-84E0-B0D49734F581}"/>
              </a:ext>
            </a:extLst>
          </p:cNvPr>
          <p:cNvSpPr txBox="1"/>
          <p:nvPr/>
        </p:nvSpPr>
        <p:spPr>
          <a:xfrm>
            <a:off x="7029450" y="3352800"/>
            <a:ext cx="194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(b)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设备采集装置</a:t>
            </a:r>
          </a:p>
        </p:txBody>
      </p:sp>
    </p:spTree>
    <p:extLst>
      <p:ext uri="{BB962C8B-B14F-4D97-AF65-F5344CB8AC3E}">
        <p14:creationId xmlns:p14="http://schemas.microsoft.com/office/powerpoint/2010/main" val="42101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AIWAC1.0  Design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93D261-0D7B-42BF-BB10-C567B757F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61" y="1143000"/>
            <a:ext cx="4048125" cy="5397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668873-70C1-4960-8061-5F7F99ABED88}"/>
              </a:ext>
            </a:extLst>
          </p:cNvPr>
          <p:cNvSpPr txBox="1"/>
          <p:nvPr/>
        </p:nvSpPr>
        <p:spPr>
          <a:xfrm>
            <a:off x="5946701" y="135469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(c) </a:t>
            </a: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AIWAC1.0</a:t>
            </a:r>
            <a:r>
              <a:rPr lang="zh-CN" altLang="en-US" sz="1800" dirty="0">
                <a:solidFill>
                  <a:prstClr val="black"/>
                </a:solidFill>
                <a:latin typeface="Calibri" panose="020F0502020204030204"/>
              </a:rPr>
              <a:t>小熊机器人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2B9C33-9663-4665-961A-0F6954E40A64}"/>
              </a:ext>
            </a:extLst>
          </p:cNvPr>
          <p:cNvSpPr txBox="1"/>
          <p:nvPr/>
        </p:nvSpPr>
        <p:spPr>
          <a:xfrm>
            <a:off x="10408" y="4311686"/>
            <a:ext cx="1749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AIWAC1.0</a:t>
            </a:r>
            <a:r>
              <a:rPr lang="zh-CN" altLang="en-US" sz="1600" dirty="0">
                <a:solidFill>
                  <a:schemeClr val="tx1"/>
                </a:solidFill>
              </a:rPr>
              <a:t>核心板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773DA1-366A-4678-9E6D-20FFEF06F727}"/>
              </a:ext>
            </a:extLst>
          </p:cNvPr>
          <p:cNvSpPr txBox="1"/>
          <p:nvPr/>
        </p:nvSpPr>
        <p:spPr>
          <a:xfrm>
            <a:off x="528313" y="245179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Camera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1ADFC3-6017-4B57-9876-446B39E69D91}"/>
              </a:ext>
            </a:extLst>
          </p:cNvPr>
          <p:cNvSpPr txBox="1"/>
          <p:nvPr/>
        </p:nvSpPr>
        <p:spPr>
          <a:xfrm>
            <a:off x="604513" y="320717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MIC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A2028-EEAA-4753-BAB8-A4F788ECF3D6}"/>
              </a:ext>
            </a:extLst>
          </p:cNvPr>
          <p:cNvSpPr txBox="1"/>
          <p:nvPr/>
        </p:nvSpPr>
        <p:spPr>
          <a:xfrm>
            <a:off x="5948405" y="275314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Speaker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A474D6B-6BE5-4D70-AEE8-1C6B87D2B6DC}"/>
              </a:ext>
            </a:extLst>
          </p:cNvPr>
          <p:cNvCxnSpPr/>
          <p:nvPr/>
        </p:nvCxnSpPr>
        <p:spPr bwMode="auto">
          <a:xfrm>
            <a:off x="1276144" y="2662338"/>
            <a:ext cx="2376369" cy="0"/>
          </a:xfrm>
          <a:prstGeom prst="straightConnector1">
            <a:avLst/>
          </a:prstGeom>
          <a:solidFill>
            <a:srgbClr val="33006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0DD82A-68A4-48C0-A32D-96149B88A327}"/>
              </a:ext>
            </a:extLst>
          </p:cNvPr>
          <p:cNvCxnSpPr>
            <a:cxnSpLocks/>
          </p:cNvCxnSpPr>
          <p:nvPr/>
        </p:nvCxnSpPr>
        <p:spPr bwMode="auto">
          <a:xfrm>
            <a:off x="1913716" y="2662338"/>
            <a:ext cx="443030" cy="873131"/>
          </a:xfrm>
          <a:prstGeom prst="straightConnector1">
            <a:avLst/>
          </a:prstGeom>
          <a:solidFill>
            <a:srgbClr val="33006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CD0B73-5FD3-43D7-B183-02812A452D09}"/>
              </a:ext>
            </a:extLst>
          </p:cNvPr>
          <p:cNvCxnSpPr>
            <a:cxnSpLocks/>
          </p:cNvCxnSpPr>
          <p:nvPr/>
        </p:nvCxnSpPr>
        <p:spPr bwMode="auto">
          <a:xfrm>
            <a:off x="1413496" y="2624140"/>
            <a:ext cx="2143676" cy="38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1B3C42-B2B6-424F-9722-E774EC9E5E52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1165885" y="3254615"/>
            <a:ext cx="2391287" cy="1218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33F861-B250-4C22-90CC-38B1BDC8A648}"/>
              </a:ext>
            </a:extLst>
          </p:cNvPr>
          <p:cNvCxnSpPr>
            <a:cxnSpLocks/>
          </p:cNvCxnSpPr>
          <p:nvPr/>
        </p:nvCxnSpPr>
        <p:spPr bwMode="auto">
          <a:xfrm flipV="1">
            <a:off x="1595113" y="4311686"/>
            <a:ext cx="2057400" cy="16927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F069458-AEBB-4E4F-AEAF-6BD7391A7701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695375" y="2922417"/>
            <a:ext cx="2253030" cy="9193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342FC9E-9631-4163-9CE8-738ABB1D4D6B}"/>
              </a:ext>
            </a:extLst>
          </p:cNvPr>
          <p:cNvSpPr txBox="1"/>
          <p:nvPr/>
        </p:nvSpPr>
        <p:spPr>
          <a:xfrm>
            <a:off x="5948405" y="4670190"/>
            <a:ext cx="73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Touch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EF2AF5C-B259-4B73-910A-5870AE9280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0713" y="4920558"/>
            <a:ext cx="1457692" cy="7405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62C2B349-4110-4349-9EDE-ED8A6CE79BD6}"/>
              </a:ext>
            </a:extLst>
          </p:cNvPr>
          <p:cNvSpPr/>
          <p:nvPr/>
        </p:nvSpPr>
        <p:spPr>
          <a:xfrm>
            <a:off x="3652513" y="5006071"/>
            <a:ext cx="1524000" cy="1346823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A42ED67-D47D-4ABC-9CE7-1BD80F3ADA54}"/>
              </a:ext>
            </a:extLst>
          </p:cNvPr>
          <p:cNvSpPr/>
          <p:nvPr/>
        </p:nvSpPr>
        <p:spPr>
          <a:xfrm>
            <a:off x="2070996" y="4987884"/>
            <a:ext cx="1524000" cy="1346823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44F3247-AB18-4A5E-AE85-E49330B198E6}"/>
              </a:ext>
            </a:extLst>
          </p:cNvPr>
          <p:cNvSpPr/>
          <p:nvPr/>
        </p:nvSpPr>
        <p:spPr>
          <a:xfrm>
            <a:off x="4947913" y="4251309"/>
            <a:ext cx="652646" cy="475855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CB33913-D393-45E0-8A41-406409FA0481}"/>
              </a:ext>
            </a:extLst>
          </p:cNvPr>
          <p:cNvSpPr/>
          <p:nvPr/>
        </p:nvSpPr>
        <p:spPr>
          <a:xfrm>
            <a:off x="1747146" y="4164976"/>
            <a:ext cx="609600" cy="462696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AIWAC2.0  Design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1915358"/>
            <a:ext cx="5791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设计目的：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）通过简单的</a:t>
            </a:r>
            <a:r>
              <a:rPr lang="en-US" altLang="zh-CN" sz="1800" dirty="0">
                <a:solidFill>
                  <a:schemeClr val="tx1"/>
                </a:solidFill>
              </a:rPr>
              <a:t>IO</a:t>
            </a:r>
            <a:r>
              <a:rPr lang="zh-CN" altLang="en-US" sz="1800" dirty="0">
                <a:solidFill>
                  <a:schemeClr val="tx1"/>
                </a:solidFill>
              </a:rPr>
              <a:t>口检测电压变化，从而模拟实现键盘功能。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）采用</a:t>
            </a:r>
            <a:r>
              <a:rPr lang="en-US" altLang="zh-CN" sz="1800" dirty="0">
                <a:solidFill>
                  <a:schemeClr val="tx1"/>
                </a:solidFill>
              </a:rPr>
              <a:t>USB</a:t>
            </a:r>
            <a:r>
              <a:rPr lang="zh-CN" altLang="en-US" sz="1800" dirty="0">
                <a:solidFill>
                  <a:schemeClr val="tx1"/>
                </a:solidFill>
              </a:rPr>
              <a:t>通信，和手机进行交互。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）手机进行供电，实现简单的可穿戴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3322246-A005-4CB0-8AAE-30BFD020D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81033" y="2715677"/>
            <a:ext cx="4962467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8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AIWAC2.0  Design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2221090"/>
            <a:ext cx="4267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应用场景测试：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）简单的小游戏，控制游戏中的上下左右。如：走迷宫和推箱子。  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）可穿戴场景：</a:t>
            </a:r>
            <a:r>
              <a:rPr lang="en-US" altLang="zh-CN" sz="1800" dirty="0">
                <a:solidFill>
                  <a:schemeClr val="tx1"/>
                </a:solidFill>
              </a:rPr>
              <a:t>Google</a:t>
            </a:r>
            <a:r>
              <a:rPr lang="zh-CN" altLang="en-US" sz="1800" dirty="0">
                <a:solidFill>
                  <a:schemeClr val="tx1"/>
                </a:solidFill>
              </a:rPr>
              <a:t>的智能牛仔，通过按键片实现智能设备的控制。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5D5AE9-F96A-4CA4-8944-940028A478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933"/>
            <a:ext cx="4494332" cy="33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0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EPIC Lab @ 2012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AADD1-9E15-48B1-8615-C8E17B12B592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044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Wearable Devices</a:t>
            </a:r>
            <a:endParaRPr lang="zh-CN" altLang="en-US" sz="3200" b="1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CCF086-523B-4148-9896-4546B0F1B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13" y="955675"/>
            <a:ext cx="4248150" cy="56642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89F5E224-39E6-4738-84A2-3BF16BBB3EAF}"/>
              </a:ext>
            </a:extLst>
          </p:cNvPr>
          <p:cNvSpPr/>
          <p:nvPr/>
        </p:nvSpPr>
        <p:spPr>
          <a:xfrm>
            <a:off x="1224513" y="4991100"/>
            <a:ext cx="523876" cy="1600200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3BA7AE-5BB8-4C29-AB61-8BAB9A8E409A}"/>
              </a:ext>
            </a:extLst>
          </p:cNvPr>
          <p:cNvSpPr txBox="1"/>
          <p:nvPr/>
        </p:nvSpPr>
        <p:spPr>
          <a:xfrm>
            <a:off x="136657" y="549881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Touch-</a:t>
            </a:r>
          </a:p>
          <a:p>
            <a:r>
              <a:rPr lang="zh-CN" altLang="en-US" sz="1600" dirty="0">
                <a:solidFill>
                  <a:schemeClr val="tx1"/>
                </a:solidFill>
              </a:rPr>
              <a:t>触摸片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A6AA0CE-587F-497C-996A-46C96760F5B1}"/>
              </a:ext>
            </a:extLst>
          </p:cNvPr>
          <p:cNvCxnSpPr>
            <a:stCxn id="10" idx="3"/>
            <a:endCxn id="9" idx="2"/>
          </p:cNvCxnSpPr>
          <p:nvPr/>
        </p:nvCxnSpPr>
        <p:spPr bwMode="auto">
          <a:xfrm>
            <a:off x="936876" y="5791200"/>
            <a:ext cx="28763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9F1358B-CECC-4C1B-B6E5-9B2B6B063028}"/>
              </a:ext>
            </a:extLst>
          </p:cNvPr>
          <p:cNvSpPr txBox="1"/>
          <p:nvPr/>
        </p:nvSpPr>
        <p:spPr>
          <a:xfrm>
            <a:off x="0" y="3502159"/>
            <a:ext cx="113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AIWAC2.0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D6438E0-6A34-41C6-8A90-6B39643C1A0F}"/>
              </a:ext>
            </a:extLst>
          </p:cNvPr>
          <p:cNvSpPr/>
          <p:nvPr/>
        </p:nvSpPr>
        <p:spPr>
          <a:xfrm>
            <a:off x="2205588" y="3375025"/>
            <a:ext cx="523876" cy="825500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3094B7-42A4-471A-8013-74D454A4854B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 bwMode="auto">
          <a:xfrm flipV="1">
            <a:off x="1134028" y="3787775"/>
            <a:ext cx="1071560" cy="67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8DE0422-41D4-42C1-991F-540A44EC10AA}"/>
              </a:ext>
            </a:extLst>
          </p:cNvPr>
          <p:cNvSpPr txBox="1"/>
          <p:nvPr/>
        </p:nvSpPr>
        <p:spPr>
          <a:xfrm>
            <a:off x="5563148" y="1817816"/>
            <a:ext cx="1134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AIWAC1.0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62ABEC2-123F-4A88-A723-0D6A2C4DF311}"/>
              </a:ext>
            </a:extLst>
          </p:cNvPr>
          <p:cNvSpPr/>
          <p:nvPr/>
        </p:nvSpPr>
        <p:spPr>
          <a:xfrm>
            <a:off x="3610527" y="3237414"/>
            <a:ext cx="981073" cy="569411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E96ACC-3E2C-4310-8AB6-D1CDB7CABFC1}"/>
              </a:ext>
            </a:extLst>
          </p:cNvPr>
          <p:cNvCxnSpPr>
            <a:cxnSpLocks/>
            <a:stCxn id="16" idx="1"/>
            <a:endCxn id="18" idx="6"/>
          </p:cNvCxnSpPr>
          <p:nvPr/>
        </p:nvCxnSpPr>
        <p:spPr bwMode="auto">
          <a:xfrm flipH="1">
            <a:off x="4591600" y="2110204"/>
            <a:ext cx="971548" cy="14119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94BB7810-DECA-4D6B-90FB-21F282D69AC6}"/>
              </a:ext>
            </a:extLst>
          </p:cNvPr>
          <p:cNvSpPr/>
          <p:nvPr/>
        </p:nvSpPr>
        <p:spPr>
          <a:xfrm>
            <a:off x="3229527" y="1095375"/>
            <a:ext cx="762000" cy="458452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AE8C51C-0F8B-49B1-91E2-FC1FEE2F8F43}"/>
              </a:ext>
            </a:extLst>
          </p:cNvPr>
          <p:cNvCxnSpPr>
            <a:cxnSpLocks/>
            <a:endCxn id="22" idx="6"/>
          </p:cNvCxnSpPr>
          <p:nvPr/>
        </p:nvCxnSpPr>
        <p:spPr bwMode="auto">
          <a:xfrm flipH="1">
            <a:off x="3991527" y="1324601"/>
            <a:ext cx="169426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40116-2F30-4B53-9DE7-332F2CE974B3}"/>
              </a:ext>
            </a:extLst>
          </p:cNvPr>
          <p:cNvSpPr txBox="1"/>
          <p:nvPr/>
        </p:nvSpPr>
        <p:spPr>
          <a:xfrm>
            <a:off x="5606286" y="115532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MIC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748BFA-1B1B-4265-9AA5-B5E1424FE182}"/>
              </a:ext>
            </a:extLst>
          </p:cNvPr>
          <p:cNvSpPr txBox="1"/>
          <p:nvPr/>
        </p:nvSpPr>
        <p:spPr>
          <a:xfrm>
            <a:off x="5563148" y="2806637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Speaker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5A9C557-63A0-45A6-B2B7-4F8A97035A9E}"/>
              </a:ext>
            </a:extLst>
          </p:cNvPr>
          <p:cNvSpPr/>
          <p:nvPr/>
        </p:nvSpPr>
        <p:spPr>
          <a:xfrm>
            <a:off x="3586714" y="4140576"/>
            <a:ext cx="762000" cy="458452"/>
          </a:xfrm>
          <a:prstGeom prst="ellipse">
            <a:avLst/>
          </a:prstGeom>
          <a:noFill/>
          <a:ln w="38100">
            <a:solidFill>
              <a:srgbClr val="F66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F669E6-FB76-4F37-B09F-2664BF0160E4}"/>
              </a:ext>
            </a:extLst>
          </p:cNvPr>
          <p:cNvCxnSpPr>
            <a:cxnSpLocks/>
            <a:stCxn id="26" idx="1"/>
            <a:endCxn id="27" idx="6"/>
          </p:cNvCxnSpPr>
          <p:nvPr/>
        </p:nvCxnSpPr>
        <p:spPr bwMode="auto">
          <a:xfrm flipH="1">
            <a:off x="4348714" y="2975914"/>
            <a:ext cx="1214434" cy="13938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71888C7-5B0C-4792-91A3-10B6B5835D05}"/>
              </a:ext>
            </a:extLst>
          </p:cNvPr>
          <p:cNvSpPr txBox="1"/>
          <p:nvPr/>
        </p:nvSpPr>
        <p:spPr>
          <a:xfrm>
            <a:off x="5606287" y="3199129"/>
            <a:ext cx="340105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Wearable Devices: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）实现智能</a:t>
            </a:r>
            <a:r>
              <a:rPr lang="en-US" altLang="zh-CN" sz="1600" dirty="0">
                <a:solidFill>
                  <a:schemeClr val="tx1"/>
                </a:solidFill>
              </a:rPr>
              <a:t>AI</a:t>
            </a:r>
            <a:r>
              <a:rPr lang="zh-CN" altLang="en-US" sz="1600" dirty="0">
                <a:solidFill>
                  <a:schemeClr val="tx1"/>
                </a:solidFill>
              </a:rPr>
              <a:t>的可穿戴；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）解决</a:t>
            </a:r>
            <a:r>
              <a:rPr lang="en-US" altLang="zh-CN" sz="1600" dirty="0">
                <a:solidFill>
                  <a:schemeClr val="tx1"/>
                </a:solidFill>
              </a:rPr>
              <a:t>AI</a:t>
            </a:r>
            <a:r>
              <a:rPr lang="zh-CN" altLang="en-US" sz="1600" dirty="0">
                <a:solidFill>
                  <a:schemeClr val="tx1"/>
                </a:solidFill>
              </a:rPr>
              <a:t>和人体最后一厘米的问题；</a:t>
            </a:r>
            <a:endParaRPr lang="en-US" altLang="zh-CN" sz="1600" dirty="0">
              <a:solidFill>
                <a:schemeClr val="tx1"/>
              </a:solidFill>
            </a:endParaRP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sz="1600" dirty="0">
                <a:solidFill>
                  <a:schemeClr val="tx1"/>
                </a:solidFill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en-US" sz="1600" dirty="0">
                <a:solidFill>
                  <a:schemeClr val="tx1"/>
                </a:solidFill>
              </a:rPr>
              <a:t>）实现</a:t>
            </a:r>
            <a:r>
              <a:rPr lang="en-US" altLang="zh-CN" sz="1600" dirty="0">
                <a:solidFill>
                  <a:schemeClr val="tx1"/>
                </a:solidFill>
              </a:rPr>
              <a:t>AI</a:t>
            </a:r>
            <a:r>
              <a:rPr lang="zh-CN" altLang="en-US" sz="1600" dirty="0">
                <a:solidFill>
                  <a:schemeClr val="tx1"/>
                </a:solidFill>
              </a:rPr>
              <a:t>产品陪伴我们得日常生活。</a:t>
            </a:r>
          </a:p>
        </p:txBody>
      </p:sp>
    </p:spTree>
    <p:extLst>
      <p:ext uri="{BB962C8B-B14F-4D97-AF65-F5344CB8AC3E}">
        <p14:creationId xmlns:p14="http://schemas.microsoft.com/office/powerpoint/2010/main" val="1164085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cJQJb0bnnWLjslRXp1l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nU1NFJiJ6UlV9QVZrlX5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iIJw2hGSWpknlkmL4C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3qO9tJpDc3819jIIe9G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Z0CstW1J65dWZZ5uwce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CeuGyNxUT2motvo8cy8XU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AIZk2iDDuNZW3nh6TVb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pwjhhucWK9lCG0qZUp5W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1iStilFpuDkQxHfxWg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atBgJEWkOwe9f4Sgm0V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jgcFOm4u4SgSbqYJAcf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yHZSTW0xFWO2QWOPcNB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3vQqa99BpKyFEJbtpsJo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2vQjJ73A2Ziub8sINRV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fnccCmNlSe657OVkPpum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00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15587</TotalTime>
  <Words>422</Words>
  <Application>Microsoft Office PowerPoint</Application>
  <PresentationFormat>全屏显示(4:3)</PresentationFormat>
  <Paragraphs>142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min2t</dc:creator>
  <cp:lastModifiedBy>quronghui</cp:lastModifiedBy>
  <cp:revision>791</cp:revision>
  <dcterms:created xsi:type="dcterms:W3CDTF">2005-10-21T18:45:08Z</dcterms:created>
  <dcterms:modified xsi:type="dcterms:W3CDTF">2019-03-16T01:09:27Z</dcterms:modified>
</cp:coreProperties>
</file>