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24169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hyperlink" Target="https://github.com/facebook/react-native" TargetMode="External"/><Relationship Id="rId4" Type="http://schemas.openxmlformats.org/officeDocument/2006/relationships/hyperlink" Target="https://facebook.github.io/react-native/" TargetMode="External"/><Relationship Id="rId5" Type="http://schemas.openxmlformats.org/officeDocument/2006/relationships/hyperlink" Target="http://reactnative.cn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hyperlink" Target="https://mp.weixin.qq.com/debug/wxadoc/dev/index.htm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.jpg" descr="01-0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68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892175" y="1647825"/>
            <a:ext cx="7446963" cy="3812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移动客户端开发实例与混合开发模式</a:t>
            </a:r>
          </a:p>
          <a:p>
            <a:pPr algn="ctr">
              <a:defRPr sz="4000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李翔</a:t>
            </a:r>
          </a:p>
          <a:p>
            <a: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2016</a:t>
            </a:r>
            <a:r>
              <a:t>年</a:t>
            </a:r>
            <a:r>
              <a:t>11</a:t>
            </a:r>
            <a:r>
              <a:t>月30日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二.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混合开发模式</a:t>
            </a:r>
          </a:p>
        </p:txBody>
      </p:sp>
      <p:sp>
        <p:nvSpPr>
          <p:cNvPr id="63" name="Shape 63"/>
          <p:cNvSpPr/>
          <p:nvPr/>
        </p:nvSpPr>
        <p:spPr>
          <a:xfrm>
            <a:off x="755650" y="1114425"/>
            <a:ext cx="7766050" cy="104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我们在iOS端做了些什么</a:t>
            </a:r>
          </a:p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     介绍一下，iOS实现项目可以配置化结构目录</a:t>
            </a:r>
          </a:p>
        </p:txBody>
      </p:sp>
      <p:pic>
        <p:nvPicPr>
          <p:cNvPr id="64" name="11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9415" y="1978372"/>
            <a:ext cx="3509830" cy="3764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二.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混合开发模式</a:t>
            </a:r>
          </a:p>
        </p:txBody>
      </p:sp>
      <p:sp>
        <p:nvSpPr>
          <p:cNvPr id="68" name="Shape 68"/>
          <p:cNvSpPr/>
          <p:nvPr/>
        </p:nvSpPr>
        <p:spPr>
          <a:xfrm>
            <a:off x="139154" y="1012825"/>
            <a:ext cx="2001838" cy="751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lvl1pPr>
          </a:lstStyle>
          <a:p>
            <a:pPr/>
            <a:r>
              <a:t>公共控件文件夹</a:t>
            </a:r>
          </a:p>
        </p:txBody>
      </p:sp>
      <p:pic>
        <p:nvPicPr>
          <p:cNvPr id="69" name="公共控件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532" y="1504948"/>
            <a:ext cx="1403082" cy="407943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3261518" y="1012825"/>
            <a:ext cx="2001839" cy="751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lvl1pPr>
          </a:lstStyle>
          <a:p>
            <a:pPr/>
            <a:r>
              <a:t>配置参数</a:t>
            </a:r>
          </a:p>
        </p:txBody>
      </p:sp>
      <p:sp>
        <p:nvSpPr>
          <p:cNvPr id="71" name="Shape 71"/>
          <p:cNvSpPr/>
          <p:nvPr/>
        </p:nvSpPr>
        <p:spPr>
          <a:xfrm>
            <a:off x="6683261" y="1012825"/>
            <a:ext cx="2001838" cy="751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lvl1pPr>
          </a:lstStyle>
          <a:p>
            <a:pPr/>
            <a:r>
              <a:t>JS调用参数</a:t>
            </a:r>
          </a:p>
        </p:txBody>
      </p:sp>
      <p:pic>
        <p:nvPicPr>
          <p:cNvPr id="72" name="配置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3426" y="1873248"/>
            <a:ext cx="3218002" cy="2414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JSConfi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90240" y="1843634"/>
            <a:ext cx="3218002" cy="2474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二.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混合开发模式</a:t>
            </a:r>
          </a:p>
        </p:txBody>
      </p:sp>
      <p:sp>
        <p:nvSpPr>
          <p:cNvPr id="77" name="Shape 77"/>
          <p:cNvSpPr/>
          <p:nvPr/>
        </p:nvSpPr>
        <p:spPr>
          <a:xfrm>
            <a:off x="755650" y="1114425"/>
            <a:ext cx="7766050" cy="80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我们在Android端做了些什么 </a:t>
            </a:r>
          </a:p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        介绍一下，Android实现项目可以配置化结构目录</a:t>
            </a:r>
          </a:p>
        </p:txBody>
      </p:sp>
      <p:pic>
        <p:nvPicPr>
          <p:cNvPr id="78" name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7695" y="2127248"/>
            <a:ext cx="4628652" cy="3602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二.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混合开发模式</a:t>
            </a:r>
          </a:p>
        </p:txBody>
      </p:sp>
      <p:sp>
        <p:nvSpPr>
          <p:cNvPr id="82" name="Shape 82"/>
          <p:cNvSpPr/>
          <p:nvPr/>
        </p:nvSpPr>
        <p:spPr>
          <a:xfrm>
            <a:off x="710654" y="947170"/>
            <a:ext cx="200183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lvl1pPr>
          </a:lstStyle>
          <a:p>
            <a:pPr/>
            <a:r>
              <a:t>公共控件文件夹</a:t>
            </a:r>
          </a:p>
        </p:txBody>
      </p:sp>
      <p:sp>
        <p:nvSpPr>
          <p:cNvPr id="83" name="Shape 83"/>
          <p:cNvSpPr/>
          <p:nvPr/>
        </p:nvSpPr>
        <p:spPr>
          <a:xfrm>
            <a:off x="5220044" y="947170"/>
            <a:ext cx="2001839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lvl1pPr>
          </a:lstStyle>
          <a:p>
            <a:pPr/>
            <a:r>
              <a:t>配置参数</a:t>
            </a:r>
          </a:p>
        </p:txBody>
      </p:sp>
      <p:pic>
        <p:nvPicPr>
          <p:cNvPr id="84" name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36" y="1549638"/>
            <a:ext cx="2581388" cy="3758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1140" y="1589538"/>
            <a:ext cx="5549854" cy="3678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393700" y="241300"/>
            <a:ext cx="7077075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3200"/>
            </a:lvl1pPr>
          </a:lstStyle>
          <a:p>
            <a:pPr/>
            <a:r>
              <a:t>三.移动开发未来趋势</a:t>
            </a:r>
          </a:p>
        </p:txBody>
      </p:sp>
      <p:sp>
        <p:nvSpPr>
          <p:cNvPr id="89" name="Shape 89"/>
          <p:cNvSpPr/>
          <p:nvPr/>
        </p:nvSpPr>
        <p:spPr>
          <a:xfrm>
            <a:off x="755650" y="1114425"/>
            <a:ext cx="7766050" cy="67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</a:p>
        </p:txBody>
      </p:sp>
      <p:sp>
        <p:nvSpPr>
          <p:cNvPr id="90" name="Shape 90"/>
          <p:cNvSpPr/>
          <p:nvPr/>
        </p:nvSpPr>
        <p:spPr>
          <a:xfrm>
            <a:off x="755650" y="1114425"/>
            <a:ext cx="7766050" cy="37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>
                <a:latin typeface="+mj-lt"/>
                <a:ea typeface="+mj-ea"/>
                <a:cs typeface="+mj-cs"/>
                <a:sym typeface="宋体"/>
              </a:rPr>
              <a:t>（一）</a:t>
            </a:r>
            <a:r>
              <a:t>移动端跨平台方案：React-Native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     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FaceBook跨平台解决方案：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https://github.com/facebook/react-native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官网：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https://facebook.github.io/react-native/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中文网：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http://reactnative.cn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b="1"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b="1"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393700" y="241300"/>
            <a:ext cx="7077075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3200"/>
            </a:lvl1pPr>
          </a:lstStyle>
          <a:p>
            <a:pPr/>
            <a:r>
              <a:t>三.移动开发未来趋势</a:t>
            </a:r>
          </a:p>
        </p:txBody>
      </p:sp>
      <p:sp>
        <p:nvSpPr>
          <p:cNvPr id="94" name="Shape 94"/>
          <p:cNvSpPr/>
          <p:nvPr/>
        </p:nvSpPr>
        <p:spPr>
          <a:xfrm>
            <a:off x="755650" y="1114425"/>
            <a:ext cx="7766050" cy="67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</a:p>
        </p:txBody>
      </p:sp>
      <p:sp>
        <p:nvSpPr>
          <p:cNvPr id="95" name="Shape 95"/>
          <p:cNvSpPr/>
          <p:nvPr/>
        </p:nvSpPr>
        <p:spPr>
          <a:xfrm>
            <a:off x="755650" y="1584325"/>
            <a:ext cx="7766050" cy="395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>
                <a:latin typeface="+mj-lt"/>
                <a:ea typeface="+mj-ea"/>
                <a:cs typeface="+mj-cs"/>
                <a:sym typeface="宋体"/>
              </a:rPr>
              <a:t>（一）</a:t>
            </a:r>
            <a:r>
              <a:t>移动端跨平台方案：React-Native</a:t>
            </a:r>
          </a:p>
          <a:p>
            <a:pPr defTabSz="4572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       基于 React Native使用 JavaScript 编写应用逻辑，UI 则可以保持全是原生的。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React Native优势：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	1.	Learn once,write anywhere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	2.	组件化开发，组件丰富，UI开发较快.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	3.	同时支持安卓和苹果的UI.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393700" y="241300"/>
            <a:ext cx="7077075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3200"/>
            </a:lvl1pPr>
          </a:lstStyle>
          <a:p>
            <a:pPr/>
            <a:r>
              <a:t>三.移动开发未来趋势</a:t>
            </a:r>
          </a:p>
        </p:txBody>
      </p:sp>
      <p:sp>
        <p:nvSpPr>
          <p:cNvPr id="99" name="Shape 99"/>
          <p:cNvSpPr/>
          <p:nvPr/>
        </p:nvSpPr>
        <p:spPr>
          <a:xfrm>
            <a:off x="755650" y="1114425"/>
            <a:ext cx="7766050" cy="67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</a:p>
        </p:txBody>
      </p:sp>
      <p:sp>
        <p:nvSpPr>
          <p:cNvPr id="100" name="Shape 100"/>
          <p:cNvSpPr/>
          <p:nvPr/>
        </p:nvSpPr>
        <p:spPr>
          <a:xfrm>
            <a:off x="755650" y="1762125"/>
            <a:ext cx="7766050" cy="349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>
                <a:latin typeface="+mj-lt"/>
                <a:ea typeface="+mj-ea"/>
                <a:cs typeface="+mj-cs"/>
                <a:sym typeface="宋体"/>
              </a:rPr>
              <a:t>（一）</a:t>
            </a:r>
            <a:r>
              <a:t>移动端跨平台方案：微信小程序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微信小程序优势：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	1.	微信强大的生态，流量入口，安装简单。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	2.	组件化开发，组件丰富，UI开发较快。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	3.	同时支持安卓和苹果的UI。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       4.     腾讯有单独的IDE支持。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官方文档：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https://mp.weixin.qq.com/debug/wxadoc/dev/index.html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/>
        </p:nvSpPr>
        <p:spPr>
          <a:xfrm>
            <a:off x="986631" y="1700212"/>
            <a:ext cx="7196138" cy="274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857250" indent="-857250">
              <a:buSzPct val="100000"/>
              <a:buAutoNum type="ea1JpnKorPeriod" startAt="1"/>
              <a:defRPr sz="3200">
                <a:latin typeface="+mj-lt"/>
                <a:ea typeface="+mj-ea"/>
                <a:cs typeface="+mj-cs"/>
                <a:sym typeface="宋体"/>
              </a:defRPr>
            </a:pPr>
            <a:r>
              <a:t>移动开发实例</a:t>
            </a:r>
          </a:p>
          <a:p>
            <a:pPr marL="857250" indent="-857250">
              <a:defRPr sz="3200"/>
            </a:pPr>
          </a:p>
          <a:p>
            <a:pPr marL="857250" indent="-857250">
              <a:buSzPct val="100000"/>
              <a:buAutoNum type="ea1JpnKorPeriod" startAt="2"/>
              <a:defRPr sz="3200">
                <a:latin typeface="+mj-lt"/>
                <a:ea typeface="+mj-ea"/>
                <a:cs typeface="+mj-cs"/>
                <a:sym typeface="宋体"/>
              </a:defRPr>
            </a:pPr>
            <a:r>
              <a:t>混合开发模式</a:t>
            </a:r>
          </a:p>
          <a:p>
            <a:pPr marL="857250" indent="-857250">
              <a:defRPr sz="3200"/>
            </a:pPr>
          </a:p>
          <a:p>
            <a:pPr>
              <a:defRPr sz="3200">
                <a:latin typeface="+mj-lt"/>
                <a:ea typeface="+mj-ea"/>
                <a:cs typeface="+mj-cs"/>
                <a:sym typeface="宋体"/>
              </a:defRPr>
            </a:pPr>
            <a:r>
              <a:t>三.   移动开发趋势</a:t>
            </a:r>
          </a:p>
        </p:txBody>
      </p:sp>
      <p:sp>
        <p:nvSpPr>
          <p:cNvPr id="27" name="Shape 27"/>
          <p:cNvSpPr/>
          <p:nvPr/>
        </p:nvSpPr>
        <p:spPr>
          <a:xfrm>
            <a:off x="2373629" y="557529"/>
            <a:ext cx="371327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目录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一.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移动开发实例</a:t>
            </a:r>
          </a:p>
        </p:txBody>
      </p:sp>
      <p:sp>
        <p:nvSpPr>
          <p:cNvPr id="31" name="Shape 31"/>
          <p:cNvSpPr/>
          <p:nvPr/>
        </p:nvSpPr>
        <p:spPr>
          <a:xfrm>
            <a:off x="755650" y="1114425"/>
            <a:ext cx="7766050" cy="364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>
                <a:latin typeface="+mj-lt"/>
                <a:ea typeface="+mj-ea"/>
                <a:cs typeface="+mj-cs"/>
                <a:sym typeface="宋体"/>
              </a:rPr>
              <a:t>（一）</a:t>
            </a:r>
            <a:r>
              <a:t>移动互联网发展趋势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；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         </a:t>
            </a:r>
            <a:r>
              <a:t>近十年，</a:t>
            </a:r>
            <a:r>
              <a:t>中国互联网用户数在人口中的渗透率从10%上升至50%；手机网民在人口中渗透率从1%上升至45%。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        移动应用快速增长。在社交、视频、新闻、工具和购物等领域，移动应用渗透率已超过50%。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          在流量之外，移动互联网市场的收入规模也超高速增长。在团购、旅游和零售业，移动端收入规模已经超越PC端。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而主流互联网公司的变现能力正在变强。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百度、阿里和腾讯2015年的移动收入合计突破千亿元，超过TOP30中其他27家总和。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75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一.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移动开发实例</a:t>
            </a:r>
          </a:p>
        </p:txBody>
      </p:sp>
      <p:sp>
        <p:nvSpPr>
          <p:cNvPr id="35" name="Shape 35"/>
          <p:cNvSpPr/>
          <p:nvPr/>
        </p:nvSpPr>
        <p:spPr>
          <a:xfrm>
            <a:off x="755650" y="974725"/>
            <a:ext cx="7766050" cy="10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>
                <a:latin typeface="+mj-lt"/>
                <a:ea typeface="+mj-ea"/>
                <a:cs typeface="+mj-cs"/>
                <a:sym typeface="宋体"/>
              </a:rPr>
              <a:t>（</a:t>
            </a:r>
            <a:r>
              <a:t>二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）</a:t>
            </a:r>
            <a:r>
              <a:t>创建一个iOS程序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   5分钟写一个小列表，熟悉一下iOS开发流程</a:t>
            </a:r>
          </a:p>
        </p:txBody>
      </p:sp>
      <p:pic>
        <p:nvPicPr>
          <p:cNvPr id="36" name="Simulator Screen Shot 2016年11月29日 下午6.43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8654" y="2062682"/>
            <a:ext cx="2036530" cy="3623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Simulator Screen Shot 2016年11月29日 下午6.43.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9217" y="2062682"/>
            <a:ext cx="2036530" cy="3623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一.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移动开发实例</a:t>
            </a:r>
          </a:p>
        </p:txBody>
      </p:sp>
      <p:sp>
        <p:nvSpPr>
          <p:cNvPr id="41" name="Shape 41"/>
          <p:cNvSpPr/>
          <p:nvPr/>
        </p:nvSpPr>
        <p:spPr>
          <a:xfrm>
            <a:off x="727868" y="898525"/>
            <a:ext cx="7713664" cy="1691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</a:p>
          <a:p>
            <a:pPr>
              <a:defRPr sz="2000"/>
            </a:pPr>
            <a:r>
              <a:rPr>
                <a:latin typeface="+mj-lt"/>
                <a:ea typeface="+mj-ea"/>
                <a:cs typeface="+mj-cs"/>
                <a:sym typeface="宋体"/>
              </a:rPr>
              <a:t>（</a:t>
            </a:r>
            <a:r>
              <a:t>三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）</a:t>
            </a:r>
            <a:r>
              <a:t>创建一个Android程序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5分钟写一个小列表，熟悉一下Android开发流程</a:t>
            </a:r>
          </a:p>
          <a:p>
            <a:pPr>
              <a:defRPr sz="2000"/>
            </a:pPr>
            <a:r>
              <a:t>      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 </a:t>
            </a:r>
          </a:p>
        </p:txBody>
      </p:sp>
      <p:pic>
        <p:nvPicPr>
          <p:cNvPr id="42" name="Screenshot_148041277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0728" y="2610023"/>
            <a:ext cx="1759847" cy="3128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Screenshot_148041278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0895" y="2610023"/>
            <a:ext cx="1759847" cy="3128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二.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混合开发模式</a:t>
            </a:r>
          </a:p>
        </p:txBody>
      </p:sp>
      <p:sp>
        <p:nvSpPr>
          <p:cNvPr id="47" name="Shape 47"/>
          <p:cNvSpPr/>
          <p:nvPr/>
        </p:nvSpPr>
        <p:spPr>
          <a:xfrm>
            <a:off x="755650" y="1114425"/>
            <a:ext cx="7766050" cy="364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      </a:t>
            </a:r>
            <a:r>
              <a:rPr>
                <a:solidFill>
                  <a:srgbClr val="030303"/>
                </a:solidFill>
              </a:rPr>
              <a:t>现有</a:t>
            </a:r>
            <a:r>
              <a:t>三</a:t>
            </a:r>
            <a:r>
              <a:rPr>
                <a:solidFill>
                  <a:srgbClr val="030303"/>
                </a:solidFill>
              </a:rPr>
              <a:t>类主流APP，分别为：Web App、Hybrid App（混合模式移动应用，Hybrid有“混合的”意思）、 Native App（原生app，后面都用“原生app”来描述）。</a:t>
            </a:r>
            <a:endParaRPr>
              <a:solidFill>
                <a:srgbClr val="030303"/>
              </a:solidFill>
            </a:endParaRP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rPr>
                <a:solidFill>
                  <a:srgbClr val="030303"/>
                </a:solidFill>
              </a:rPr>
              <a:t>      Web App和原生app</a:t>
            </a:r>
            <a:r>
              <a:t>网上</a:t>
            </a:r>
            <a:r>
              <a:rPr>
                <a:solidFill>
                  <a:srgbClr val="030303"/>
                </a:solidFill>
              </a:rPr>
              <a:t>有很多都做过比较详细的比较以及优劣势分析，</a:t>
            </a:r>
            <a:endParaRPr>
              <a:solidFill>
                <a:srgbClr val="030303"/>
              </a:solidFill>
            </a:endParaRPr>
          </a:p>
          <a:p>
            <a:pPr defTabSz="457200">
              <a:defRPr sz="1600">
                <a:solidFill>
                  <a:srgbClr val="03030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</a:t>
            </a:r>
            <a:r>
              <a:rPr sz="2000">
                <a:latin typeface="+mj-lt"/>
                <a:ea typeface="+mj-ea"/>
                <a:cs typeface="+mj-cs"/>
                <a:sym typeface="宋体"/>
              </a:rPr>
              <a:t>Hybrid APP指的是半原生半Web的混合类App。需要下载安装，看上去类似Native App，但只有很少的UIWebView，访问的内容是 Web 。</a:t>
            </a:r>
            <a:endParaRPr sz="2000">
              <a:latin typeface="+mj-lt"/>
              <a:ea typeface="+mj-ea"/>
              <a:cs typeface="+mj-cs"/>
              <a:sym typeface="宋体"/>
            </a:endParaRPr>
          </a:p>
          <a:p>
            <a:pPr defTabSz="457200">
              <a:defRPr sz="1600">
                <a:solidFill>
                  <a:srgbClr val="03030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000">
                <a:latin typeface="+mj-lt"/>
                <a:ea typeface="+mj-ea"/>
                <a:cs typeface="+mj-cs"/>
                <a:sym typeface="宋体"/>
              </a:rPr>
              <a:t>      现在不少app已经使用H5页面来代替原生页面（即Hybrid APP），两种方式具有不同的用户体验。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二.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混合开发模式</a:t>
            </a:r>
          </a:p>
        </p:txBody>
      </p:sp>
      <p:sp>
        <p:nvSpPr>
          <p:cNvPr id="51" name="Shape 51"/>
          <p:cNvSpPr/>
          <p:nvPr/>
        </p:nvSpPr>
        <p:spPr>
          <a:xfrm>
            <a:off x="755650" y="1114425"/>
            <a:ext cx="7766050" cy="443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原生开发 </a:t>
            </a:r>
          </a:p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rPr sz="1600"/>
              <a:t>优势</a:t>
            </a:r>
            <a:r>
              <a:t>：</a:t>
            </a:r>
          </a:p>
          <a:p>
            <a:pPr defTabSz="457200">
              <a:defRPr sz="1600">
                <a:solidFill>
                  <a:srgbClr val="06060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（1）运行速度比较快。</a:t>
            </a:r>
          </a:p>
          <a:p>
            <a:pPr defTabSz="457200">
              <a:defRPr sz="1600">
                <a:solidFill>
                  <a:srgbClr val="06060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（2）能使用设备的底层功能，如摄像头、方向传感器、重力传感器、拨号、GPS、语音、短信、蓝牙等。</a:t>
            </a:r>
          </a:p>
          <a:p>
            <a:pPr defTabSz="457200">
              <a:defRPr sz="1600">
                <a:solidFill>
                  <a:srgbClr val="06060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（3）在界面设计、功能模块、操作逻辑等层面相较web更易做到App的便捷性和舒适性，功能更加强大。</a:t>
            </a:r>
          </a:p>
          <a:p>
            <a:pPr defTabSz="457200">
              <a:defRPr sz="1600">
                <a:solidFill>
                  <a:srgbClr val="06060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（4）节省流量。</a:t>
            </a:r>
          </a:p>
          <a:p>
            <a:pPr defTabSz="457200">
              <a:defRPr b="1" sz="1600">
                <a:solidFill>
                  <a:srgbClr val="06060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劣势：</a:t>
            </a:r>
            <a:endParaRPr b="0"/>
          </a:p>
          <a:p>
            <a:pPr defTabSz="457200">
              <a:defRPr sz="1600">
                <a:solidFill>
                  <a:srgbClr val="06060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（1）不同的操作系统（如Android和iOS）需要独立的进行开发，使用其各自的开发包、开发工具和控件。</a:t>
            </a:r>
          </a:p>
          <a:p>
            <a:pPr defTabSz="457200">
              <a:defRPr sz="1600">
                <a:solidFill>
                  <a:srgbClr val="06060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（2）每次有更新，都需要重新打包一次发布到应用平台上，且每次要向各个应用商店进行提交审核。之后用户需要手动进行点击更新安装（安装成本较高）。</a:t>
            </a:r>
          </a:p>
          <a:p>
            <a:pPr defTabSz="457200">
              <a:defRPr sz="1600">
                <a:solidFill>
                  <a:srgbClr val="06060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（3）开发成本比较高，尤其需要适配各种机型时（如Android应用，需要适配各种Android手机）。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二.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混合开发模式</a:t>
            </a:r>
          </a:p>
        </p:txBody>
      </p:sp>
      <p:sp>
        <p:nvSpPr>
          <p:cNvPr id="55" name="Shape 55"/>
          <p:cNvSpPr/>
          <p:nvPr/>
        </p:nvSpPr>
        <p:spPr>
          <a:xfrm>
            <a:off x="755650" y="1114425"/>
            <a:ext cx="7766050" cy="407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H5开发 </a:t>
            </a:r>
          </a:p>
          <a:p>
            <a:pPr defTabSz="457200">
              <a:defRPr b="1"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优势：</a:t>
            </a:r>
            <a:endParaRPr b="0"/>
          </a:p>
          <a:p>
            <a:pPr defTabSz="457200">
              <a:defRPr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（1）由于是运行在浏览器上，所以只需要开发一次便可以在不同的操作系统上显示</a:t>
            </a:r>
          </a:p>
          <a:p>
            <a:pPr defTabSz="457200">
              <a:defRPr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（2）迭代版本时，不需要打包便可以发布（实时更新、快速迭代），与云端实现实时数据交互</a:t>
            </a:r>
          </a:p>
          <a:p>
            <a:pPr defTabSz="457200">
              <a:defRPr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（3）开发成本相对较低，对浏览器的适配较简单，且发布门槛相对较低。</a:t>
            </a:r>
          </a:p>
          <a:p>
            <a:pPr defTabSz="457200">
              <a:defRPr b="1"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劣势：</a:t>
            </a:r>
            <a:endParaRPr b="0"/>
          </a:p>
          <a:p>
            <a:pPr defTabSz="457200">
              <a:defRPr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（1）每次打开页面，都得重新加载，获取数据…</a:t>
            </a:r>
          </a:p>
          <a:p>
            <a:pPr defTabSz="457200">
              <a:defRPr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（2）过于依赖网络，速度无法保证。特别在弱网环境下，不仅耗费流量而且加载缓慢，就算是WiFi情况下也不容乐观。</a:t>
            </a:r>
          </a:p>
          <a:p>
            <a:pPr defTabSz="457200">
              <a:defRPr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（3）只能使用有限的设备底层功能（无法使用摄像头、方向传感器、重力传感器、拨号、GPS、语音、短信、蓝牙等功能）。</a:t>
            </a:r>
          </a:p>
          <a:p>
            <a:pPr defTabSz="457200">
              <a:defRPr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（4）仍处于发展阶段，部分功能无法在基于现有技术的浏览器基础上实现，且无法全面的显示最完美的用户体验，只能用现有技术去弥去找最佳解决方案。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二.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混合开发模式</a:t>
            </a:r>
          </a:p>
        </p:txBody>
      </p:sp>
      <p:sp>
        <p:nvSpPr>
          <p:cNvPr id="59" name="Shape 59"/>
          <p:cNvSpPr/>
          <p:nvPr/>
        </p:nvSpPr>
        <p:spPr>
          <a:xfrm>
            <a:off x="701675" y="1597025"/>
            <a:ext cx="7766050" cy="313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目前融时代资产端App的混合开发模式</a:t>
            </a:r>
          </a:p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H5:主要实现UI页面，业务逻辑等。</a:t>
            </a:r>
          </a:p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Native:主要负责软件整体架构，登录，注册，Token保存，页面间跳转逻辑。</a:t>
            </a:r>
          </a:p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solidFill>
                  <a:srgbClr val="060606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Native衍生业务：相机，短信，微信分享，OCR识别，手势密码，二维码识别等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宋体"/>
        <a:ea typeface="宋体"/>
        <a:cs typeface="宋体"/>
      </a:majorFont>
      <a:minorFont>
        <a:latin typeface="Helvetica Neue"/>
        <a:ea typeface="Helvetica Neue"/>
        <a:cs typeface="Helvetica Neue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宋体"/>
        <a:ea typeface="宋体"/>
        <a:cs typeface="宋体"/>
      </a:majorFont>
      <a:minorFont>
        <a:latin typeface="Helvetica Neue"/>
        <a:ea typeface="Helvetica Neue"/>
        <a:cs typeface="Helvetica Neue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