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3" r:id="rId7"/>
    <p:sldId id="262" r:id="rId8"/>
    <p:sldId id="261" r:id="rId9"/>
    <p:sldId id="271" r:id="rId10"/>
    <p:sldId id="260" r:id="rId11"/>
    <p:sldId id="267" r:id="rId12"/>
    <p:sldId id="268" r:id="rId13"/>
    <p:sldId id="269" r:id="rId14"/>
    <p:sldId id="259" r:id="rId15"/>
    <p:sldId id="270" r:id="rId16"/>
    <p:sldId id="265" r:id="rId17"/>
    <p:sldId id="266" r:id="rId18"/>
    <p:sldId id="280" r:id="rId19"/>
    <p:sldId id="2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5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kettle</a:t>
            </a:r>
            <a:r>
              <a:rPr lang="zh-CN" altLang="en-US" smtClean="0">
                <a:latin typeface="+mj-lt"/>
                <a:ea typeface="+mj-ea"/>
              </a:rPr>
              <a:t>简介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2116455"/>
            <a:ext cx="9144000" cy="3181350"/>
          </a:xfrm>
        </p:spPr>
        <p:txBody>
          <a:bodyPr>
            <a:normAutofit/>
          </a:bodyPr>
          <a:p>
            <a:pPr algn="l"/>
            <a:r>
              <a:rPr lang="en-US" altLang="zh-CN" smtClean="0">
                <a:solidFill>
                  <a:schemeClr val="bg2"/>
                </a:solidFill>
                <a:latin typeface="+mn-lt"/>
                <a:ea typeface="+mn-ea"/>
              </a:rPr>
              <a:t>   	ETL:是英文 Extract-Transform-Load 的缩写，用来描述将数据从来源端经过抽取（extract）、转换（transform）、加载（load）至目的端的过程.</a:t>
            </a:r>
            <a:endParaRPr lang="en-US" altLang="zh-CN" smtClean="0">
              <a:solidFill>
                <a:schemeClr val="bg2"/>
              </a:solidFill>
              <a:latin typeface="+mn-lt"/>
              <a:ea typeface="+mn-ea"/>
            </a:endParaRPr>
          </a:p>
          <a:p>
            <a:pPr algn="l"/>
            <a:r>
              <a:rPr lang="en-US" altLang="zh-CN" smtClean="0">
                <a:solidFill>
                  <a:schemeClr val="bg2"/>
                </a:solidFill>
                <a:latin typeface="+mn-lt"/>
                <a:ea typeface="+mn-ea"/>
              </a:rPr>
              <a:t>	KETTLE</a:t>
            </a:r>
            <a:r>
              <a:rPr lang="zh-CN" altLang="en-US" smtClean="0">
                <a:solidFill>
                  <a:schemeClr val="bg2"/>
                </a:solidFill>
                <a:latin typeface="+mn-lt"/>
                <a:ea typeface="+mn-ea"/>
              </a:rPr>
              <a:t>是</a:t>
            </a:r>
            <a:r>
              <a:rPr smtClean="0">
                <a:solidFill>
                  <a:schemeClr val="bg2"/>
                </a:solidFill>
                <a:latin typeface="+mn-lt"/>
                <a:ea typeface="+mn-ea"/>
              </a:rPr>
              <a:t>国外开源的ETL工具，纯java编写，可以在Window、Linux、Unix上运行</a:t>
            </a:r>
            <a:r>
              <a:rPr lang="zh-CN" smtClean="0">
                <a:solidFill>
                  <a:schemeClr val="bg2"/>
                </a:solidFill>
                <a:latin typeface="+mn-lt"/>
                <a:ea typeface="+mn-ea"/>
              </a:rPr>
              <a:t>。</a:t>
            </a:r>
            <a:r>
              <a:rPr lang="en-US" altLang="zh-CN" smtClean="0">
                <a:solidFill>
                  <a:schemeClr val="bg2"/>
                </a:solidFill>
                <a:latin typeface="+mn-lt"/>
                <a:ea typeface="+mn-ea"/>
              </a:rPr>
              <a:t>kettle</a:t>
            </a:r>
            <a:r>
              <a:rPr lang="zh-CN" altLang="en-US" smtClean="0">
                <a:solidFill>
                  <a:schemeClr val="bg2"/>
                </a:solidFill>
                <a:latin typeface="+mn-lt"/>
                <a:ea typeface="+mn-ea"/>
              </a:rPr>
              <a:t>的中文是水壶的意思，意思是像流水一样在水壶中处理数据，从壶嘴流出。但是</a:t>
            </a:r>
            <a:r>
              <a:rPr lang="en-US" altLang="zh-CN" smtClean="0">
                <a:solidFill>
                  <a:schemeClr val="bg2"/>
                </a:solidFill>
                <a:latin typeface="+mn-lt"/>
                <a:ea typeface="+mn-ea"/>
              </a:rPr>
              <a:t>kettle</a:t>
            </a:r>
            <a:r>
              <a:rPr lang="zh-CN" altLang="en-US" smtClean="0">
                <a:solidFill>
                  <a:schemeClr val="bg2"/>
                </a:solidFill>
                <a:latin typeface="+mn-lt"/>
                <a:ea typeface="+mn-ea"/>
              </a:rPr>
              <a:t>的壶嘴不止一个。他可以同时链接多个数据源，同时输出数据。</a:t>
            </a:r>
            <a:endParaRPr lang="zh-CN" altLang="en-US" smtClean="0">
              <a:solidFill>
                <a:schemeClr val="bg2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0345"/>
            <a:ext cx="10515600" cy="1023620"/>
          </a:xfrm>
        </p:spPr>
        <p:txBody>
          <a:bodyPr/>
          <a:p>
            <a:r>
              <a:rPr lang="zh-CN" altLang="en-US"/>
              <a:t>日志功能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940" y="1913890"/>
            <a:ext cx="823849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2355" y="1390650"/>
            <a:ext cx="2011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转换日志的配置三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54599" y="1325217"/>
            <a:ext cx="9081665" cy="458138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304" b="-23358"/>
            </a:stretch>
          </a:blipFill>
          <a:ln w="28575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lvl="0" indent="-228600">
              <a:buSzTx/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tx2"/>
                </a:solidFill>
              </a:rPr>
              <a:t>job</a:t>
            </a:r>
            <a:r>
              <a:rPr lang="zh-CN" altLang="en-US" sz="1800" smtClean="0">
                <a:solidFill>
                  <a:schemeClr val="tx2"/>
                </a:solidFill>
              </a:rPr>
              <a:t>日志配置</a:t>
            </a:r>
            <a:endParaRPr lang="zh-CN" altLang="en-US" sz="1800" smtClean="0">
              <a:solidFill>
                <a:schemeClr val="tx2"/>
              </a:solidFill>
            </a:endParaRPr>
          </a:p>
          <a:p>
            <a:pPr marL="228600" lvl="0" indent="-228600">
              <a:buSzTx/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chemeClr val="tx2"/>
                </a:solidFill>
              </a:rPr>
              <a:t>与转换日志一样 ：双击空白处</a:t>
            </a:r>
            <a:r>
              <a:rPr lang="en-US" altLang="zh-CN" sz="1800" smtClean="0">
                <a:solidFill>
                  <a:schemeClr val="tx2"/>
                </a:solidFill>
              </a:rPr>
              <a:t>-</a:t>
            </a:r>
            <a:r>
              <a:rPr lang="zh-CN" altLang="en-US" sz="1800" smtClean="0">
                <a:solidFill>
                  <a:schemeClr val="tx2"/>
                </a:solidFill>
              </a:rPr>
              <a:t>点击 日志 </a:t>
            </a:r>
            <a:r>
              <a:rPr lang="en-US" altLang="zh-CN" sz="1800" smtClean="0">
                <a:solidFill>
                  <a:schemeClr val="tx2"/>
                </a:solidFill>
              </a:rPr>
              <a:t>tab</a:t>
            </a:r>
            <a:r>
              <a:rPr lang="zh-CN" altLang="en-US" sz="1800" smtClean="0">
                <a:solidFill>
                  <a:schemeClr val="tx2"/>
                </a:solidFill>
              </a:rPr>
              <a:t>页 。在作业日志表和作业项日志表中输入日志表名和数据库链接</a:t>
            </a:r>
            <a:endParaRPr lang="zh-CN" altLang="en-US" sz="1800" smtClean="0">
              <a:solidFill>
                <a:schemeClr val="tx2"/>
              </a:solidFill>
            </a:endParaRPr>
          </a:p>
          <a:p>
            <a:pPr marL="228600" lvl="0" indent="-228600">
              <a:buSzTx/>
              <a:buFont typeface="Arial" panose="020B0604020202020204" pitchFamily="34" charset="0"/>
              <a:buChar char="•"/>
            </a:pPr>
            <a:endParaRPr lang="zh-CN" altLang="en-US" sz="1800" smtClean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日志功能</a:t>
            </a:r>
            <a:endParaRPr lang="zh-CN" altLang="en-US" sz="3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</a:rPr>
              <a:t>日志功能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系统日志的查看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日志分为</a:t>
            </a:r>
            <a:r>
              <a:rPr lang="en-US" altLang="zh-CN" smtClean="0">
                <a:latin typeface="+mn-lt"/>
                <a:ea typeface="+mn-ea"/>
              </a:rPr>
              <a:t>job</a:t>
            </a:r>
            <a:r>
              <a:rPr lang="zh-CN" altLang="en-US" smtClean="0">
                <a:latin typeface="+mn-lt"/>
                <a:ea typeface="+mn-ea"/>
              </a:rPr>
              <a:t>日志、转换日志、步骤日志、错误日志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job</a:t>
            </a:r>
            <a:r>
              <a:rPr lang="zh-CN" altLang="en-US" smtClean="0">
                <a:latin typeface="+mn-lt"/>
                <a:ea typeface="+mn-ea"/>
              </a:rPr>
              <a:t>日志对应一个或者多个转换日志，对应一个或者多个</a:t>
            </a:r>
            <a:r>
              <a:rPr lang="en-US" altLang="zh-CN" smtClean="0">
                <a:latin typeface="+mn-lt"/>
                <a:ea typeface="+mn-ea"/>
              </a:rPr>
              <a:t>job</a:t>
            </a:r>
            <a:r>
              <a:rPr lang="zh-CN" altLang="en-US" smtClean="0">
                <a:latin typeface="+mn-lt"/>
                <a:ea typeface="+mn-ea"/>
              </a:rPr>
              <a:t>项日志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转换日志对应多个步骤日志，一条错误日志对应一条转换日志。一条转换日志可能对应多条错误日志。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日志关系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17550" y="3010535"/>
            <a:ext cx="2282825" cy="830580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r>
              <a:rPr lang="zh-CN" altLang="en-US"/>
              <a:t>日志</a:t>
            </a:r>
            <a:r>
              <a:rPr lang="en-US" altLang="zh-CN"/>
              <a:t>:</a:t>
            </a:r>
            <a:r>
              <a:rPr lang="en-US" altLang="zh-CN">
                <a:sym typeface="+mn-ea"/>
              </a:rPr>
              <a:t>ID_JOB</a:t>
            </a:r>
            <a:endParaRPr lang="en-US" altLang="zh-CN"/>
          </a:p>
          <a:p>
            <a:pPr algn="ctr"/>
            <a:r>
              <a:rPr lang="en-US" altLang="zh-CN"/>
              <a:t>ETL_KETTLE_JOB_LOG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479290" y="3010535"/>
            <a:ext cx="2808605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转换日志</a:t>
            </a:r>
            <a:r>
              <a:rPr lang="en-US" altLang="zh-CN"/>
              <a:t>: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ID_BATCH</a:t>
            </a:r>
            <a:endParaRPr lang="en-US" altLang="zh-CN"/>
          </a:p>
          <a:p>
            <a:pPr algn="ctr"/>
            <a:r>
              <a:rPr lang="en-US" altLang="zh-CN"/>
              <a:t>ETL_KETTLE_TRANS_LOG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98035" y="1503680"/>
            <a:ext cx="2689860" cy="68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错误日志</a:t>
            </a:r>
            <a:r>
              <a:rPr lang="en-US" altLang="zh-CN"/>
              <a:t>:TRANS_ID</a:t>
            </a:r>
            <a:endParaRPr lang="en-US" altLang="zh-CN"/>
          </a:p>
          <a:p>
            <a:pPr algn="ctr"/>
            <a:r>
              <a:rPr lang="zh-CN" altLang="en-US"/>
              <a:t>etl_error_record_log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37650" y="3063240"/>
            <a:ext cx="2558415" cy="8204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步骤日志</a:t>
            </a:r>
            <a:r>
              <a:rPr lang="en-US" altLang="zh-CN"/>
              <a:t>:ID_BATCH</a:t>
            </a:r>
            <a:endParaRPr lang="en-US" altLang="zh-CN"/>
          </a:p>
          <a:p>
            <a:pPr algn="ctr"/>
            <a:r>
              <a:rPr lang="en-US" altLang="zh-CN"/>
              <a:t>ETL_KETTLE_STEPS_LOG</a:t>
            </a:r>
            <a:endParaRPr lang="en-US" altLang="zh-CN"/>
          </a:p>
        </p:txBody>
      </p:sp>
      <p:sp>
        <p:nvSpPr>
          <p:cNvPr id="10" name="下箭头 9"/>
          <p:cNvSpPr/>
          <p:nvPr/>
        </p:nvSpPr>
        <p:spPr>
          <a:xfrm>
            <a:off x="5640705" y="2251075"/>
            <a:ext cx="485775" cy="75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60090" y="3141345"/>
            <a:ext cx="102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一对多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42860" y="2869565"/>
            <a:ext cx="102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一对多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1480" y="5230495"/>
            <a:ext cx="3126105" cy="7766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r>
              <a:rPr lang="zh-CN" altLang="en-US"/>
              <a:t>项日志：</a:t>
            </a:r>
            <a:r>
              <a:rPr lang="en-US" altLang="zh-CN"/>
              <a:t>ID_BATCH</a:t>
            </a:r>
            <a:endParaRPr lang="en-US" altLang="zh-CN"/>
          </a:p>
          <a:p>
            <a:pPr algn="ctr"/>
            <a:r>
              <a:rPr lang="en-US" altLang="zh-CN"/>
              <a:t>ETL_KETTLE_JOB_ITEM_LOG</a:t>
            </a:r>
            <a:endParaRPr lang="en-US" altLang="zh-CN"/>
          </a:p>
        </p:txBody>
      </p:sp>
      <p:sp>
        <p:nvSpPr>
          <p:cNvPr id="14" name="下箭头 13"/>
          <p:cNvSpPr/>
          <p:nvPr/>
        </p:nvSpPr>
        <p:spPr>
          <a:xfrm>
            <a:off x="1628775" y="3923665"/>
            <a:ext cx="473075" cy="130683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61335" y="3509645"/>
            <a:ext cx="141795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26480" y="250126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对应转换日志的</a:t>
            </a:r>
            <a:r>
              <a:rPr lang="en-US" altLang="zh-CN"/>
              <a:t>ID</a:t>
            </a:r>
            <a:r>
              <a:rPr lang="zh-CN" altLang="en-US"/>
              <a:t>字段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7287895" y="3467100"/>
            <a:ext cx="18497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</a:rPr>
              <a:t>其他组件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  <a:sym typeface="+mn-ea"/>
              </a:rPr>
              <a:t>javascript</a:t>
            </a:r>
            <a:endParaRPr lang="en-US" altLang="zh-CN" smtClean="0">
              <a:latin typeface="+mn-lt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Excel</a:t>
            </a:r>
            <a:r>
              <a:rPr lang="zh-CN" altLang="en-US" smtClean="0">
                <a:latin typeface="+mn-lt"/>
                <a:ea typeface="+mn-ea"/>
              </a:rPr>
              <a:t>导入表</a:t>
            </a:r>
            <a:endParaRPr lang="zh-CN" altLang="en-US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导出到</a:t>
            </a:r>
            <a:r>
              <a:rPr lang="en-US" altLang="zh-CN" smtClean="0">
                <a:latin typeface="+mn-lt"/>
                <a:ea typeface="+mn-ea"/>
              </a:rPr>
              <a:t>Excel</a:t>
            </a:r>
            <a:endParaRPr lang="en-US" altLang="zh-CN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获取系统信息</a:t>
            </a:r>
            <a:endParaRPr lang="zh-CN" altLang="en-US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计算器</a:t>
            </a: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EXCEL</a:t>
            </a:r>
            <a:r>
              <a:rPr lang="zh-CN" altLang="en-US" smtClean="0">
                <a:latin typeface="+mj-lt"/>
                <a:ea typeface="+mj-ea"/>
              </a:rPr>
              <a:t>导入导出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excel</a:t>
            </a:r>
            <a:r>
              <a:rPr lang="zh-CN" altLang="en-US" smtClean="0">
                <a:latin typeface="+mn-lt"/>
                <a:ea typeface="+mn-ea"/>
              </a:rPr>
              <a:t>导出。https://10.1.5.159/svn/docs_drap/trunk/03_设计开发/kettle/示例/trans/exampleOutPutExcel.ktr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excel</a:t>
            </a:r>
            <a:r>
              <a:rPr lang="zh-CN" altLang="en-US" smtClean="0">
                <a:latin typeface="+mn-lt"/>
                <a:ea typeface="+mn-ea"/>
              </a:rPr>
              <a:t>导入。https://10.1.5.159/svn/docs_drap/trunk/03_设计开发/kettle/示例/trans/exampleInputExcel.ktr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做自定义配置 </a:t>
            </a:r>
            <a:r>
              <a:rPr lang="en-US" altLang="zh-CN" smtClean="0">
                <a:latin typeface="+mn-lt"/>
                <a:ea typeface="+mn-ea"/>
              </a:rPr>
              <a:t>-</a:t>
            </a:r>
            <a:r>
              <a:rPr lang="zh-CN" altLang="en-US" smtClean="0">
                <a:latin typeface="+mn-lt"/>
                <a:ea typeface="+mn-ea"/>
              </a:rPr>
              <a:t>脚本导出功能 可以考虑使用导出成</a:t>
            </a:r>
            <a:r>
              <a:rPr lang="en-US" altLang="zh-CN" smtClean="0">
                <a:latin typeface="+mn-lt"/>
                <a:ea typeface="+mn-ea"/>
              </a:rPr>
              <a:t>excel</a:t>
            </a:r>
            <a:r>
              <a:rPr lang="zh-CN" altLang="en-US" smtClean="0">
                <a:latin typeface="+mn-lt"/>
                <a:ea typeface="+mn-ea"/>
              </a:rPr>
              <a:t>文件</a:t>
            </a: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</a:rPr>
              <a:t>   其中</a:t>
            </a:r>
            <a:r>
              <a:rPr lang="en-US" altLang="zh-CN" smtClean="0">
                <a:latin typeface="+mn-lt"/>
                <a:ea typeface="+mn-ea"/>
              </a:rPr>
              <a:t>id</a:t>
            </a:r>
            <a:r>
              <a:rPr lang="zh-CN" altLang="en-US" smtClean="0">
                <a:latin typeface="+mn-lt"/>
                <a:ea typeface="+mn-ea"/>
              </a:rPr>
              <a:t>做自定义配置例如前面统一加</a:t>
            </a:r>
            <a:r>
              <a:rPr lang="en-US" altLang="zh-CN" smtClean="0">
                <a:latin typeface="+mn-lt"/>
                <a:ea typeface="+mn-ea"/>
              </a:rPr>
              <a:t>“EP”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javascript</a:t>
            </a:r>
            <a:r>
              <a:rPr lang="zh-CN" altLang="en-US" smtClean="0">
                <a:latin typeface="+mj-lt"/>
                <a:ea typeface="+mj-ea"/>
              </a:rPr>
              <a:t>等组件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https://10.1.5.159/svn/docs_drap/trunk/03_设计开发/kettle/示例/trans/exampleJava.ktr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里面有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javascript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、获取系统信息、计算器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其他转换示例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7485" y="1400810"/>
            <a:ext cx="9257030" cy="407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</a:rPr>
              <a:t>数据平台常用</a:t>
            </a:r>
            <a:r>
              <a:rPr lang="en-US" altLang="zh-CN" smtClean="0">
                <a:latin typeface="+mj-lt"/>
                <a:ea typeface="+mj-ea"/>
              </a:rPr>
              <a:t>KETTLE</a:t>
            </a:r>
            <a:r>
              <a:rPr lang="zh-CN" altLang="en-US" smtClean="0">
                <a:latin typeface="+mj-lt"/>
                <a:ea typeface="+mj-ea"/>
              </a:rPr>
              <a:t>功能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我们当前使用的</a:t>
            </a:r>
            <a:r>
              <a:rPr lang="en-US" altLang="zh-CN" smtClean="0">
                <a:latin typeface="+mn-lt"/>
                <a:ea typeface="+mn-ea"/>
              </a:rPr>
              <a:t>kettle</a:t>
            </a:r>
            <a:r>
              <a:rPr lang="zh-CN" altLang="en-US" smtClean="0">
                <a:latin typeface="+mn-lt"/>
                <a:ea typeface="+mn-ea"/>
              </a:rPr>
              <a:t>只是一些入门的功能组件。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当前工作中经常使用到的功能。</a:t>
            </a:r>
            <a:endParaRPr lang="zh-CN" altLang="en-US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转换中大部分使用的：表输入</a:t>
            </a:r>
            <a:r>
              <a:rPr lang="en-US" altLang="zh-CN" smtClean="0">
                <a:latin typeface="+mn-lt"/>
                <a:ea typeface="+mn-ea"/>
              </a:rPr>
              <a:t>-</a:t>
            </a:r>
            <a:r>
              <a:rPr lang="zh-CN" altLang="en-US" smtClean="0">
                <a:latin typeface="+mn-lt"/>
                <a:ea typeface="+mn-ea"/>
              </a:rPr>
              <a:t>插入更新</a:t>
            </a:r>
            <a:endParaRPr lang="zh-CN" altLang="en-US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表数据同步：增量更新抽取</a:t>
            </a:r>
            <a:endParaRPr lang="zh-CN" altLang="en-US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针对稍大数据量（</a:t>
            </a:r>
            <a:r>
              <a:rPr lang="en-US" altLang="zh-CN" smtClean="0">
                <a:latin typeface="+mn-lt"/>
                <a:ea typeface="+mn-ea"/>
              </a:rPr>
              <a:t>10</a:t>
            </a:r>
            <a:r>
              <a:rPr lang="zh-CN" altLang="en-US" smtClean="0">
                <a:latin typeface="+mn-lt"/>
                <a:ea typeface="+mn-ea"/>
              </a:rPr>
              <a:t>万以上</a:t>
            </a:r>
            <a:r>
              <a:rPr lang="zh-CN" altLang="en-US" smtClean="0">
                <a:latin typeface="+mn-lt"/>
                <a:ea typeface="+mn-ea"/>
              </a:rPr>
              <a:t>）的转换：表输入</a:t>
            </a:r>
            <a:r>
              <a:rPr lang="en-US" altLang="zh-CN" smtClean="0">
                <a:latin typeface="+mn-lt"/>
                <a:ea typeface="+mn-ea"/>
              </a:rPr>
              <a:t>-</a:t>
            </a:r>
            <a:r>
              <a:rPr lang="zh-CN" altLang="en-US" smtClean="0">
                <a:latin typeface="+mn-lt"/>
                <a:ea typeface="+mn-ea"/>
              </a:rPr>
              <a:t>表输出</a:t>
            </a:r>
            <a:endParaRPr lang="zh-CN" altLang="en-US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日志功能</a:t>
            </a: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  <a:sym typeface="+mn-ea"/>
              </a:rPr>
              <a:t>表输入</a:t>
            </a:r>
            <a:r>
              <a:rPr lang="en-US" altLang="zh-CN" smtClean="0">
                <a:latin typeface="+mj-lt"/>
                <a:ea typeface="+mj-ea"/>
                <a:sym typeface="+mn-ea"/>
              </a:rPr>
              <a:t>-</a:t>
            </a:r>
            <a:r>
              <a:rPr lang="zh-CN" altLang="en-US" smtClean="0">
                <a:latin typeface="+mj-lt"/>
                <a:ea typeface="+mj-ea"/>
                <a:sym typeface="+mn-ea"/>
              </a:rPr>
              <a:t>插入更新</a:t>
            </a:r>
            <a:endParaRPr lang="zh-CN" altLang="en-US" smtClean="0">
              <a:latin typeface="+mj-lt"/>
              <a:ea typeface="+mj-ea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优点：</a:t>
            </a:r>
            <a:endParaRPr lang="zh-CN" altLang="en-US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 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可以增量更新。</a:t>
            </a:r>
            <a:r>
              <a:rPr lang="zh-CN" altLang="en-US" smtClean="0">
                <a:latin typeface="+mn-lt"/>
                <a:ea typeface="+mn-ea"/>
              </a:rPr>
              <a:t>通过设置表输入的查询范围，可以做部分数据的更新。对于源表数据量大的，以前的数据又不会再更新的，可以使用这个方法缩小查询范围，从而缩短运行时间。</a:t>
            </a:r>
            <a:endParaRPr lang="zh-CN" altLang="en-US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汇总表中可以一直有数据，当转换在执行的时候，前台会出现转圈等待，直到转换执行完成，如果超时则出现查询超时错误。如果使用表输出的转换，需要先把汇总表清空，这样在转换运行期间可能存在查询无数据的情况。</a:t>
            </a:r>
            <a:endParaRPr lang="zh-CN" altLang="en-US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缺点：</a:t>
            </a:r>
            <a:endParaRPr lang="zh-CN" altLang="en-US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插入</a:t>
            </a:r>
            <a:r>
              <a:rPr lang="en-US" altLang="zh-CN" smtClean="0">
                <a:latin typeface="+mn-lt"/>
                <a:ea typeface="+mn-ea"/>
              </a:rPr>
              <a:t>/</a:t>
            </a:r>
            <a:r>
              <a:rPr lang="zh-CN" altLang="en-US" smtClean="0">
                <a:latin typeface="+mn-lt"/>
                <a:ea typeface="+mn-ea"/>
              </a:rPr>
              <a:t>更新 效率慢，特别是对比字段多的转换，通常一万条数据</a:t>
            </a:r>
            <a:r>
              <a:rPr lang="en-US" altLang="zh-CN" smtClean="0">
                <a:latin typeface="+mn-lt"/>
                <a:ea typeface="+mn-ea"/>
              </a:rPr>
              <a:t>50</a:t>
            </a:r>
            <a:r>
              <a:rPr lang="zh-CN" altLang="en-US" smtClean="0">
                <a:latin typeface="+mn-lt"/>
                <a:ea typeface="+mn-ea"/>
              </a:rPr>
              <a:t>个字段以上</a:t>
            </a:r>
            <a:r>
              <a:rPr lang="zh-CN" altLang="en-US" smtClean="0">
                <a:latin typeface="+mn-lt"/>
                <a:ea typeface="+mn-ea"/>
              </a:rPr>
              <a:t>的插入</a:t>
            </a:r>
            <a:r>
              <a:rPr lang="en-US" altLang="zh-CN" smtClean="0">
                <a:latin typeface="+mn-lt"/>
                <a:ea typeface="+mn-ea"/>
              </a:rPr>
              <a:t>/</a:t>
            </a:r>
            <a:r>
              <a:rPr lang="zh-CN" altLang="en-US" smtClean="0">
                <a:latin typeface="+mn-lt"/>
                <a:ea typeface="+mn-ea"/>
              </a:rPr>
              <a:t>更新需要</a:t>
            </a:r>
            <a:r>
              <a:rPr lang="en-US" altLang="zh-CN" smtClean="0">
                <a:latin typeface="+mn-lt"/>
                <a:ea typeface="+mn-ea"/>
              </a:rPr>
              <a:t>5</a:t>
            </a:r>
            <a:r>
              <a:rPr lang="en-US" altLang="zh-CN" smtClean="0">
                <a:latin typeface="+mn-lt"/>
                <a:ea typeface="+mn-ea"/>
              </a:rPr>
              <a:t>-10</a:t>
            </a:r>
            <a:r>
              <a:rPr lang="zh-CN" altLang="en-US" smtClean="0">
                <a:latin typeface="+mn-lt"/>
                <a:ea typeface="+mn-ea"/>
              </a:rPr>
              <a:t>分钟执行完成。</a:t>
            </a:r>
            <a:endParaRPr lang="zh-CN" altLang="en-US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由于只能插入、更新 而不能删除，会存在：表输入中的数据由于逻辑原因而减少，但汇总中的数据未被删除的情况。只能再添加一个删除失效数据的步骤。</a:t>
            </a:r>
            <a:endParaRPr lang="zh-CN" altLang="en-US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示例：</a:t>
            </a:r>
            <a:r>
              <a:rPr smtClean="0">
                <a:latin typeface="+mn-lt"/>
                <a:ea typeface="+mn-ea"/>
              </a:rPr>
              <a:t>https://10.1.5.159/svn/docs_drap/trunk/03_设计开发/kettle/trans/2016-09-22/delete_invalid_in_out.ktr</a:t>
            </a:r>
            <a:r>
              <a:rPr lang="zh-CN" smtClean="0">
                <a:latin typeface="+mn-lt"/>
                <a:ea typeface="+mn-ea"/>
              </a:rPr>
              <a:t>和update_prin_inte_service.ktr</a:t>
            </a:r>
            <a:endParaRPr 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</a:rPr>
              <a:t>表数据增量同步</a:t>
            </a:r>
            <a:r>
              <a:rPr lang="en-US" altLang="zh-CN" smtClean="0">
                <a:latin typeface="+mj-lt"/>
                <a:ea typeface="+mj-ea"/>
              </a:rPr>
              <a:t>	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查询逻辑：</a:t>
            </a:r>
            <a:endParaRPr lang="zh-CN" altLang="en-US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首先源库使用</a:t>
            </a:r>
            <a:r>
              <a:rPr lang="en-US" altLang="zh-CN" smtClean="0">
                <a:latin typeface="+mn-lt"/>
                <a:ea typeface="+mn-ea"/>
              </a:rPr>
              <a:t>last_update_time </a:t>
            </a:r>
            <a:r>
              <a:rPr lang="zh-CN" altLang="en-US" smtClean="0">
                <a:latin typeface="+mn-lt"/>
                <a:ea typeface="+mn-ea"/>
              </a:rPr>
              <a:t>字段保证任何更新都更新这个字段。</a:t>
            </a:r>
            <a:endParaRPr lang="zh-CN" altLang="en-US" smtClean="0">
              <a:latin typeface="+mn-lt"/>
              <a:ea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</a:rPr>
              <a:t>    目前都已修改成</a:t>
            </a:r>
            <a:r>
              <a:rPr lang="en-US" altLang="zh-CN" smtClean="0">
                <a:latin typeface="+mn-lt"/>
                <a:ea typeface="+mn-ea"/>
              </a:rPr>
              <a:t>datetime </a:t>
            </a:r>
            <a:r>
              <a:rPr lang="zh-CN" altLang="en-US" smtClean="0">
                <a:latin typeface="+mn-lt"/>
                <a:ea typeface="+mn-ea"/>
              </a:rPr>
              <a:t>类型 并使用：timestamp NULL DEFAULT CURRENT_TIMESTAMP ON UPDATE CURRENT_TIMESTAMP来保证。</a:t>
            </a:r>
            <a:endParaRPr lang="zh-CN" altLang="en-US" smtClean="0">
              <a:latin typeface="+mn-lt"/>
              <a:ea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</a:rPr>
              <a:t> 具体示例见</a:t>
            </a:r>
            <a:endParaRPr lang="zh-CN" altLang="en-US" smtClean="0">
              <a:latin typeface="+mn-lt"/>
              <a:ea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</a:rPr>
              <a:t>https://10.1.5.159/svn/docs_drap/trunk/03_设计开发/kettle/示例/example_table_trans_if.ktr</a:t>
            </a:r>
            <a:endParaRPr lang="zh-CN" altLang="en-US" smtClean="0">
              <a:latin typeface="+mn-lt"/>
              <a:ea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</a:rPr>
              <a:t>https://10.1.5.159/svn/docs_drap/trunk/03_设计开发/kettle/示例/example_table_trans_dp.ktr</a:t>
            </a:r>
            <a:endParaRPr lang="zh-CN" altLang="en-US" smtClean="0">
              <a:latin typeface="+mn-lt"/>
              <a:ea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</a:rPr>
              <a:t>代码在SimpleTrans.java中，当前代码控制是 源表抽取顺序，即先到</a:t>
            </a:r>
            <a:r>
              <a:rPr lang="en-US" altLang="zh-CN" smtClean="0">
                <a:latin typeface="+mn-lt"/>
                <a:ea typeface="+mn-ea"/>
              </a:rPr>
              <a:t>if</a:t>
            </a:r>
            <a:r>
              <a:rPr lang="zh-CN" altLang="en-US" smtClean="0">
                <a:latin typeface="+mn-lt"/>
                <a:ea typeface="+mn-ea"/>
              </a:rPr>
              <a:t>表 然后从</a:t>
            </a:r>
            <a:r>
              <a:rPr lang="en-US" altLang="zh-CN" smtClean="0">
                <a:latin typeface="+mn-lt"/>
                <a:ea typeface="+mn-ea"/>
              </a:rPr>
              <a:t>if</a:t>
            </a:r>
            <a:r>
              <a:rPr lang="zh-CN" altLang="en-US" smtClean="0">
                <a:latin typeface="+mn-lt"/>
                <a:ea typeface="+mn-ea"/>
              </a:rPr>
              <a:t>表抽取到</a:t>
            </a:r>
            <a:r>
              <a:rPr lang="en-US" altLang="zh-CN" smtClean="0">
                <a:latin typeface="+mn-lt"/>
                <a:ea typeface="+mn-ea"/>
              </a:rPr>
              <a:t>dp</a:t>
            </a:r>
            <a:r>
              <a:rPr lang="zh-CN" altLang="en-US" smtClean="0">
                <a:latin typeface="+mn-lt"/>
                <a:ea typeface="+mn-ea"/>
              </a:rPr>
              <a:t>表的。这样可以避免先执行</a:t>
            </a:r>
            <a:r>
              <a:rPr lang="en-US" altLang="zh-CN" smtClean="0">
                <a:latin typeface="+mn-lt"/>
                <a:ea typeface="+mn-ea"/>
              </a:rPr>
              <a:t>dp</a:t>
            </a:r>
            <a:r>
              <a:rPr lang="zh-CN" altLang="en-US" smtClean="0">
                <a:latin typeface="+mn-lt"/>
                <a:ea typeface="+mn-ea"/>
              </a:rPr>
              <a:t>转换而此时</a:t>
            </a:r>
            <a:r>
              <a:rPr lang="en-US" altLang="zh-CN" smtClean="0">
                <a:latin typeface="+mn-lt"/>
                <a:ea typeface="+mn-ea"/>
              </a:rPr>
              <a:t>if</a:t>
            </a:r>
            <a:r>
              <a:rPr lang="zh-CN" altLang="en-US" smtClean="0">
                <a:latin typeface="+mn-lt"/>
                <a:ea typeface="+mn-ea"/>
              </a:rPr>
              <a:t>接口表中数据为空，空跑一次的情况。</a:t>
            </a: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</a:rPr>
              <a:t>表输入</a:t>
            </a:r>
            <a:r>
              <a:rPr lang="en-US" altLang="zh-CN" smtClean="0">
                <a:latin typeface="+mj-lt"/>
                <a:ea typeface="+mj-ea"/>
              </a:rPr>
              <a:t>-</a:t>
            </a:r>
            <a:r>
              <a:rPr lang="zh-CN" altLang="en-US" smtClean="0">
                <a:latin typeface="+mj-lt"/>
                <a:ea typeface="+mj-ea"/>
              </a:rPr>
              <a:t>表输出</a:t>
            </a:r>
            <a:r>
              <a:rPr lang="en-US" altLang="zh-CN" smtClean="0">
                <a:latin typeface="+mj-lt"/>
                <a:ea typeface="+mj-ea"/>
              </a:rPr>
              <a:t>	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示例：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https://10.1.5.159/svn/docs_drap/trunk/03_设计开发/kettle/示例/example_crm_fin_in_out_info.ktr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表输入中写查询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sql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查询逻辑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表输出：直接做插入操作，效力等同在数据库中批量插入。可以设置提交记录数量。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注意：在转换中添加的 执行SQL脚本 组件，会在表输入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/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表输出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/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插入更新 等组件前运行。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                 同时，在一个转换中有多个表输入的时候，不论是否有箭头连接，都是会同时运行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的。如果想控制运行顺序，可以添加  阻塞数据直到步骤都完成 步骤。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优点：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  <a:sym typeface="+mn-ea"/>
              </a:rPr>
              <a:t>	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运行速度快，并且可以多个步骤同时运行插入数据。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  <a:sym typeface="+mn-ea"/>
              </a:rPr>
              <a:t>	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由于每次运行需要先清空汇总表数据，重新插入，所以也解决了 插入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/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更新 组件不能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删除数据而导致的会多数据的情况。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mtClean="0"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latin typeface="+mj-lt"/>
                <a:ea typeface="+mj-ea"/>
                <a:sym typeface="+mn-ea"/>
              </a:rPr>
              <a:t>表输入</a:t>
            </a:r>
            <a:r>
              <a:rPr lang="en-US" altLang="zh-CN" smtClean="0">
                <a:latin typeface="+mj-lt"/>
                <a:ea typeface="+mj-ea"/>
                <a:sym typeface="+mn-ea"/>
              </a:rPr>
              <a:t>-</a:t>
            </a:r>
            <a:r>
              <a:rPr lang="zh-CN" altLang="en-US" smtClean="0">
                <a:latin typeface="+mj-lt"/>
                <a:ea typeface="+mj-ea"/>
                <a:sym typeface="+mn-ea"/>
              </a:rPr>
              <a:t>表输出</a:t>
            </a:r>
            <a:endParaRPr lang="zh-CN" altLang="en-US" smtClean="0">
              <a:latin typeface="+mj-lt"/>
              <a:ea typeface="+mj-ea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缺点：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  <a:sym typeface="+mn-ea"/>
              </a:rPr>
              <a:t>	</a:t>
            </a:r>
            <a:r>
              <a:rPr lang="zh-CN" altLang="en-US" sz="1800" smtClean="0">
                <a:latin typeface="+mn-lt"/>
                <a:ea typeface="+mn-ea"/>
                <a:sym typeface="+mn-ea"/>
              </a:rPr>
              <a:t>由于每次运行需要先清空表，所以存在前端查询刚好没有数据的情况。以后job运行间隔缩短这种情况会比现在频繁一些。</a:t>
            </a:r>
            <a:endParaRPr lang="zh-CN" altLang="en-US" sz="1600" smtClean="0">
              <a:latin typeface="+mn-lt"/>
              <a:ea typeface="+mn-ea"/>
              <a:sym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每次运行都清空表的话，对于大数据量的转换，会产生binlog日志，数据库服务器的磁盘需要定期清理 ，或者空间需要扩大</a:t>
            </a: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KETTLE</a:t>
            </a:r>
            <a:r>
              <a:rPr lang="zh-CN" altLang="en-US" smtClean="0">
                <a:latin typeface="+mj-lt"/>
                <a:ea typeface="+mj-ea"/>
              </a:rPr>
              <a:t>的</a:t>
            </a:r>
            <a:r>
              <a:rPr lang="en-US" altLang="zh-CN" smtClean="0">
                <a:latin typeface="+mj-lt"/>
                <a:ea typeface="+mj-ea"/>
              </a:rPr>
              <a:t>job</a:t>
            </a:r>
            <a:r>
              <a:rPr lang="zh-CN" altLang="en-US" smtClean="0">
                <a:latin typeface="+mj-lt"/>
                <a:ea typeface="+mj-ea"/>
              </a:rPr>
              <a:t>功能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当前使用的只是初级的运行转换的功能。实际可以通过各种逻辑链接，组件拼装实现复杂的业务逻辑。</a:t>
            </a: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https://10.1.5.159/svn/docs_drap/trunk/03_设计开发/kettle/job/2016-08-26/business_process.kjb</a:t>
            </a: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b="27949"/>
          <a:stretch>
            <a:fillRect/>
          </a:stretch>
        </p:blipFill>
        <p:spPr>
          <a:xfrm>
            <a:off x="4042410" y="1217295"/>
            <a:ext cx="8133080" cy="393001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12391" y="723900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日志功能</a:t>
            </a:r>
            <a:endParaRPr lang="zh-CN" altLang="en-US" sz="3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312391" y="23241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sym typeface="+mn-ea"/>
              </a:rPr>
              <a:t>转换日志的配置一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marL="6858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2"/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2"/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2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日志功能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4675" y="2056765"/>
            <a:ext cx="9106535" cy="481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5050" y="1691005"/>
            <a:ext cx="107257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转换日志的配置二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d"/>
  <p:tag name="KSO_WM_UNIT_INDEX" val="1"/>
  <p:tag name="KSO_WM_UNIT_ID" val="custom160415_4*d*1"/>
  <p:tag name="KSO_WM_UNIT_CLEAR" val="0"/>
  <p:tag name="KSO_WM_UNIT_LAYERLEVEL" val="1"/>
  <p:tag name="KSO_WM_UNIT_VALUE" val="1501*1656"/>
  <p:tag name="KSO_WM_UNIT_HIGHLIGHT" val="0"/>
  <p:tag name="KSO_WM_UNIT_COMPATIBLE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125"/>
</p:tagLst>
</file>

<file path=ppt/tags/tag2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3*57"/>
  <p:tag name="KSO_WM_SLIDE_SIZE" val="798*426"/>
</p:tagLst>
</file>

<file path=ppt/tags/tag28.xml><?xml version="1.0" encoding="utf-8"?>
<p:tagLst xmlns:p="http://schemas.openxmlformats.org/presentationml/2006/main">
  <p:tag name="KSO_WM_TEMPLATE_CATEGORY" val="custom"/>
  <p:tag name="KSO_WM_TEMPLATE_INDEX" val="160415"/>
</p:tagLst>
</file>

<file path=ppt/tags/tag29.xml><?xml version="1.0" encoding="utf-8"?>
<p:tagLst xmlns:p="http://schemas.openxmlformats.org/presentationml/2006/main">
  <p:tag name="KSO_WM_TEMPLATE_CATEGORY" val="custom"/>
  <p:tag name="KSO_WM_TEMPLATE_INDEX" val="1604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d"/>
  <p:tag name="KSO_WM_UNIT_INDEX" val="1"/>
  <p:tag name="KSO_WM_UNIT_ID" val="custom160415_5*d*1"/>
  <p:tag name="KSO_WM_UNIT_CLEAR" val="0"/>
  <p:tag name="KSO_WM_UNIT_LAYERLEVEL" val="1"/>
  <p:tag name="KSO_WM_UNIT_VALUE" val="1272*2521"/>
  <p:tag name="KSO_WM_UNIT_HIGHLIGHT" val="0"/>
  <p:tag name="KSO_WM_UNIT_COMPATIBLE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37.xml><?xml version="1.0" encoding="utf-8"?>
<p:tagLst xmlns:p="http://schemas.openxmlformats.org/presentationml/2006/main">
  <p:tag name="KSO_WM_TEMPLATE_CATEGORY" val="custom"/>
  <p:tag name="KSO_WM_TEMPLATE_INDEX" val="160415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5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宽屏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Segoe Print</vt:lpstr>
      <vt:lpstr>PMingLiU-ExtB</vt:lpstr>
      <vt:lpstr>1_A000120140530A99PPBG</vt:lpstr>
      <vt:lpstr>kettle简介</vt:lpstr>
      <vt:lpstr>常用转换功能</vt:lpstr>
      <vt:lpstr>表输入-插入更新</vt:lpstr>
      <vt:lpstr>表同步	</vt:lpstr>
      <vt:lpstr>表输入-表输出	</vt:lpstr>
      <vt:lpstr>表输入-表输出</vt:lpstr>
      <vt:lpstr>KETTLE中的job</vt:lpstr>
      <vt:lpstr>日志功能</vt:lpstr>
      <vt:lpstr>日志功能</vt:lpstr>
      <vt:lpstr>日志功能</vt:lpstr>
      <vt:lpstr>日志功能</vt:lpstr>
      <vt:lpstr>日志功能</vt:lpstr>
      <vt:lpstr>日志关系</vt:lpstr>
      <vt:lpstr>其他组件</vt:lpstr>
      <vt:lpstr>EXCEL导入导出</vt:lpstr>
      <vt:lpstr>javascript等组件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57</cp:revision>
  <dcterms:created xsi:type="dcterms:W3CDTF">2015-05-05T08:02:00Z</dcterms:created>
  <dcterms:modified xsi:type="dcterms:W3CDTF">2017-03-02T12:57:31Z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