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5"/>
  </p:notesMasterIdLst>
  <p:sldIdLst>
    <p:sldId id="256" r:id="rId2"/>
    <p:sldId id="258" r:id="rId3"/>
    <p:sldId id="257"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152" autoAdjust="0"/>
  </p:normalViewPr>
  <p:slideViewPr>
    <p:cSldViewPr snapToGrid="0">
      <p:cViewPr varScale="1">
        <p:scale>
          <a:sx n="83" d="100"/>
          <a:sy n="83" d="100"/>
        </p:scale>
        <p:origin x="16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E482B-F200-4AD1-8B37-C2C9EB78F7A4}" type="datetimeFigureOut">
              <a:rPr lang="zh-CN" altLang="en-US" smtClean="0"/>
              <a:t>2017/4/27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B5D876-7538-43CD-8AC6-26588C1CA6ED}" type="slidenum">
              <a:rPr lang="zh-CN" altLang="en-US" smtClean="0"/>
              <a:t>‹#›</a:t>
            </a:fld>
            <a:endParaRPr lang="zh-CN" altLang="en-US"/>
          </a:p>
        </p:txBody>
      </p:sp>
    </p:spTree>
    <p:extLst>
      <p:ext uri="{BB962C8B-B14F-4D97-AF65-F5344CB8AC3E}">
        <p14:creationId xmlns:p14="http://schemas.microsoft.com/office/powerpoint/2010/main" val="2931661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B5D876-7538-43CD-8AC6-26588C1CA6ED}" type="slidenum">
              <a:rPr lang="zh-CN" altLang="en-US" smtClean="0"/>
              <a:t>2</a:t>
            </a:fld>
            <a:endParaRPr lang="zh-CN" altLang="en-US"/>
          </a:p>
        </p:txBody>
      </p:sp>
    </p:spTree>
    <p:extLst>
      <p:ext uri="{BB962C8B-B14F-4D97-AF65-F5344CB8AC3E}">
        <p14:creationId xmlns:p14="http://schemas.microsoft.com/office/powerpoint/2010/main" val="956291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DB5D876-7538-43CD-8AC6-26588C1CA6ED}" type="slidenum">
              <a:rPr lang="zh-CN" altLang="en-US" smtClean="0"/>
              <a:t>11</a:t>
            </a:fld>
            <a:endParaRPr lang="zh-CN" altLang="en-US"/>
          </a:p>
        </p:txBody>
      </p:sp>
    </p:spTree>
    <p:extLst>
      <p:ext uri="{BB962C8B-B14F-4D97-AF65-F5344CB8AC3E}">
        <p14:creationId xmlns:p14="http://schemas.microsoft.com/office/powerpoint/2010/main" val="1047871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由于运行结果太长就没有贴上来了，运行该程序，可以看到</a:t>
            </a:r>
            <a:r>
              <a:rPr lang="en-US" altLang="zh-CN" sz="1200" b="0" i="0" kern="1200" dirty="0" smtClean="0">
                <a:solidFill>
                  <a:schemeClr val="tx1"/>
                </a:solidFill>
                <a:effectLst/>
                <a:latin typeface="+mn-lt"/>
                <a:ea typeface="+mn-ea"/>
                <a:cs typeface="+mn-cs"/>
              </a:rPr>
              <a:t>t1</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t2</a:t>
            </a:r>
            <a:r>
              <a:rPr lang="zh-CN" altLang="en-US" sz="1200" b="0" i="0" kern="1200" dirty="0" smtClean="0">
                <a:solidFill>
                  <a:schemeClr val="tx1"/>
                </a:solidFill>
                <a:effectLst/>
                <a:latin typeface="+mn-lt"/>
                <a:ea typeface="+mn-ea"/>
                <a:cs typeface="+mn-cs"/>
              </a:rPr>
              <a:t>两个进程每次当</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的倍数时都会让给其他线程执行。</a:t>
            </a:r>
          </a:p>
          <a:p>
            <a:r>
              <a:rPr lang="zh-CN" altLang="en-US" dirty="0" smtClean="0"/>
              <a:t/>
            </a:r>
            <a:br>
              <a:rPr lang="zh-CN" altLang="en-US" dirty="0" smtClean="0"/>
            </a:b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DB5D876-7538-43CD-8AC6-26588C1CA6ED}" type="slidenum">
              <a:rPr lang="zh-CN" altLang="en-US" smtClean="0"/>
              <a:t>12</a:t>
            </a:fld>
            <a:endParaRPr lang="zh-CN" altLang="en-US"/>
          </a:p>
        </p:txBody>
      </p:sp>
    </p:spTree>
    <p:extLst>
      <p:ext uri="{BB962C8B-B14F-4D97-AF65-F5344CB8AC3E}">
        <p14:creationId xmlns:p14="http://schemas.microsoft.com/office/powerpoint/2010/main" val="3581675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有一个讲的比较详细的帖子：</a:t>
            </a:r>
            <a:r>
              <a:rPr lang="en-US" altLang="zh-CN" sz="1200" b="0" i="0" kern="1200" dirty="0" smtClean="0">
                <a:solidFill>
                  <a:schemeClr val="tx1"/>
                </a:solidFill>
                <a:effectLst/>
                <a:latin typeface="+mn-lt"/>
                <a:ea typeface="+mn-ea"/>
                <a:cs typeface="+mn-cs"/>
              </a:rPr>
              <a:t>http://blog.csdn.net/luoweifu/article/details/46613015</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DB5D876-7538-43CD-8AC6-26588C1CA6ED}" type="slidenum">
              <a:rPr lang="zh-CN" altLang="en-US" smtClean="0"/>
              <a:t>13</a:t>
            </a:fld>
            <a:endParaRPr lang="zh-CN" altLang="en-US"/>
          </a:p>
        </p:txBody>
      </p:sp>
    </p:spTree>
    <p:extLst>
      <p:ext uri="{BB962C8B-B14F-4D97-AF65-F5344CB8AC3E}">
        <p14:creationId xmlns:p14="http://schemas.microsoft.com/office/powerpoint/2010/main" val="546880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a:r>
            <a:br>
              <a:rPr lang="zh-CN" altLang="en-US" dirty="0" smtClean="0"/>
            </a:b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DB5D876-7538-43CD-8AC6-26588C1CA6ED}" type="slidenum">
              <a:rPr lang="zh-CN" altLang="en-US" smtClean="0"/>
              <a:t>14</a:t>
            </a:fld>
            <a:endParaRPr lang="zh-CN" altLang="en-US"/>
          </a:p>
        </p:txBody>
      </p:sp>
    </p:spTree>
    <p:extLst>
      <p:ext uri="{BB962C8B-B14F-4D97-AF65-F5344CB8AC3E}">
        <p14:creationId xmlns:p14="http://schemas.microsoft.com/office/powerpoint/2010/main" val="601645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B5D876-7538-43CD-8AC6-26588C1CA6ED}" type="slidenum">
              <a:rPr lang="zh-CN" altLang="en-US" smtClean="0"/>
              <a:t>15</a:t>
            </a:fld>
            <a:endParaRPr lang="zh-CN" altLang="en-US"/>
          </a:p>
        </p:txBody>
      </p:sp>
    </p:spTree>
    <p:extLst>
      <p:ext uri="{BB962C8B-B14F-4D97-AF65-F5344CB8AC3E}">
        <p14:creationId xmlns:p14="http://schemas.microsoft.com/office/powerpoint/2010/main" val="544339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 创建一个可缓存线程池，如果线程池长度超过处理需要，可灵活回收空闲线程，若无可回收，则新建线程。示例代码如下：</a:t>
            </a:r>
          </a:p>
          <a:p>
            <a:r>
              <a:rPr lang="zh-CN" altLang="en-US" dirty="0" smtClean="0"/>
              <a:t> * 线程池为无限大，当执行第二个任务时第一个任务已经完成，会复用执行第一个任务的线程，而不用每次新建线程。</a:t>
            </a:r>
            <a:endParaRPr lang="zh-CN" altLang="en-US" dirty="0"/>
          </a:p>
        </p:txBody>
      </p:sp>
      <p:sp>
        <p:nvSpPr>
          <p:cNvPr id="4" name="灯片编号占位符 3"/>
          <p:cNvSpPr>
            <a:spLocks noGrp="1"/>
          </p:cNvSpPr>
          <p:nvPr>
            <p:ph type="sldNum" sz="quarter" idx="10"/>
          </p:nvPr>
        </p:nvSpPr>
        <p:spPr/>
        <p:txBody>
          <a:bodyPr/>
          <a:lstStyle/>
          <a:p>
            <a:fld id="{5DB5D876-7538-43CD-8AC6-26588C1CA6ED}" type="slidenum">
              <a:rPr lang="zh-CN" altLang="en-US" smtClean="0"/>
              <a:t>16</a:t>
            </a:fld>
            <a:endParaRPr lang="zh-CN" altLang="en-US"/>
          </a:p>
        </p:txBody>
      </p:sp>
    </p:spTree>
    <p:extLst>
      <p:ext uri="{BB962C8B-B14F-4D97-AF65-F5344CB8AC3E}">
        <p14:creationId xmlns:p14="http://schemas.microsoft.com/office/powerpoint/2010/main" val="430849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 创建一个定长线程池，可控制线程最大并发数，超出的线程会在队列中等待。示例代码如下：</a:t>
            </a:r>
          </a:p>
          <a:p>
            <a:r>
              <a:rPr lang="zh-CN" altLang="en-US" dirty="0" smtClean="0"/>
              <a:t> * 因为线程池大小为</a:t>
            </a:r>
            <a:r>
              <a:rPr lang="en-US" altLang="zh-CN" dirty="0" smtClean="0"/>
              <a:t>3</a:t>
            </a:r>
            <a:r>
              <a:rPr lang="zh-CN" altLang="en-US" dirty="0" smtClean="0"/>
              <a:t>，每个任务输出</a:t>
            </a:r>
            <a:r>
              <a:rPr lang="en-US" altLang="zh-CN" dirty="0" smtClean="0"/>
              <a:t>index</a:t>
            </a:r>
            <a:r>
              <a:rPr lang="zh-CN" altLang="en-US" dirty="0" smtClean="0"/>
              <a:t>后</a:t>
            </a:r>
            <a:r>
              <a:rPr lang="en-US" altLang="zh-CN" dirty="0" smtClean="0"/>
              <a:t>sleep 2</a:t>
            </a:r>
            <a:r>
              <a:rPr lang="zh-CN" altLang="en-US" dirty="0" smtClean="0"/>
              <a:t>秒，所以每两秒打印</a:t>
            </a:r>
            <a:r>
              <a:rPr lang="en-US" altLang="zh-CN" dirty="0" smtClean="0"/>
              <a:t>3</a:t>
            </a:r>
            <a:r>
              <a:rPr lang="zh-CN" altLang="en-US" dirty="0" smtClean="0"/>
              <a:t>个数字。</a:t>
            </a:r>
            <a:endParaRPr lang="zh-CN" altLang="en-US" dirty="0"/>
          </a:p>
        </p:txBody>
      </p:sp>
      <p:sp>
        <p:nvSpPr>
          <p:cNvPr id="4" name="灯片编号占位符 3"/>
          <p:cNvSpPr>
            <a:spLocks noGrp="1"/>
          </p:cNvSpPr>
          <p:nvPr>
            <p:ph type="sldNum" sz="quarter" idx="10"/>
          </p:nvPr>
        </p:nvSpPr>
        <p:spPr/>
        <p:txBody>
          <a:bodyPr/>
          <a:lstStyle/>
          <a:p>
            <a:fld id="{5DB5D876-7538-43CD-8AC6-26588C1CA6ED}" type="slidenum">
              <a:rPr lang="zh-CN" altLang="en-US" smtClean="0"/>
              <a:t>17</a:t>
            </a:fld>
            <a:endParaRPr lang="zh-CN" altLang="en-US"/>
          </a:p>
        </p:txBody>
      </p:sp>
    </p:spTree>
    <p:extLst>
      <p:ext uri="{BB962C8B-B14F-4D97-AF65-F5344CB8AC3E}">
        <p14:creationId xmlns:p14="http://schemas.microsoft.com/office/powerpoint/2010/main" val="3719303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：创建一个定长线程池，支持定时及周期性任务执行</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：表示延迟</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秒后每</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秒执行一次。</a:t>
            </a:r>
            <a:endParaRPr lang="zh-CN" altLang="en-US" dirty="0"/>
          </a:p>
        </p:txBody>
      </p:sp>
      <p:sp>
        <p:nvSpPr>
          <p:cNvPr id="4" name="灯片编号占位符 3"/>
          <p:cNvSpPr>
            <a:spLocks noGrp="1"/>
          </p:cNvSpPr>
          <p:nvPr>
            <p:ph type="sldNum" sz="quarter" idx="10"/>
          </p:nvPr>
        </p:nvSpPr>
        <p:spPr/>
        <p:txBody>
          <a:bodyPr/>
          <a:lstStyle/>
          <a:p>
            <a:fld id="{5DB5D876-7538-43CD-8AC6-26588C1CA6ED}" type="slidenum">
              <a:rPr lang="zh-CN" altLang="en-US" smtClean="0"/>
              <a:t>18</a:t>
            </a:fld>
            <a:endParaRPr lang="zh-CN" altLang="en-US"/>
          </a:p>
        </p:txBody>
      </p:sp>
    </p:spTree>
    <p:extLst>
      <p:ext uri="{BB962C8B-B14F-4D97-AF65-F5344CB8AC3E}">
        <p14:creationId xmlns:p14="http://schemas.microsoft.com/office/powerpoint/2010/main" val="1941572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创建一个单线程化的线程池，它只会用唯一的工作线程来执行任务，保证所有任务按照指定顺序</a:t>
            </a:r>
            <a:endParaRPr lang="en-US" altLang="zh-CN" sz="1200" b="1"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简单说下线程池管理的线程的几点意义：</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、缓存线程、进行池化，可实现线程重复利用、避免重复创建和销毁所带来的性能开销。</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、当线程调度任务出现异常时，会重新创建一个线程替代掉发生异常的线程。</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、任务执行按照规定的调度规则执行。线程池通过队列形式来接收任务。再通过空闲线程来逐一取出进行任务调度。即线程池可以控制任务调度的执行顺序。</a:t>
            </a:r>
            <a:r>
              <a:rPr lang="zh-CN" altLang="en-US" dirty="0" smtClean="0"/>
              <a:t/>
            </a:r>
            <a:br>
              <a:rPr lang="zh-CN" altLang="en-US" dirty="0" smtClean="0"/>
            </a:b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、可制定拒绝策略。即任务队列已满时，后来任务的拒绝处理规则。</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以上意义对于</a:t>
            </a:r>
            <a:r>
              <a:rPr lang="en-US" altLang="zh-CN" sz="1200" b="0" i="0" kern="1200" dirty="0" err="1" smtClean="0">
                <a:solidFill>
                  <a:schemeClr val="tx1"/>
                </a:solidFill>
                <a:effectLst/>
                <a:latin typeface="+mn-lt"/>
                <a:ea typeface="+mn-ea"/>
                <a:cs typeface="+mn-cs"/>
              </a:rPr>
              <a:t>singleThreadExecutor</a:t>
            </a:r>
            <a:r>
              <a:rPr lang="zh-CN" altLang="en-US" sz="1200" b="0" i="0" kern="1200" dirty="0" smtClean="0">
                <a:solidFill>
                  <a:schemeClr val="tx1"/>
                </a:solidFill>
                <a:effectLst/>
                <a:latin typeface="+mn-lt"/>
                <a:ea typeface="+mn-ea"/>
                <a:cs typeface="+mn-cs"/>
              </a:rPr>
              <a:t>来说也是适用的。普通线程和线程池中创建的线程其最大的区别就是有无一个管理者对线程进行管理。</a:t>
            </a:r>
            <a:endParaRPr lang="zh-CN" altLang="en-US" dirty="0"/>
          </a:p>
        </p:txBody>
      </p:sp>
      <p:sp>
        <p:nvSpPr>
          <p:cNvPr id="4" name="灯片编号占位符 3"/>
          <p:cNvSpPr>
            <a:spLocks noGrp="1"/>
          </p:cNvSpPr>
          <p:nvPr>
            <p:ph type="sldNum" sz="quarter" idx="10"/>
          </p:nvPr>
        </p:nvSpPr>
        <p:spPr/>
        <p:txBody>
          <a:bodyPr/>
          <a:lstStyle/>
          <a:p>
            <a:fld id="{5DB5D876-7538-43CD-8AC6-26588C1CA6ED}" type="slidenum">
              <a:rPr lang="zh-CN" altLang="en-US" smtClean="0"/>
              <a:t>19</a:t>
            </a:fld>
            <a:endParaRPr lang="zh-CN" altLang="en-US"/>
          </a:p>
        </p:txBody>
      </p:sp>
    </p:spTree>
    <p:extLst>
      <p:ext uri="{BB962C8B-B14F-4D97-AF65-F5344CB8AC3E}">
        <p14:creationId xmlns:p14="http://schemas.microsoft.com/office/powerpoint/2010/main" val="2243181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B5D876-7538-43CD-8AC6-26588C1CA6ED}" type="slidenum">
              <a:rPr lang="zh-CN" altLang="en-US" smtClean="0"/>
              <a:t>20</a:t>
            </a:fld>
            <a:endParaRPr lang="zh-CN" altLang="en-US"/>
          </a:p>
        </p:txBody>
      </p:sp>
    </p:spTree>
    <p:extLst>
      <p:ext uri="{BB962C8B-B14F-4D97-AF65-F5344CB8AC3E}">
        <p14:creationId xmlns:p14="http://schemas.microsoft.com/office/powerpoint/2010/main" val="165906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上图中基本上囊括了</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中多线程各重要知识点。掌握了上图中的各知识点，</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中的多线程也就基本上掌握了。主要包括：</a:t>
            </a:r>
          </a:p>
          <a:p>
            <a:r>
              <a:rPr lang="en-US" altLang="zh-CN" sz="1200" b="1" i="0" kern="1200" dirty="0" smtClean="0">
                <a:solidFill>
                  <a:schemeClr val="tx1"/>
                </a:solidFill>
                <a:effectLst/>
                <a:latin typeface="+mn-lt"/>
                <a:ea typeface="+mn-ea"/>
                <a:cs typeface="+mn-cs"/>
              </a:rPr>
              <a:t>Java</a:t>
            </a:r>
            <a:r>
              <a:rPr lang="zh-CN" altLang="en-US" sz="1200" b="1" i="0" kern="1200" dirty="0" smtClean="0">
                <a:solidFill>
                  <a:schemeClr val="tx1"/>
                </a:solidFill>
                <a:effectLst/>
                <a:latin typeface="+mn-lt"/>
                <a:ea typeface="+mn-ea"/>
                <a:cs typeface="+mn-cs"/>
              </a:rPr>
              <a:t>线程具有五中基本状态</a:t>
            </a: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新建状态（</a:t>
            </a:r>
            <a:r>
              <a:rPr lang="en-US" altLang="zh-CN" sz="1200" b="1" i="0" kern="1200" dirty="0" smtClean="0">
                <a:solidFill>
                  <a:schemeClr val="tx1"/>
                </a:solidFill>
                <a:effectLst/>
                <a:latin typeface="+mn-lt"/>
                <a:ea typeface="+mn-ea"/>
                <a:cs typeface="+mn-cs"/>
              </a:rPr>
              <a:t>New</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当线程对象对创建后，即进入了新建状态，如：</a:t>
            </a:r>
            <a:r>
              <a:rPr lang="en-US" altLang="zh-CN" sz="1200" b="0" i="0" kern="1200" dirty="0" smtClean="0">
                <a:solidFill>
                  <a:schemeClr val="tx1"/>
                </a:solidFill>
                <a:effectLst/>
                <a:latin typeface="+mn-lt"/>
                <a:ea typeface="+mn-ea"/>
                <a:cs typeface="+mn-cs"/>
              </a:rPr>
              <a:t>Thread t = new </a:t>
            </a:r>
            <a:r>
              <a:rPr lang="en-US" altLang="zh-CN" sz="1200" b="0" i="0" kern="1200" dirty="0" err="1" smtClean="0">
                <a:solidFill>
                  <a:schemeClr val="tx1"/>
                </a:solidFill>
                <a:effectLst/>
                <a:latin typeface="+mn-lt"/>
                <a:ea typeface="+mn-ea"/>
                <a:cs typeface="+mn-cs"/>
              </a:rPr>
              <a:t>MyThread</a:t>
            </a:r>
            <a:r>
              <a:rPr lang="en-US" altLang="zh-CN" sz="1200" b="0" i="0" kern="1200" dirty="0" smtClean="0">
                <a:solidFill>
                  <a:schemeClr val="tx1"/>
                </a:solidFill>
                <a:effectLst/>
                <a:latin typeface="+mn-lt"/>
                <a:ea typeface="+mn-ea"/>
                <a:cs typeface="+mn-cs"/>
              </a:rPr>
              <a:t>();</a:t>
            </a:r>
          </a:p>
          <a:p>
            <a:r>
              <a:rPr lang="zh-CN" altLang="en-US" sz="1200" b="1" i="0" kern="1200" dirty="0" smtClean="0">
                <a:solidFill>
                  <a:schemeClr val="tx1"/>
                </a:solidFill>
                <a:effectLst/>
                <a:latin typeface="+mn-lt"/>
                <a:ea typeface="+mn-ea"/>
                <a:cs typeface="+mn-cs"/>
              </a:rPr>
              <a:t>就绪状态（</a:t>
            </a:r>
            <a:r>
              <a:rPr lang="en-US" altLang="zh-CN" sz="1200" b="1" i="0" kern="1200" dirty="0" smtClean="0">
                <a:solidFill>
                  <a:schemeClr val="tx1"/>
                </a:solidFill>
                <a:effectLst/>
                <a:latin typeface="+mn-lt"/>
                <a:ea typeface="+mn-ea"/>
                <a:cs typeface="+mn-cs"/>
              </a:rPr>
              <a:t>Runnable</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当调用线程对象的</a:t>
            </a:r>
            <a:r>
              <a:rPr lang="en-US" altLang="zh-CN" sz="1200" b="0" i="0" kern="1200" dirty="0" smtClean="0">
                <a:solidFill>
                  <a:schemeClr val="tx1"/>
                </a:solidFill>
                <a:effectLst/>
                <a:latin typeface="+mn-lt"/>
                <a:ea typeface="+mn-ea"/>
                <a:cs typeface="+mn-cs"/>
              </a:rPr>
              <a:t>start()</a:t>
            </a:r>
            <a:r>
              <a:rPr lang="zh-CN" altLang="en-US" sz="1200" b="0" i="0" kern="1200" dirty="0" smtClean="0">
                <a:solidFill>
                  <a:schemeClr val="tx1"/>
                </a:solidFill>
                <a:effectLst/>
                <a:latin typeface="+mn-lt"/>
                <a:ea typeface="+mn-ea"/>
                <a:cs typeface="+mn-cs"/>
              </a:rPr>
              <a:t>方法（</a:t>
            </a:r>
            <a:r>
              <a:rPr lang="en-US" altLang="zh-CN" sz="1200" b="0" i="0" kern="1200" dirty="0" err="1" smtClean="0">
                <a:solidFill>
                  <a:schemeClr val="tx1"/>
                </a:solidFill>
                <a:effectLst/>
                <a:latin typeface="+mn-lt"/>
                <a:ea typeface="+mn-ea"/>
                <a:cs typeface="+mn-cs"/>
              </a:rPr>
              <a:t>t.start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），线程即进入就绪状态。处于就绪状态的线程，只是说明此线程已经做好了准备，随时等待</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调度执行，并不是说执行了</a:t>
            </a:r>
            <a:r>
              <a:rPr lang="en-US" altLang="zh-CN" sz="1200" b="0" i="0" kern="1200" dirty="0" err="1" smtClean="0">
                <a:solidFill>
                  <a:schemeClr val="tx1"/>
                </a:solidFill>
                <a:effectLst/>
                <a:latin typeface="+mn-lt"/>
                <a:ea typeface="+mn-ea"/>
                <a:cs typeface="+mn-cs"/>
              </a:rPr>
              <a:t>t.start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此线程立即就会执行；</a:t>
            </a:r>
          </a:p>
          <a:p>
            <a:r>
              <a:rPr lang="zh-CN" altLang="en-US" sz="1200" b="1" i="0" kern="1200" dirty="0" smtClean="0">
                <a:solidFill>
                  <a:schemeClr val="tx1"/>
                </a:solidFill>
                <a:effectLst/>
                <a:latin typeface="+mn-lt"/>
                <a:ea typeface="+mn-ea"/>
                <a:cs typeface="+mn-cs"/>
              </a:rPr>
              <a:t>运行状态（</a:t>
            </a:r>
            <a:r>
              <a:rPr lang="en-US" altLang="zh-CN" sz="1200" b="1" i="0" kern="1200" dirty="0" smtClean="0">
                <a:solidFill>
                  <a:schemeClr val="tx1"/>
                </a:solidFill>
                <a:effectLst/>
                <a:latin typeface="+mn-lt"/>
                <a:ea typeface="+mn-ea"/>
                <a:cs typeface="+mn-cs"/>
              </a:rPr>
              <a:t>Running</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开始调度处于就绪状态的线程时，此时线程才得以真正执行，即进入到运行状态。注：就绪状态是进入到运行状态的唯一入口，也就是说，线程要想进入运行状态执行，首先必须处于就绪状态中；</a:t>
            </a:r>
          </a:p>
          <a:p>
            <a:r>
              <a:rPr lang="zh-CN" altLang="en-US" sz="1200" b="1" i="0" kern="1200" dirty="0" smtClean="0">
                <a:solidFill>
                  <a:schemeClr val="tx1"/>
                </a:solidFill>
                <a:effectLst/>
                <a:latin typeface="+mn-lt"/>
                <a:ea typeface="+mn-ea"/>
                <a:cs typeface="+mn-cs"/>
              </a:rPr>
              <a:t>阻塞状态（</a:t>
            </a:r>
            <a:r>
              <a:rPr lang="en-US" altLang="zh-CN" sz="1200" b="1" i="0" kern="1200" dirty="0" smtClean="0">
                <a:solidFill>
                  <a:schemeClr val="tx1"/>
                </a:solidFill>
                <a:effectLst/>
                <a:latin typeface="+mn-lt"/>
                <a:ea typeface="+mn-ea"/>
                <a:cs typeface="+mn-cs"/>
              </a:rPr>
              <a:t>Blocked</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处于运行状态中的线程由于某种原因，暂时放弃对</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的使用权，停止执行，此时进入阻塞状态，直到其进入到就绪状态，才 有机会再次被</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调用以进入到运行状态。根据阻塞产生的原因不同，阻塞状态又可以分为三种：</a:t>
            </a: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等待阻塞：运行状态中的线程执行</a:t>
            </a:r>
            <a:r>
              <a:rPr lang="en-US" altLang="zh-CN" sz="1200" b="0" i="0" kern="1200" dirty="0" smtClean="0">
                <a:solidFill>
                  <a:schemeClr val="tx1"/>
                </a:solidFill>
                <a:effectLst/>
                <a:latin typeface="+mn-lt"/>
                <a:ea typeface="+mn-ea"/>
                <a:cs typeface="+mn-cs"/>
              </a:rPr>
              <a:t>wait()</a:t>
            </a:r>
            <a:r>
              <a:rPr lang="zh-CN" altLang="en-US" sz="1200" b="0" i="0" kern="1200" dirty="0" smtClean="0">
                <a:solidFill>
                  <a:schemeClr val="tx1"/>
                </a:solidFill>
                <a:effectLst/>
                <a:latin typeface="+mn-lt"/>
                <a:ea typeface="+mn-ea"/>
                <a:cs typeface="+mn-cs"/>
              </a:rPr>
              <a:t>方法，使本线程进入到等待阻塞状态；</a:t>
            </a: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同步阻塞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线程在获取</a:t>
            </a:r>
            <a:r>
              <a:rPr lang="en-US" altLang="zh-CN" sz="1200" b="0" i="0" kern="1200" dirty="0" smtClean="0">
                <a:solidFill>
                  <a:schemeClr val="tx1"/>
                </a:solidFill>
                <a:effectLst/>
                <a:latin typeface="+mn-lt"/>
                <a:ea typeface="+mn-ea"/>
                <a:cs typeface="+mn-cs"/>
              </a:rPr>
              <a:t>synchronized</a:t>
            </a:r>
            <a:r>
              <a:rPr lang="zh-CN" altLang="en-US" sz="1200" b="0" i="0" kern="1200" dirty="0" smtClean="0">
                <a:solidFill>
                  <a:schemeClr val="tx1"/>
                </a:solidFill>
                <a:effectLst/>
                <a:latin typeface="+mn-lt"/>
                <a:ea typeface="+mn-ea"/>
                <a:cs typeface="+mn-cs"/>
              </a:rPr>
              <a:t>同步锁失败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因为锁被其它线程所占用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，它会进入同步阻塞状态；</a:t>
            </a: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其他阻塞 </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通过调用线程的</a:t>
            </a:r>
            <a:r>
              <a:rPr lang="en-US" altLang="zh-CN" sz="1200" b="0" i="0" kern="1200" dirty="0" smtClean="0">
                <a:solidFill>
                  <a:schemeClr val="tx1"/>
                </a:solidFill>
                <a:effectLst/>
                <a:latin typeface="+mn-lt"/>
                <a:ea typeface="+mn-ea"/>
                <a:cs typeface="+mn-cs"/>
              </a:rPr>
              <a:t>sleep()</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join()</a:t>
            </a:r>
            <a:r>
              <a:rPr lang="zh-CN" altLang="en-US" sz="1200" b="0" i="0" kern="1200" dirty="0" smtClean="0">
                <a:solidFill>
                  <a:schemeClr val="tx1"/>
                </a:solidFill>
                <a:effectLst/>
                <a:latin typeface="+mn-lt"/>
                <a:ea typeface="+mn-ea"/>
                <a:cs typeface="+mn-cs"/>
              </a:rPr>
              <a:t>或发出了</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请求时，线程会进入到阻塞状态。当</a:t>
            </a:r>
            <a:r>
              <a:rPr lang="en-US" altLang="zh-CN" sz="1200" b="0" i="0" kern="1200" dirty="0" smtClean="0">
                <a:solidFill>
                  <a:schemeClr val="tx1"/>
                </a:solidFill>
                <a:effectLst/>
                <a:latin typeface="+mn-lt"/>
                <a:ea typeface="+mn-ea"/>
                <a:cs typeface="+mn-cs"/>
              </a:rPr>
              <a:t>sleep()</a:t>
            </a:r>
            <a:r>
              <a:rPr lang="zh-CN" altLang="en-US" sz="1200" b="0" i="0" kern="1200" dirty="0" smtClean="0">
                <a:solidFill>
                  <a:schemeClr val="tx1"/>
                </a:solidFill>
                <a:effectLst/>
                <a:latin typeface="+mn-lt"/>
                <a:ea typeface="+mn-ea"/>
                <a:cs typeface="+mn-cs"/>
              </a:rPr>
              <a:t>状态超时、</a:t>
            </a:r>
            <a:r>
              <a:rPr lang="en-US" altLang="zh-CN" sz="1200" b="0" i="0" kern="1200" dirty="0" smtClean="0">
                <a:solidFill>
                  <a:schemeClr val="tx1"/>
                </a:solidFill>
                <a:effectLst/>
                <a:latin typeface="+mn-lt"/>
                <a:ea typeface="+mn-ea"/>
                <a:cs typeface="+mn-cs"/>
              </a:rPr>
              <a:t>join()</a:t>
            </a:r>
            <a:r>
              <a:rPr lang="zh-CN" altLang="en-US" sz="1200" b="0" i="0" kern="1200" dirty="0" smtClean="0">
                <a:solidFill>
                  <a:schemeClr val="tx1"/>
                </a:solidFill>
                <a:effectLst/>
                <a:latin typeface="+mn-lt"/>
                <a:ea typeface="+mn-ea"/>
                <a:cs typeface="+mn-cs"/>
              </a:rPr>
              <a:t>等待线程终止或者超时、或者</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处理完毕时，线程重新转入就绪状态。</a:t>
            </a:r>
          </a:p>
          <a:p>
            <a:r>
              <a:rPr lang="zh-CN" altLang="en-US" sz="1200" b="1" i="0" kern="1200" dirty="0" smtClean="0">
                <a:solidFill>
                  <a:schemeClr val="tx1"/>
                </a:solidFill>
                <a:effectLst/>
                <a:latin typeface="+mn-lt"/>
                <a:ea typeface="+mn-ea"/>
                <a:cs typeface="+mn-cs"/>
              </a:rPr>
              <a:t>死亡状态（</a:t>
            </a:r>
            <a:r>
              <a:rPr lang="en-US" altLang="zh-CN" sz="1200" b="1" i="0" kern="1200" dirty="0" smtClean="0">
                <a:solidFill>
                  <a:schemeClr val="tx1"/>
                </a:solidFill>
                <a:effectLst/>
                <a:latin typeface="+mn-lt"/>
                <a:ea typeface="+mn-ea"/>
                <a:cs typeface="+mn-cs"/>
              </a:rPr>
              <a:t>Dead</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线程执行完了或者因异常退出了</a:t>
            </a:r>
            <a:r>
              <a:rPr lang="en-US" altLang="zh-CN" sz="1200" b="0" i="0" kern="1200" dirty="0" smtClean="0">
                <a:solidFill>
                  <a:schemeClr val="tx1"/>
                </a:solidFill>
                <a:effectLst/>
                <a:latin typeface="+mn-lt"/>
                <a:ea typeface="+mn-ea"/>
                <a:cs typeface="+mn-cs"/>
              </a:rPr>
              <a:t>run()</a:t>
            </a:r>
            <a:r>
              <a:rPr lang="zh-CN" altLang="en-US" sz="1200" b="0" i="0" kern="1200" dirty="0" smtClean="0">
                <a:solidFill>
                  <a:schemeClr val="tx1"/>
                </a:solidFill>
                <a:effectLst/>
                <a:latin typeface="+mn-lt"/>
                <a:ea typeface="+mn-ea"/>
                <a:cs typeface="+mn-cs"/>
              </a:rPr>
              <a:t>方法，该线程结束生命周期</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latinLnBrk="0"/>
            <a:r>
              <a:rPr lang="en-US" altLang="zh-CN" sz="1200" b="1" i="0" kern="1200" dirty="0" smtClean="0">
                <a:solidFill>
                  <a:schemeClr val="tx1"/>
                </a:solidFill>
                <a:effectLst/>
                <a:latin typeface="+mn-lt"/>
                <a:ea typeface="+mn-ea"/>
                <a:cs typeface="+mn-cs"/>
              </a:rPr>
              <a:t>Interrupt</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JDK1.0</a:t>
            </a:r>
            <a:r>
              <a:rPr lang="zh-CN" altLang="en-US" sz="1200" b="0" i="0" kern="1200" dirty="0" smtClean="0">
                <a:solidFill>
                  <a:schemeClr val="tx1"/>
                </a:solidFill>
                <a:effectLst/>
                <a:latin typeface="+mn-lt"/>
                <a:ea typeface="+mn-ea"/>
                <a:cs typeface="+mn-cs"/>
              </a:rPr>
              <a:t>中，可以用</a:t>
            </a:r>
            <a:r>
              <a:rPr lang="en-US" altLang="zh-CN" sz="1200" b="0" i="0" kern="1200" dirty="0" smtClean="0">
                <a:solidFill>
                  <a:schemeClr val="tx1"/>
                </a:solidFill>
                <a:effectLst/>
                <a:latin typeface="+mn-lt"/>
                <a:ea typeface="+mn-ea"/>
                <a:cs typeface="+mn-cs"/>
              </a:rPr>
              <a:t>stop</a:t>
            </a:r>
            <a:r>
              <a:rPr lang="zh-CN" altLang="en-US" sz="1200" b="0" i="0" kern="1200" dirty="0" smtClean="0">
                <a:solidFill>
                  <a:schemeClr val="tx1"/>
                </a:solidFill>
                <a:effectLst/>
                <a:latin typeface="+mn-lt"/>
                <a:ea typeface="+mn-ea"/>
                <a:cs typeface="+mn-cs"/>
              </a:rPr>
              <a:t>方法来终止，但是现在这种方法已经被禁用了，改用</a:t>
            </a:r>
            <a:r>
              <a:rPr lang="en-US" altLang="zh-CN" sz="1200" b="0" i="0" kern="1200" dirty="0" smtClean="0">
                <a:solidFill>
                  <a:schemeClr val="tx1"/>
                </a:solidFill>
                <a:effectLst/>
                <a:latin typeface="+mn-lt"/>
                <a:ea typeface="+mn-ea"/>
                <a:cs typeface="+mn-cs"/>
              </a:rPr>
              <a:t>interrupt</a:t>
            </a:r>
            <a:r>
              <a:rPr lang="zh-CN" altLang="en-US" sz="1200" b="0" i="0" kern="1200" dirty="0" smtClean="0">
                <a:solidFill>
                  <a:schemeClr val="tx1"/>
                </a:solidFill>
                <a:effectLst/>
                <a:latin typeface="+mn-lt"/>
                <a:ea typeface="+mn-ea"/>
                <a:cs typeface="+mn-cs"/>
              </a:rPr>
              <a:t>方法。</a:t>
            </a:r>
          </a:p>
          <a:p>
            <a:pPr latinLnBrk="0"/>
            <a:r>
              <a:rPr lang="en-US" altLang="zh-CN" sz="1200" b="0" i="0" kern="1200" dirty="0" err="1" smtClean="0">
                <a:solidFill>
                  <a:schemeClr val="tx1"/>
                </a:solidFill>
                <a:effectLst/>
                <a:latin typeface="+mn-lt"/>
                <a:ea typeface="+mn-ea"/>
                <a:cs typeface="+mn-cs"/>
              </a:rPr>
              <a:t>Thread.interrupt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方法不会中断一个正在运行的线程。它的作用是，在线程受到阻塞时抛出一个中断信号，这样线程就得以退出阻塞的状态。更确切的说，如果线程被</a:t>
            </a:r>
            <a:r>
              <a:rPr lang="en-US" altLang="zh-CN" sz="1200" b="0" i="0" kern="1200" dirty="0" err="1" smtClean="0">
                <a:solidFill>
                  <a:schemeClr val="tx1"/>
                </a:solidFill>
                <a:effectLst/>
                <a:latin typeface="+mn-lt"/>
                <a:ea typeface="+mn-ea"/>
                <a:cs typeface="+mn-cs"/>
              </a:rPr>
              <a:t>Object.wait</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Thread.join</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Thread.sleep</a:t>
            </a:r>
            <a:r>
              <a:rPr lang="zh-CN" altLang="en-US" sz="1200" b="0" i="0" kern="1200" dirty="0" smtClean="0">
                <a:solidFill>
                  <a:schemeClr val="tx1"/>
                </a:solidFill>
                <a:effectLst/>
                <a:latin typeface="+mn-lt"/>
                <a:ea typeface="+mn-ea"/>
                <a:cs typeface="+mn-cs"/>
              </a:rPr>
              <a:t>三种方法之一阻塞，那么，它将接收到一个中断异常（</a:t>
            </a:r>
            <a:r>
              <a:rPr lang="en-US" altLang="zh-CN" sz="1200" b="0" i="0" kern="1200" dirty="0" err="1" smtClean="0">
                <a:solidFill>
                  <a:schemeClr val="tx1"/>
                </a:solidFill>
                <a:effectLst/>
                <a:latin typeface="+mn-lt"/>
                <a:ea typeface="+mn-ea"/>
                <a:cs typeface="+mn-cs"/>
              </a:rPr>
              <a:t>InterruptedException</a:t>
            </a:r>
            <a:r>
              <a:rPr lang="zh-CN" altLang="en-US" sz="1200" b="0" i="0" kern="1200" dirty="0" smtClean="0">
                <a:solidFill>
                  <a:schemeClr val="tx1"/>
                </a:solidFill>
                <a:effectLst/>
                <a:latin typeface="+mn-lt"/>
                <a:ea typeface="+mn-ea"/>
                <a:cs typeface="+mn-cs"/>
              </a:rPr>
              <a:t>），从而提早地终结被阻塞状态。</a:t>
            </a: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DB5D876-7538-43CD-8AC6-26588C1CA6ED}" type="slidenum">
              <a:rPr lang="zh-CN" altLang="en-US" smtClean="0"/>
              <a:t>3</a:t>
            </a:fld>
            <a:endParaRPr lang="zh-CN" altLang="en-US"/>
          </a:p>
        </p:txBody>
      </p:sp>
    </p:spTree>
    <p:extLst>
      <p:ext uri="{BB962C8B-B14F-4D97-AF65-F5344CB8AC3E}">
        <p14:creationId xmlns:p14="http://schemas.microsoft.com/office/powerpoint/2010/main" val="2763460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B5D876-7538-43CD-8AC6-26588C1CA6ED}" type="slidenum">
              <a:rPr lang="zh-CN" altLang="en-US" smtClean="0"/>
              <a:t>21</a:t>
            </a:fld>
            <a:endParaRPr lang="zh-CN" altLang="en-US"/>
          </a:p>
        </p:txBody>
      </p:sp>
    </p:spTree>
    <p:extLst>
      <p:ext uri="{BB962C8B-B14F-4D97-AF65-F5344CB8AC3E}">
        <p14:creationId xmlns:p14="http://schemas.microsoft.com/office/powerpoint/2010/main" val="10895136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Reject</a:t>
            </a:r>
            <a:r>
              <a:rPr lang="zh-CN" altLang="en-US" sz="1200" b="0" i="0" kern="1200" dirty="0" smtClean="0">
                <a:solidFill>
                  <a:schemeClr val="tx1"/>
                </a:solidFill>
                <a:effectLst/>
                <a:latin typeface="+mn-lt"/>
                <a:ea typeface="+mn-ea"/>
                <a:cs typeface="+mn-cs"/>
              </a:rPr>
              <a:t>策略预定义有四种：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(1)</a:t>
            </a:r>
            <a:r>
              <a:rPr lang="en-US" altLang="zh-CN" sz="1200" b="0" i="0" kern="1200" dirty="0" err="1" smtClean="0">
                <a:solidFill>
                  <a:schemeClr val="tx1"/>
                </a:solidFill>
                <a:effectLst/>
                <a:latin typeface="+mn-lt"/>
                <a:ea typeface="+mn-ea"/>
                <a:cs typeface="+mn-cs"/>
              </a:rPr>
              <a:t>ThreadPoolExecutor.AbortPolicy</a:t>
            </a:r>
            <a:r>
              <a:rPr lang="zh-CN" altLang="en-US" sz="1200" b="0" i="0" kern="1200" dirty="0" smtClean="0">
                <a:solidFill>
                  <a:schemeClr val="tx1"/>
                </a:solidFill>
                <a:effectLst/>
                <a:latin typeface="+mn-lt"/>
                <a:ea typeface="+mn-ea"/>
                <a:cs typeface="+mn-cs"/>
              </a:rPr>
              <a:t>策略，是默认的策略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处理程序遭到拒绝将抛出运行时 </a:t>
            </a:r>
            <a:r>
              <a:rPr lang="en-US" altLang="zh-CN" sz="1200" b="0" i="0" kern="1200" dirty="0" err="1" smtClean="0">
                <a:solidFill>
                  <a:schemeClr val="tx1"/>
                </a:solidFill>
                <a:effectLst/>
                <a:latin typeface="+mn-lt"/>
                <a:ea typeface="+mn-ea"/>
                <a:cs typeface="+mn-cs"/>
              </a:rPr>
              <a:t>RejectedExecutionException</a:t>
            </a:r>
            <a:r>
              <a:rPr lang="zh-CN" altLang="en-US" sz="1200" b="0" i="0" kern="1200" dirty="0" smtClean="0">
                <a:solidFill>
                  <a:schemeClr val="tx1"/>
                </a:solidFill>
                <a:effectLst/>
                <a:latin typeface="+mn-lt"/>
                <a:ea typeface="+mn-ea"/>
                <a:cs typeface="+mn-cs"/>
              </a:rPr>
              <a:t>。 </a:t>
            </a:r>
            <a:br>
              <a:rPr lang="zh-CN" altLang="en-US"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(2)</a:t>
            </a:r>
            <a:r>
              <a:rPr lang="en-US" altLang="zh-CN" sz="1200" b="0" i="0" kern="1200" dirty="0" err="1" smtClean="0">
                <a:solidFill>
                  <a:schemeClr val="tx1"/>
                </a:solidFill>
                <a:effectLst/>
                <a:latin typeface="+mn-lt"/>
                <a:ea typeface="+mn-ea"/>
                <a:cs typeface="+mn-cs"/>
              </a:rPr>
              <a:t>ThreadPoolExecutor.CallerRunsPolicy</a:t>
            </a:r>
            <a:r>
              <a:rPr lang="zh-CN" altLang="en-US" sz="1200" b="0" i="0" kern="1200" dirty="0" smtClean="0">
                <a:solidFill>
                  <a:schemeClr val="tx1"/>
                </a:solidFill>
                <a:effectLst/>
                <a:latin typeface="+mn-lt"/>
                <a:ea typeface="+mn-ea"/>
                <a:cs typeface="+mn-cs"/>
              </a:rPr>
              <a:t>策略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调用者的线程会执行该任务</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如果执行器已关闭</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则丢弃</a:t>
            </a:r>
            <a:r>
              <a:rPr lang="en-US" altLang="zh-CN" sz="1200" b="0" i="0" kern="1200" dirty="0" smtClean="0">
                <a:solidFill>
                  <a:schemeClr val="tx1"/>
                </a:solidFill>
                <a:effectLst/>
                <a:latin typeface="+mn-lt"/>
                <a:ea typeface="+mn-ea"/>
                <a:cs typeface="+mn-cs"/>
              </a:rPr>
              <a:t>.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(3)</a:t>
            </a:r>
            <a:r>
              <a:rPr lang="en-US" altLang="zh-CN" sz="1200" b="0" i="0" kern="1200" dirty="0" err="1" smtClean="0">
                <a:solidFill>
                  <a:schemeClr val="tx1"/>
                </a:solidFill>
                <a:effectLst/>
                <a:latin typeface="+mn-lt"/>
                <a:ea typeface="+mn-ea"/>
                <a:cs typeface="+mn-cs"/>
              </a:rPr>
              <a:t>ThreadPoolExecutor.DiscardPolicy</a:t>
            </a:r>
            <a:r>
              <a:rPr lang="zh-CN" altLang="en-US" sz="1200" b="0" i="0" kern="1200" dirty="0" smtClean="0">
                <a:solidFill>
                  <a:schemeClr val="tx1"/>
                </a:solidFill>
                <a:effectLst/>
                <a:latin typeface="+mn-lt"/>
                <a:ea typeface="+mn-ea"/>
                <a:cs typeface="+mn-cs"/>
              </a:rPr>
              <a:t>策略，不能执行的任务将被丢弃</a:t>
            </a:r>
            <a:r>
              <a:rPr lang="en-US" altLang="zh-CN" sz="1200" b="0" i="0" kern="1200" dirty="0" smtClean="0">
                <a:solidFill>
                  <a:schemeClr val="tx1"/>
                </a:solidFill>
                <a:effectLst/>
                <a:latin typeface="+mn-lt"/>
                <a:ea typeface="+mn-ea"/>
                <a:cs typeface="+mn-cs"/>
              </a:rPr>
              <a:t>. </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en-US" altLang="zh-CN" sz="1200" b="0" i="0" kern="1200" dirty="0" err="1" smtClean="0">
                <a:solidFill>
                  <a:schemeClr val="tx1"/>
                </a:solidFill>
                <a:effectLst/>
                <a:latin typeface="+mn-lt"/>
                <a:ea typeface="+mn-ea"/>
                <a:cs typeface="+mn-cs"/>
              </a:rPr>
              <a:t>ThreadPoolExecutor.DiscardOldestPolicy</a:t>
            </a:r>
            <a:r>
              <a:rPr lang="zh-CN" altLang="en-US" sz="1200" b="0" i="0" kern="1200" dirty="0" smtClean="0">
                <a:solidFill>
                  <a:schemeClr val="tx1"/>
                </a:solidFill>
                <a:effectLst/>
                <a:latin typeface="+mn-lt"/>
                <a:ea typeface="+mn-ea"/>
                <a:cs typeface="+mn-cs"/>
              </a:rPr>
              <a:t>策略，如果执行程序尚未关闭，则位于工作队列头部的任务将被删除，然后重试执行程序（如果再次失败，则重复此过程）</a:t>
            </a:r>
            <a:r>
              <a:rPr lang="en-US" altLang="zh-CN" sz="1200" b="0" i="0" kern="1200" dirty="0" smtClean="0">
                <a:solidFill>
                  <a:schemeClr val="tx1"/>
                </a:solidFill>
                <a:effectLst/>
                <a:latin typeface="+mn-lt"/>
                <a:ea typeface="+mn-ea"/>
                <a:cs typeface="+mn-cs"/>
              </a:rPr>
              <a:t>.</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&lt;bean id="</a:t>
            </a:r>
            <a:r>
              <a:rPr lang="en-US" altLang="zh-CN" sz="1200" kern="1200" dirty="0" err="1" smtClean="0">
                <a:solidFill>
                  <a:schemeClr val="tx1"/>
                </a:solidFill>
                <a:effectLst/>
                <a:latin typeface="+mn-lt"/>
                <a:ea typeface="+mn-ea"/>
                <a:cs typeface="+mn-cs"/>
              </a:rPr>
              <a:t>taskExecutor</a:t>
            </a:r>
            <a:r>
              <a:rPr lang="en-US" altLang="zh-CN" sz="1200" kern="1200" dirty="0" smtClean="0">
                <a:solidFill>
                  <a:schemeClr val="tx1"/>
                </a:solidFill>
                <a:effectLst/>
                <a:latin typeface="+mn-lt"/>
                <a:ea typeface="+mn-ea"/>
                <a:cs typeface="+mn-cs"/>
              </a:rPr>
              <a:t>" class="org.springframework.scheduling.concurrent.ThreadPoolTaskExecutor"&gt;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&lt;!-- </a:t>
            </a:r>
            <a:r>
              <a:rPr lang="zh-CN" altLang="en-US" sz="1200" kern="1200" dirty="0" smtClean="0">
                <a:solidFill>
                  <a:schemeClr val="tx1"/>
                </a:solidFill>
                <a:effectLst/>
                <a:latin typeface="+mn-lt"/>
                <a:ea typeface="+mn-ea"/>
                <a:cs typeface="+mn-cs"/>
              </a:rPr>
              <a:t>核心线程数，默认为</a:t>
            </a:r>
            <a:r>
              <a:rPr lang="en-US" altLang="zh-CN" sz="1200" kern="1200" dirty="0" smtClean="0">
                <a:solidFill>
                  <a:schemeClr val="tx1"/>
                </a:solidFill>
                <a:effectLst/>
                <a:latin typeface="+mn-lt"/>
                <a:ea typeface="+mn-ea"/>
                <a:cs typeface="+mn-cs"/>
              </a:rPr>
              <a:t>1 --&gt;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&lt;property name="</a:t>
            </a:r>
            <a:r>
              <a:rPr lang="en-US" altLang="zh-CN" sz="1200" kern="1200" dirty="0" err="1" smtClean="0">
                <a:solidFill>
                  <a:schemeClr val="tx1"/>
                </a:solidFill>
                <a:effectLst/>
                <a:latin typeface="+mn-lt"/>
                <a:ea typeface="+mn-ea"/>
                <a:cs typeface="+mn-cs"/>
              </a:rPr>
              <a:t>corePoolSize</a:t>
            </a:r>
            <a:r>
              <a:rPr lang="en-US" altLang="zh-CN" sz="1200" kern="1200" dirty="0" smtClean="0">
                <a:solidFill>
                  <a:schemeClr val="tx1"/>
                </a:solidFill>
                <a:effectLst/>
                <a:latin typeface="+mn-lt"/>
                <a:ea typeface="+mn-ea"/>
                <a:cs typeface="+mn-cs"/>
              </a:rPr>
              <a:t>" value="1" /&gt;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&lt;!-- </a:t>
            </a:r>
            <a:r>
              <a:rPr lang="zh-CN" altLang="en-US" sz="1200" kern="1200" dirty="0" smtClean="0">
                <a:solidFill>
                  <a:schemeClr val="tx1"/>
                </a:solidFill>
                <a:effectLst/>
                <a:latin typeface="+mn-lt"/>
                <a:ea typeface="+mn-ea"/>
                <a:cs typeface="+mn-cs"/>
              </a:rPr>
              <a:t>最大线程数，默认为</a:t>
            </a:r>
            <a:r>
              <a:rPr lang="en-US" altLang="zh-CN" sz="1200" kern="1200" dirty="0" err="1" smtClean="0">
                <a:solidFill>
                  <a:schemeClr val="tx1"/>
                </a:solidFill>
                <a:effectLst/>
                <a:latin typeface="+mn-lt"/>
                <a:ea typeface="+mn-ea"/>
                <a:cs typeface="+mn-cs"/>
              </a:rPr>
              <a:t>Integer.MAX_VALUE</a:t>
            </a:r>
            <a:r>
              <a:rPr lang="en-US" altLang="zh-CN" sz="1200" kern="1200" dirty="0" smtClean="0">
                <a:solidFill>
                  <a:schemeClr val="tx1"/>
                </a:solidFill>
                <a:effectLst/>
                <a:latin typeface="+mn-lt"/>
                <a:ea typeface="+mn-ea"/>
                <a:cs typeface="+mn-cs"/>
              </a:rPr>
              <a:t> --&gt;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&lt;property name="</a:t>
            </a:r>
            <a:r>
              <a:rPr lang="en-US" altLang="zh-CN" sz="1200" kern="1200" dirty="0" err="1" smtClean="0">
                <a:solidFill>
                  <a:schemeClr val="tx1"/>
                </a:solidFill>
                <a:effectLst/>
                <a:latin typeface="+mn-lt"/>
                <a:ea typeface="+mn-ea"/>
                <a:cs typeface="+mn-cs"/>
              </a:rPr>
              <a:t>maxPoolSize</a:t>
            </a:r>
            <a:r>
              <a:rPr lang="en-US" altLang="zh-CN" sz="1200" kern="1200" dirty="0" smtClean="0">
                <a:solidFill>
                  <a:schemeClr val="tx1"/>
                </a:solidFill>
                <a:effectLst/>
                <a:latin typeface="+mn-lt"/>
                <a:ea typeface="+mn-ea"/>
                <a:cs typeface="+mn-cs"/>
              </a:rPr>
              <a:t>" value="3" /&gt;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&lt;!-- </a:t>
            </a:r>
            <a:r>
              <a:rPr lang="zh-CN" altLang="en-US" sz="1200" kern="1200" dirty="0" smtClean="0">
                <a:solidFill>
                  <a:schemeClr val="tx1"/>
                </a:solidFill>
                <a:effectLst/>
                <a:latin typeface="+mn-lt"/>
                <a:ea typeface="+mn-ea"/>
                <a:cs typeface="+mn-cs"/>
              </a:rPr>
              <a:t>队列最大长度 </a:t>
            </a:r>
            <a:r>
              <a:rPr lang="en-US" altLang="zh-CN" sz="1200" kern="1200" dirty="0" smtClean="0">
                <a:solidFill>
                  <a:schemeClr val="tx1"/>
                </a:solidFill>
                <a:effectLst/>
                <a:latin typeface="+mn-lt"/>
                <a:ea typeface="+mn-ea"/>
                <a:cs typeface="+mn-cs"/>
              </a:rPr>
              <a:t>&gt;=</a:t>
            </a:r>
            <a:r>
              <a:rPr lang="en-US" altLang="zh-CN" sz="1200" kern="1200" dirty="0" err="1" smtClean="0">
                <a:solidFill>
                  <a:schemeClr val="tx1"/>
                </a:solidFill>
                <a:effectLst/>
                <a:latin typeface="+mn-lt"/>
                <a:ea typeface="+mn-ea"/>
                <a:cs typeface="+mn-cs"/>
              </a:rPr>
              <a:t>mainExecutor.maxSize</a:t>
            </a:r>
            <a:r>
              <a:rPr lang="en-US" altLang="zh-CN" sz="1200" kern="1200" dirty="0" smtClean="0">
                <a:solidFill>
                  <a:schemeClr val="tx1"/>
                </a:solidFill>
                <a:effectLst/>
                <a:latin typeface="+mn-lt"/>
                <a:ea typeface="+mn-ea"/>
                <a:cs typeface="+mn-cs"/>
              </a:rPr>
              <a:t> --&gt;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&lt;property name="</a:t>
            </a:r>
            <a:r>
              <a:rPr lang="en-US" altLang="zh-CN" sz="1200" kern="1200" dirty="0" err="1" smtClean="0">
                <a:solidFill>
                  <a:schemeClr val="tx1"/>
                </a:solidFill>
                <a:effectLst/>
                <a:latin typeface="+mn-lt"/>
                <a:ea typeface="+mn-ea"/>
                <a:cs typeface="+mn-cs"/>
              </a:rPr>
              <a:t>queueCapacity</a:t>
            </a:r>
            <a:r>
              <a:rPr lang="en-US" altLang="zh-CN" sz="1200" kern="1200" dirty="0" smtClean="0">
                <a:solidFill>
                  <a:schemeClr val="tx1"/>
                </a:solidFill>
                <a:effectLst/>
                <a:latin typeface="+mn-lt"/>
                <a:ea typeface="+mn-ea"/>
                <a:cs typeface="+mn-cs"/>
              </a:rPr>
              <a:t>" value="3" /&gt;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&lt;!-- </a:t>
            </a:r>
            <a:r>
              <a:rPr lang="zh-CN" altLang="en-US" sz="1200" kern="1200" dirty="0" smtClean="0">
                <a:solidFill>
                  <a:schemeClr val="tx1"/>
                </a:solidFill>
                <a:effectLst/>
                <a:latin typeface="+mn-lt"/>
                <a:ea typeface="+mn-ea"/>
                <a:cs typeface="+mn-cs"/>
              </a:rPr>
              <a:t>线程池维护线程所允许的空闲时间，默认为</a:t>
            </a:r>
            <a:r>
              <a:rPr lang="en-US" altLang="zh-CN" sz="1200" kern="1200" dirty="0" smtClean="0">
                <a:solidFill>
                  <a:schemeClr val="tx1"/>
                </a:solidFill>
                <a:effectLst/>
                <a:latin typeface="+mn-lt"/>
                <a:ea typeface="+mn-ea"/>
                <a:cs typeface="+mn-cs"/>
              </a:rPr>
              <a:t>60s --&gt;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&lt;property name="</a:t>
            </a:r>
            <a:r>
              <a:rPr lang="en-US" altLang="zh-CN" sz="1200" kern="1200" dirty="0" err="1" smtClean="0">
                <a:solidFill>
                  <a:schemeClr val="tx1"/>
                </a:solidFill>
                <a:effectLst/>
                <a:latin typeface="+mn-lt"/>
                <a:ea typeface="+mn-ea"/>
                <a:cs typeface="+mn-cs"/>
              </a:rPr>
              <a:t>keepAliveSeconds</a:t>
            </a:r>
            <a:r>
              <a:rPr lang="en-US" altLang="zh-CN" sz="1200" kern="1200" dirty="0" smtClean="0">
                <a:solidFill>
                  <a:schemeClr val="tx1"/>
                </a:solidFill>
                <a:effectLst/>
                <a:latin typeface="+mn-lt"/>
                <a:ea typeface="+mn-ea"/>
                <a:cs typeface="+mn-cs"/>
              </a:rPr>
              <a:t>" value="300" /&gt;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&lt;!-- </a:t>
            </a:r>
            <a:r>
              <a:rPr lang="zh-CN" altLang="en-US" sz="1200" kern="1200" dirty="0" smtClean="0">
                <a:solidFill>
                  <a:schemeClr val="tx1"/>
                </a:solidFill>
                <a:effectLst/>
                <a:latin typeface="+mn-lt"/>
                <a:ea typeface="+mn-ea"/>
                <a:cs typeface="+mn-cs"/>
              </a:rPr>
              <a:t>线程池对拒绝任务（无线程可用）的处理策略，目前只支持</a:t>
            </a:r>
            <a:r>
              <a:rPr lang="en-US" altLang="zh-CN" sz="1200" kern="1200" dirty="0" err="1" smtClean="0">
                <a:solidFill>
                  <a:schemeClr val="tx1"/>
                </a:solidFill>
                <a:effectLst/>
                <a:latin typeface="+mn-lt"/>
                <a:ea typeface="+mn-ea"/>
                <a:cs typeface="+mn-cs"/>
              </a:rPr>
              <a:t>AbortPolicy</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CallerRunsPolicy</a:t>
            </a:r>
            <a:r>
              <a:rPr lang="zh-CN" altLang="en-US" sz="1200" kern="1200" dirty="0" smtClean="0">
                <a:solidFill>
                  <a:schemeClr val="tx1"/>
                </a:solidFill>
                <a:effectLst/>
                <a:latin typeface="+mn-lt"/>
                <a:ea typeface="+mn-ea"/>
                <a:cs typeface="+mn-cs"/>
              </a:rPr>
              <a:t>；默认为后者 </a:t>
            </a:r>
            <a:r>
              <a:rPr lang="en-US" altLang="zh-CN" sz="1200" kern="1200" dirty="0" smtClean="0">
                <a:solidFill>
                  <a:schemeClr val="tx1"/>
                </a:solidFill>
                <a:effectLst/>
                <a:latin typeface="+mn-lt"/>
                <a:ea typeface="+mn-ea"/>
                <a:cs typeface="+mn-cs"/>
              </a:rPr>
              <a:t>--&gt;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&lt;!-- </a:t>
            </a:r>
            <a:r>
              <a:rPr lang="zh-CN" altLang="en-US" sz="1200" kern="1200" dirty="0" smtClean="0">
                <a:solidFill>
                  <a:schemeClr val="tx1"/>
                </a:solidFill>
                <a:effectLst/>
                <a:latin typeface="+mn-lt"/>
                <a:ea typeface="+mn-ea"/>
                <a:cs typeface="+mn-cs"/>
              </a:rPr>
              <a:t>若不作该处理，当线程满了，队列满了之后，继续往下增加任务，则抛出异常，拒绝该任务 </a:t>
            </a:r>
            <a:r>
              <a:rPr lang="en-US" altLang="zh-CN" sz="1200" kern="1200" dirty="0" smtClean="0">
                <a:solidFill>
                  <a:schemeClr val="tx1"/>
                </a:solidFill>
                <a:effectLst/>
                <a:latin typeface="+mn-lt"/>
                <a:ea typeface="+mn-ea"/>
                <a:cs typeface="+mn-cs"/>
              </a:rPr>
              <a:t>--&gt;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&lt;property name="</a:t>
            </a:r>
            <a:r>
              <a:rPr lang="en-US" altLang="zh-CN" sz="1200" kern="1200" dirty="0" err="1" smtClean="0">
                <a:solidFill>
                  <a:schemeClr val="tx1"/>
                </a:solidFill>
                <a:effectLst/>
                <a:latin typeface="+mn-lt"/>
                <a:ea typeface="+mn-ea"/>
                <a:cs typeface="+mn-cs"/>
              </a:rPr>
              <a:t>rejectedExecutionHandler</a:t>
            </a:r>
            <a:r>
              <a:rPr lang="en-US" altLang="zh-CN" sz="1200" kern="1200" dirty="0" smtClean="0">
                <a:solidFill>
                  <a:schemeClr val="tx1"/>
                </a:solidFill>
                <a:effectLst/>
                <a:latin typeface="+mn-lt"/>
                <a:ea typeface="+mn-ea"/>
                <a:cs typeface="+mn-cs"/>
              </a:rPr>
              <a:t>"&gt;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&lt;!-- </a:t>
            </a:r>
            <a:r>
              <a:rPr lang="en-US" altLang="zh-CN" sz="1200" kern="1200" dirty="0" err="1" smtClean="0">
                <a:solidFill>
                  <a:schemeClr val="tx1"/>
                </a:solidFill>
                <a:effectLst/>
                <a:latin typeface="+mn-lt"/>
                <a:ea typeface="+mn-ea"/>
                <a:cs typeface="+mn-cs"/>
              </a:rPr>
              <a:t>AbortPolicy</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直接抛出</a:t>
            </a:r>
            <a:r>
              <a:rPr lang="en-US" altLang="zh-CN" sz="1200" kern="1200" dirty="0" err="1" smtClean="0">
                <a:solidFill>
                  <a:schemeClr val="tx1"/>
                </a:solidFill>
                <a:effectLst/>
                <a:latin typeface="+mn-lt"/>
                <a:ea typeface="+mn-ea"/>
                <a:cs typeface="+mn-cs"/>
              </a:rPr>
              <a:t>java.util.concurrent.RejectedExecutionException</a:t>
            </a:r>
            <a:r>
              <a:rPr lang="zh-CN" altLang="en-US" sz="1200" kern="1200" dirty="0" smtClean="0">
                <a:solidFill>
                  <a:schemeClr val="tx1"/>
                </a:solidFill>
                <a:effectLst/>
                <a:latin typeface="+mn-lt"/>
                <a:ea typeface="+mn-ea"/>
                <a:cs typeface="+mn-cs"/>
              </a:rPr>
              <a:t>异常 </a:t>
            </a:r>
            <a:r>
              <a:rPr lang="en-US" altLang="zh-CN" sz="1200" kern="1200" dirty="0" smtClean="0">
                <a:solidFill>
                  <a:schemeClr val="tx1"/>
                </a:solidFill>
                <a:effectLst/>
                <a:latin typeface="+mn-lt"/>
                <a:ea typeface="+mn-ea"/>
                <a:cs typeface="+mn-cs"/>
              </a:rPr>
              <a:t>--&gt;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&lt;!-- </a:t>
            </a:r>
            <a:r>
              <a:rPr lang="en-US" altLang="zh-CN" sz="1200" kern="1200" dirty="0" err="1" smtClean="0">
                <a:solidFill>
                  <a:schemeClr val="tx1"/>
                </a:solidFill>
                <a:effectLst/>
                <a:latin typeface="+mn-lt"/>
                <a:ea typeface="+mn-ea"/>
                <a:cs typeface="+mn-cs"/>
              </a:rPr>
              <a:t>CallerRunsPolicy</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主线程直接执行该任务，执行完之后尝试添加下一个任务到线程池中，可以有效降低向线程池内添加任务的速度 </a:t>
            </a:r>
            <a:r>
              <a:rPr lang="en-US" altLang="zh-CN" sz="1200" kern="1200" dirty="0" smtClean="0">
                <a:solidFill>
                  <a:schemeClr val="tx1"/>
                </a:solidFill>
                <a:effectLst/>
                <a:latin typeface="+mn-lt"/>
                <a:ea typeface="+mn-ea"/>
                <a:cs typeface="+mn-cs"/>
              </a:rPr>
              <a:t>--&gt;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&lt;!-- </a:t>
            </a:r>
            <a:r>
              <a:rPr lang="en-US" altLang="zh-CN" sz="1200" kern="1200" dirty="0" err="1" smtClean="0">
                <a:solidFill>
                  <a:schemeClr val="tx1"/>
                </a:solidFill>
                <a:effectLst/>
                <a:latin typeface="+mn-lt"/>
                <a:ea typeface="+mn-ea"/>
                <a:cs typeface="+mn-cs"/>
              </a:rPr>
              <a:t>DiscardOldestPolicy</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抛弃旧的任务、暂不支持；会导致被丢弃的任务无法再次被执行 </a:t>
            </a:r>
            <a:r>
              <a:rPr lang="en-US" altLang="zh-CN" sz="1200" kern="1200" dirty="0" smtClean="0">
                <a:solidFill>
                  <a:schemeClr val="tx1"/>
                </a:solidFill>
                <a:effectLst/>
                <a:latin typeface="+mn-lt"/>
                <a:ea typeface="+mn-ea"/>
                <a:cs typeface="+mn-cs"/>
              </a:rPr>
              <a:t>--&gt;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&lt;!-- </a:t>
            </a:r>
            <a:r>
              <a:rPr lang="en-US" altLang="zh-CN" sz="1200" kern="1200" dirty="0" err="1" smtClean="0">
                <a:solidFill>
                  <a:schemeClr val="tx1"/>
                </a:solidFill>
                <a:effectLst/>
                <a:latin typeface="+mn-lt"/>
                <a:ea typeface="+mn-ea"/>
                <a:cs typeface="+mn-cs"/>
              </a:rPr>
              <a:t>DiscardPolicy</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抛弃当前任务、暂不支持；会导致被丢弃的任务无法再次被执行 </a:t>
            </a:r>
            <a:r>
              <a:rPr lang="en-US" altLang="zh-CN" sz="1200" kern="1200" dirty="0" smtClean="0">
                <a:solidFill>
                  <a:schemeClr val="tx1"/>
                </a:solidFill>
                <a:effectLst/>
                <a:latin typeface="+mn-lt"/>
                <a:ea typeface="+mn-ea"/>
                <a:cs typeface="+mn-cs"/>
              </a:rPr>
              <a:t>--&gt;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&lt;bean class="</a:t>
            </a:r>
            <a:r>
              <a:rPr lang="en-US" altLang="zh-CN" sz="1200" kern="1200" dirty="0" err="1" smtClean="0">
                <a:solidFill>
                  <a:schemeClr val="tx1"/>
                </a:solidFill>
                <a:effectLst/>
                <a:latin typeface="+mn-lt"/>
                <a:ea typeface="+mn-ea"/>
                <a:cs typeface="+mn-cs"/>
              </a:rPr>
              <a:t>java.util.concurrent.ThreadPoolExecutor$CallerRunsPolicy</a:t>
            </a:r>
            <a:r>
              <a:rPr lang="en-US" altLang="zh-CN" sz="1200" kern="1200" dirty="0" smtClean="0">
                <a:solidFill>
                  <a:schemeClr val="tx1"/>
                </a:solidFill>
                <a:effectLst/>
                <a:latin typeface="+mn-lt"/>
                <a:ea typeface="+mn-ea"/>
                <a:cs typeface="+mn-cs"/>
              </a:rPr>
              <a:t>" /&gt;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    &lt;/property&gt;</a:t>
            </a:r>
            <a:br>
              <a:rPr lang="en-US" altLang="zh-CN" sz="1200" kern="1200" dirty="0" smtClean="0">
                <a:solidFill>
                  <a:schemeClr val="tx1"/>
                </a:solidFill>
                <a:effectLst/>
                <a:latin typeface="+mn-lt"/>
                <a:ea typeface="+mn-ea"/>
                <a:cs typeface="+mn-cs"/>
              </a:rPr>
            </a:br>
            <a:r>
              <a:rPr lang="en-US" altLang="zh-CN" sz="1200" kern="1200" dirty="0" smtClean="0">
                <a:solidFill>
                  <a:schemeClr val="tx1"/>
                </a:solidFill>
                <a:effectLst/>
                <a:latin typeface="+mn-lt"/>
                <a:ea typeface="+mn-ea"/>
                <a:cs typeface="+mn-cs"/>
              </a:rPr>
              <a:t>&lt;/bean&gt;</a:t>
            </a:r>
          </a:p>
          <a:p>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5DB5D876-7538-43CD-8AC6-26588C1CA6ED}" type="slidenum">
              <a:rPr lang="zh-CN" altLang="en-US" smtClean="0"/>
              <a:t>22</a:t>
            </a:fld>
            <a:endParaRPr lang="zh-CN" altLang="en-US"/>
          </a:p>
        </p:txBody>
      </p:sp>
    </p:spTree>
    <p:extLst>
      <p:ext uri="{BB962C8B-B14F-4D97-AF65-F5344CB8AC3E}">
        <p14:creationId xmlns:p14="http://schemas.microsoft.com/office/powerpoint/2010/main" val="809068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B5D876-7538-43CD-8AC6-26588C1CA6ED}" type="slidenum">
              <a:rPr lang="zh-CN" altLang="en-US" smtClean="0"/>
              <a:t>23</a:t>
            </a:fld>
            <a:endParaRPr lang="zh-CN" altLang="en-US"/>
          </a:p>
        </p:txBody>
      </p:sp>
    </p:spTree>
    <p:extLst>
      <p:ext uri="{BB962C8B-B14F-4D97-AF65-F5344CB8AC3E}">
        <p14:creationId xmlns:p14="http://schemas.microsoft.com/office/powerpoint/2010/main" val="624838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如上所示，继承</a:t>
            </a:r>
            <a:r>
              <a:rPr lang="en-US" altLang="zh-CN" sz="1200" b="0" i="0" kern="1200" dirty="0" smtClean="0">
                <a:solidFill>
                  <a:schemeClr val="tx1"/>
                </a:solidFill>
                <a:effectLst/>
                <a:latin typeface="+mn-lt"/>
                <a:ea typeface="+mn-ea"/>
                <a:cs typeface="+mn-cs"/>
              </a:rPr>
              <a:t>Thread</a:t>
            </a:r>
            <a:r>
              <a:rPr lang="zh-CN" altLang="en-US" sz="1200" b="0" i="0" kern="1200" dirty="0" smtClean="0">
                <a:solidFill>
                  <a:schemeClr val="tx1"/>
                </a:solidFill>
                <a:effectLst/>
                <a:latin typeface="+mn-lt"/>
                <a:ea typeface="+mn-ea"/>
                <a:cs typeface="+mn-cs"/>
              </a:rPr>
              <a:t>类，通过重写</a:t>
            </a:r>
            <a:r>
              <a:rPr lang="en-US" altLang="zh-CN" sz="1200" b="0" i="0" kern="1200" dirty="0" smtClean="0">
                <a:solidFill>
                  <a:schemeClr val="tx1"/>
                </a:solidFill>
                <a:effectLst/>
                <a:latin typeface="+mn-lt"/>
                <a:ea typeface="+mn-ea"/>
                <a:cs typeface="+mn-cs"/>
              </a:rPr>
              <a:t>run()</a:t>
            </a:r>
            <a:r>
              <a:rPr lang="zh-CN" altLang="en-US" sz="1200" b="0" i="0" kern="1200" dirty="0" smtClean="0">
                <a:solidFill>
                  <a:schemeClr val="tx1"/>
                </a:solidFill>
                <a:effectLst/>
                <a:latin typeface="+mn-lt"/>
                <a:ea typeface="+mn-ea"/>
                <a:cs typeface="+mn-cs"/>
              </a:rPr>
              <a:t>方法定义了一个新的线程类</a:t>
            </a:r>
            <a:r>
              <a:rPr lang="en-US" altLang="zh-CN" sz="1200" b="0" i="0" kern="1200" dirty="0" err="1" smtClean="0">
                <a:solidFill>
                  <a:schemeClr val="tx1"/>
                </a:solidFill>
                <a:effectLst/>
                <a:latin typeface="+mn-lt"/>
                <a:ea typeface="+mn-ea"/>
                <a:cs typeface="+mn-cs"/>
              </a:rPr>
              <a:t>MyThread</a:t>
            </a:r>
            <a:r>
              <a:rPr lang="zh-CN" altLang="en-US" sz="1200" b="0" i="0" kern="1200" dirty="0" smtClean="0">
                <a:solidFill>
                  <a:schemeClr val="tx1"/>
                </a:solidFill>
                <a:effectLst/>
                <a:latin typeface="+mn-lt"/>
                <a:ea typeface="+mn-ea"/>
                <a:cs typeface="+mn-cs"/>
              </a:rPr>
              <a:t>，其中</a:t>
            </a:r>
            <a:r>
              <a:rPr lang="en-US" altLang="zh-CN" sz="1200" b="0" i="0" kern="1200" dirty="0" smtClean="0">
                <a:solidFill>
                  <a:schemeClr val="tx1"/>
                </a:solidFill>
                <a:effectLst/>
                <a:latin typeface="+mn-lt"/>
                <a:ea typeface="+mn-ea"/>
                <a:cs typeface="+mn-cs"/>
              </a:rPr>
              <a:t>run()</a:t>
            </a:r>
            <a:r>
              <a:rPr lang="zh-CN" altLang="en-US" sz="1200" b="0" i="0" kern="1200" dirty="0" smtClean="0">
                <a:solidFill>
                  <a:schemeClr val="tx1"/>
                </a:solidFill>
                <a:effectLst/>
                <a:latin typeface="+mn-lt"/>
                <a:ea typeface="+mn-ea"/>
                <a:cs typeface="+mn-cs"/>
              </a:rPr>
              <a:t>方法的方法体代表了线程需要完成的任务，称之为线程执行体。当创建此线程类对象时一个新的线程得以创建，并进入到线程新建状态。通过调用线程对象引用的</a:t>
            </a:r>
            <a:r>
              <a:rPr lang="en-US" altLang="zh-CN" sz="1200" b="0" i="0" kern="1200" dirty="0" smtClean="0">
                <a:solidFill>
                  <a:schemeClr val="tx1"/>
                </a:solidFill>
                <a:effectLst/>
                <a:latin typeface="+mn-lt"/>
                <a:ea typeface="+mn-ea"/>
                <a:cs typeface="+mn-cs"/>
              </a:rPr>
              <a:t>start()</a:t>
            </a:r>
            <a:r>
              <a:rPr lang="zh-CN" altLang="en-US" sz="1200" b="0" i="0" kern="1200" dirty="0" smtClean="0">
                <a:solidFill>
                  <a:schemeClr val="tx1"/>
                </a:solidFill>
                <a:effectLst/>
                <a:latin typeface="+mn-lt"/>
                <a:ea typeface="+mn-ea"/>
                <a:cs typeface="+mn-cs"/>
              </a:rPr>
              <a:t>方法，使得该线程进入到就绪状态，此时此线程并不一定会马上得以执行，这取决于</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调度时机。</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DB5D876-7538-43CD-8AC6-26588C1CA6ED}" type="slidenum">
              <a:rPr lang="zh-CN" altLang="en-US" smtClean="0"/>
              <a:t>4</a:t>
            </a:fld>
            <a:endParaRPr lang="zh-CN" altLang="en-US"/>
          </a:p>
        </p:txBody>
      </p:sp>
    </p:spTree>
    <p:extLst>
      <p:ext uri="{BB962C8B-B14F-4D97-AF65-F5344CB8AC3E}">
        <p14:creationId xmlns:p14="http://schemas.microsoft.com/office/powerpoint/2010/main" val="2487419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实现</a:t>
            </a:r>
            <a:r>
              <a:rPr lang="en-US" altLang="zh-CN" sz="1200" b="0" i="0" kern="1200" dirty="0" smtClean="0">
                <a:solidFill>
                  <a:schemeClr val="tx1"/>
                </a:solidFill>
                <a:effectLst/>
                <a:latin typeface="+mn-lt"/>
                <a:ea typeface="+mn-ea"/>
                <a:cs typeface="+mn-cs"/>
              </a:rPr>
              <a:t>Runnable</a:t>
            </a:r>
            <a:r>
              <a:rPr lang="zh-CN" altLang="en-US" sz="1200" b="0" i="0" kern="1200" dirty="0" smtClean="0">
                <a:solidFill>
                  <a:schemeClr val="tx1"/>
                </a:solidFill>
                <a:effectLst/>
                <a:latin typeface="+mn-lt"/>
                <a:ea typeface="+mn-ea"/>
                <a:cs typeface="+mn-cs"/>
              </a:rPr>
              <a:t>接口，并重写该接口的</a:t>
            </a:r>
            <a:r>
              <a:rPr lang="en-US" altLang="zh-CN" sz="1200" b="0" i="0" kern="1200" dirty="0" smtClean="0">
                <a:solidFill>
                  <a:schemeClr val="tx1"/>
                </a:solidFill>
                <a:effectLst/>
                <a:latin typeface="+mn-lt"/>
                <a:ea typeface="+mn-ea"/>
                <a:cs typeface="+mn-cs"/>
              </a:rPr>
              <a:t>run()</a:t>
            </a:r>
            <a:r>
              <a:rPr lang="zh-CN" altLang="en-US" sz="1200" b="0" i="0" kern="1200" dirty="0" smtClean="0">
                <a:solidFill>
                  <a:schemeClr val="tx1"/>
                </a:solidFill>
                <a:effectLst/>
                <a:latin typeface="+mn-lt"/>
                <a:ea typeface="+mn-ea"/>
                <a:cs typeface="+mn-cs"/>
              </a:rPr>
              <a:t>方法，该</a:t>
            </a:r>
            <a:r>
              <a:rPr lang="en-US" altLang="zh-CN" sz="1200" b="0" i="0" kern="1200" dirty="0" smtClean="0">
                <a:solidFill>
                  <a:schemeClr val="tx1"/>
                </a:solidFill>
                <a:effectLst/>
                <a:latin typeface="+mn-lt"/>
                <a:ea typeface="+mn-ea"/>
                <a:cs typeface="+mn-cs"/>
              </a:rPr>
              <a:t>run()</a:t>
            </a:r>
            <a:r>
              <a:rPr lang="zh-CN" altLang="en-US" sz="1200" b="0" i="0" kern="1200" dirty="0" smtClean="0">
                <a:solidFill>
                  <a:schemeClr val="tx1"/>
                </a:solidFill>
                <a:effectLst/>
                <a:latin typeface="+mn-lt"/>
                <a:ea typeface="+mn-ea"/>
                <a:cs typeface="+mn-cs"/>
              </a:rPr>
              <a:t>方法同样是线程执行体，创建</a:t>
            </a:r>
            <a:r>
              <a:rPr lang="en-US" altLang="zh-CN" sz="1200" b="0" i="0" kern="1200" dirty="0" smtClean="0">
                <a:solidFill>
                  <a:schemeClr val="tx1"/>
                </a:solidFill>
                <a:effectLst/>
                <a:latin typeface="+mn-lt"/>
                <a:ea typeface="+mn-ea"/>
                <a:cs typeface="+mn-cs"/>
              </a:rPr>
              <a:t>Runnable</a:t>
            </a:r>
            <a:r>
              <a:rPr lang="zh-CN" altLang="en-US" sz="1200" b="0" i="0" kern="1200" dirty="0" smtClean="0">
                <a:solidFill>
                  <a:schemeClr val="tx1"/>
                </a:solidFill>
                <a:effectLst/>
                <a:latin typeface="+mn-lt"/>
                <a:ea typeface="+mn-ea"/>
                <a:cs typeface="+mn-cs"/>
              </a:rPr>
              <a:t>实现类的实例，并以此实例作为</a:t>
            </a:r>
            <a:r>
              <a:rPr lang="en-US" altLang="zh-CN" sz="1200" b="0" i="0" kern="1200" dirty="0" smtClean="0">
                <a:solidFill>
                  <a:schemeClr val="tx1"/>
                </a:solidFill>
                <a:effectLst/>
                <a:latin typeface="+mn-lt"/>
                <a:ea typeface="+mn-ea"/>
                <a:cs typeface="+mn-cs"/>
              </a:rPr>
              <a:t>Thread</a:t>
            </a:r>
            <a:r>
              <a:rPr lang="zh-CN" altLang="en-US" sz="1200" b="0" i="0" kern="1200" dirty="0" smtClean="0">
                <a:solidFill>
                  <a:schemeClr val="tx1"/>
                </a:solidFill>
                <a:effectLst/>
                <a:latin typeface="+mn-lt"/>
                <a:ea typeface="+mn-ea"/>
                <a:cs typeface="+mn-cs"/>
              </a:rPr>
              <a:t>类的</a:t>
            </a:r>
            <a:r>
              <a:rPr lang="en-US" altLang="zh-CN" sz="1200" b="0" i="0" kern="1200" dirty="0" smtClean="0">
                <a:solidFill>
                  <a:schemeClr val="tx1"/>
                </a:solidFill>
                <a:effectLst/>
                <a:latin typeface="+mn-lt"/>
                <a:ea typeface="+mn-ea"/>
                <a:cs typeface="+mn-cs"/>
              </a:rPr>
              <a:t>target</a:t>
            </a:r>
            <a:r>
              <a:rPr lang="zh-CN" altLang="en-US" sz="1200" b="0" i="0" kern="1200" dirty="0" smtClean="0">
                <a:solidFill>
                  <a:schemeClr val="tx1"/>
                </a:solidFill>
                <a:effectLst/>
                <a:latin typeface="+mn-lt"/>
                <a:ea typeface="+mn-ea"/>
                <a:cs typeface="+mn-cs"/>
              </a:rPr>
              <a:t>来创建</a:t>
            </a:r>
            <a:r>
              <a:rPr lang="en-US" altLang="zh-CN" sz="1200" b="0" i="0" kern="1200" dirty="0" smtClean="0">
                <a:solidFill>
                  <a:schemeClr val="tx1"/>
                </a:solidFill>
                <a:effectLst/>
                <a:latin typeface="+mn-lt"/>
                <a:ea typeface="+mn-ea"/>
                <a:cs typeface="+mn-cs"/>
              </a:rPr>
              <a:t>Thread</a:t>
            </a:r>
            <a:r>
              <a:rPr lang="zh-CN" altLang="en-US" sz="1200" b="0" i="0" kern="1200" dirty="0" smtClean="0">
                <a:solidFill>
                  <a:schemeClr val="tx1"/>
                </a:solidFill>
                <a:effectLst/>
                <a:latin typeface="+mn-lt"/>
                <a:ea typeface="+mn-ea"/>
                <a:cs typeface="+mn-cs"/>
              </a:rPr>
              <a:t>对象，该</a:t>
            </a:r>
            <a:r>
              <a:rPr lang="en-US" altLang="zh-CN" sz="1200" b="0" i="0" kern="1200" dirty="0" smtClean="0">
                <a:solidFill>
                  <a:schemeClr val="tx1"/>
                </a:solidFill>
                <a:effectLst/>
                <a:latin typeface="+mn-lt"/>
                <a:ea typeface="+mn-ea"/>
                <a:cs typeface="+mn-cs"/>
              </a:rPr>
              <a:t>Thread</a:t>
            </a:r>
            <a:r>
              <a:rPr lang="zh-CN" altLang="en-US" sz="1200" b="0" i="0" kern="1200" dirty="0" smtClean="0">
                <a:solidFill>
                  <a:schemeClr val="tx1"/>
                </a:solidFill>
                <a:effectLst/>
                <a:latin typeface="+mn-lt"/>
                <a:ea typeface="+mn-ea"/>
                <a:cs typeface="+mn-cs"/>
              </a:rPr>
              <a:t>对象才是真正的线程对象。</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DB5D876-7538-43CD-8AC6-26588C1CA6ED}" type="slidenum">
              <a:rPr lang="zh-CN" altLang="en-US" smtClean="0"/>
              <a:t>5</a:t>
            </a:fld>
            <a:endParaRPr lang="zh-CN" altLang="en-US"/>
          </a:p>
        </p:txBody>
      </p:sp>
    </p:spTree>
    <p:extLst>
      <p:ext uri="{BB962C8B-B14F-4D97-AF65-F5344CB8AC3E}">
        <p14:creationId xmlns:p14="http://schemas.microsoft.com/office/powerpoint/2010/main" val="3605247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实现</a:t>
            </a:r>
            <a:r>
              <a:rPr lang="en-US" altLang="zh-CN" sz="1200" b="0" i="0" kern="1200" dirty="0" smtClean="0">
                <a:solidFill>
                  <a:schemeClr val="tx1"/>
                </a:solidFill>
                <a:effectLst/>
                <a:latin typeface="+mn-lt"/>
                <a:ea typeface="+mn-ea"/>
                <a:cs typeface="+mn-cs"/>
              </a:rPr>
              <a:t>Runnable</a:t>
            </a:r>
            <a:r>
              <a:rPr lang="zh-CN" altLang="en-US" sz="1200" b="0" i="0" kern="1200" dirty="0" smtClean="0">
                <a:solidFill>
                  <a:schemeClr val="tx1"/>
                </a:solidFill>
                <a:effectLst/>
                <a:latin typeface="+mn-lt"/>
                <a:ea typeface="+mn-ea"/>
                <a:cs typeface="+mn-cs"/>
              </a:rPr>
              <a:t>接口，并重写该接口的</a:t>
            </a:r>
            <a:r>
              <a:rPr lang="en-US" altLang="zh-CN" sz="1200" b="0" i="0" kern="1200" dirty="0" smtClean="0">
                <a:solidFill>
                  <a:schemeClr val="tx1"/>
                </a:solidFill>
                <a:effectLst/>
                <a:latin typeface="+mn-lt"/>
                <a:ea typeface="+mn-ea"/>
                <a:cs typeface="+mn-cs"/>
              </a:rPr>
              <a:t>run()</a:t>
            </a:r>
            <a:r>
              <a:rPr lang="zh-CN" altLang="en-US" sz="1200" b="0" i="0" kern="1200" dirty="0" smtClean="0">
                <a:solidFill>
                  <a:schemeClr val="tx1"/>
                </a:solidFill>
                <a:effectLst/>
                <a:latin typeface="+mn-lt"/>
                <a:ea typeface="+mn-ea"/>
                <a:cs typeface="+mn-cs"/>
              </a:rPr>
              <a:t>方法，该</a:t>
            </a:r>
            <a:r>
              <a:rPr lang="en-US" altLang="zh-CN" sz="1200" b="0" i="0" kern="1200" dirty="0" smtClean="0">
                <a:solidFill>
                  <a:schemeClr val="tx1"/>
                </a:solidFill>
                <a:effectLst/>
                <a:latin typeface="+mn-lt"/>
                <a:ea typeface="+mn-ea"/>
                <a:cs typeface="+mn-cs"/>
              </a:rPr>
              <a:t>run()</a:t>
            </a:r>
            <a:r>
              <a:rPr lang="zh-CN" altLang="en-US" sz="1200" b="0" i="0" kern="1200" dirty="0" smtClean="0">
                <a:solidFill>
                  <a:schemeClr val="tx1"/>
                </a:solidFill>
                <a:effectLst/>
                <a:latin typeface="+mn-lt"/>
                <a:ea typeface="+mn-ea"/>
                <a:cs typeface="+mn-cs"/>
              </a:rPr>
              <a:t>方法同样是线程执行体，创建</a:t>
            </a:r>
            <a:r>
              <a:rPr lang="en-US" altLang="zh-CN" sz="1200" b="0" i="0" kern="1200" dirty="0" smtClean="0">
                <a:solidFill>
                  <a:schemeClr val="tx1"/>
                </a:solidFill>
                <a:effectLst/>
                <a:latin typeface="+mn-lt"/>
                <a:ea typeface="+mn-ea"/>
                <a:cs typeface="+mn-cs"/>
              </a:rPr>
              <a:t>Runnable</a:t>
            </a:r>
            <a:r>
              <a:rPr lang="zh-CN" altLang="en-US" sz="1200" b="0" i="0" kern="1200" dirty="0" smtClean="0">
                <a:solidFill>
                  <a:schemeClr val="tx1"/>
                </a:solidFill>
                <a:effectLst/>
                <a:latin typeface="+mn-lt"/>
                <a:ea typeface="+mn-ea"/>
                <a:cs typeface="+mn-cs"/>
              </a:rPr>
              <a:t>实现类的实例，并以此实例作为</a:t>
            </a:r>
            <a:r>
              <a:rPr lang="en-US" altLang="zh-CN" sz="1200" b="0" i="0" kern="1200" dirty="0" smtClean="0">
                <a:solidFill>
                  <a:schemeClr val="tx1"/>
                </a:solidFill>
                <a:effectLst/>
                <a:latin typeface="+mn-lt"/>
                <a:ea typeface="+mn-ea"/>
                <a:cs typeface="+mn-cs"/>
              </a:rPr>
              <a:t>Thread</a:t>
            </a:r>
            <a:r>
              <a:rPr lang="zh-CN" altLang="en-US" sz="1200" b="0" i="0" kern="1200" dirty="0" smtClean="0">
                <a:solidFill>
                  <a:schemeClr val="tx1"/>
                </a:solidFill>
                <a:effectLst/>
                <a:latin typeface="+mn-lt"/>
                <a:ea typeface="+mn-ea"/>
                <a:cs typeface="+mn-cs"/>
              </a:rPr>
              <a:t>类的</a:t>
            </a:r>
            <a:r>
              <a:rPr lang="en-US" altLang="zh-CN" sz="1200" b="0" i="0" kern="1200" dirty="0" smtClean="0">
                <a:solidFill>
                  <a:schemeClr val="tx1"/>
                </a:solidFill>
                <a:effectLst/>
                <a:latin typeface="+mn-lt"/>
                <a:ea typeface="+mn-ea"/>
                <a:cs typeface="+mn-cs"/>
              </a:rPr>
              <a:t>target</a:t>
            </a:r>
            <a:r>
              <a:rPr lang="zh-CN" altLang="en-US" sz="1200" b="0" i="0" kern="1200" dirty="0" smtClean="0">
                <a:solidFill>
                  <a:schemeClr val="tx1"/>
                </a:solidFill>
                <a:effectLst/>
                <a:latin typeface="+mn-lt"/>
                <a:ea typeface="+mn-ea"/>
                <a:cs typeface="+mn-cs"/>
              </a:rPr>
              <a:t>来创建</a:t>
            </a:r>
            <a:r>
              <a:rPr lang="en-US" altLang="zh-CN" sz="1200" b="0" i="0" kern="1200" dirty="0" smtClean="0">
                <a:solidFill>
                  <a:schemeClr val="tx1"/>
                </a:solidFill>
                <a:effectLst/>
                <a:latin typeface="+mn-lt"/>
                <a:ea typeface="+mn-ea"/>
                <a:cs typeface="+mn-cs"/>
              </a:rPr>
              <a:t>Thread</a:t>
            </a:r>
            <a:r>
              <a:rPr lang="zh-CN" altLang="en-US" sz="1200" b="0" i="0" kern="1200" dirty="0" smtClean="0">
                <a:solidFill>
                  <a:schemeClr val="tx1"/>
                </a:solidFill>
                <a:effectLst/>
                <a:latin typeface="+mn-lt"/>
                <a:ea typeface="+mn-ea"/>
                <a:cs typeface="+mn-cs"/>
              </a:rPr>
              <a:t>对象，该</a:t>
            </a:r>
            <a:r>
              <a:rPr lang="en-US" altLang="zh-CN" sz="1200" b="0" i="0" kern="1200" dirty="0" smtClean="0">
                <a:solidFill>
                  <a:schemeClr val="tx1"/>
                </a:solidFill>
                <a:effectLst/>
                <a:latin typeface="+mn-lt"/>
                <a:ea typeface="+mn-ea"/>
                <a:cs typeface="+mn-cs"/>
              </a:rPr>
              <a:t>Thread</a:t>
            </a:r>
            <a:r>
              <a:rPr lang="zh-CN" altLang="en-US" sz="1200" b="0" i="0" kern="1200" dirty="0" smtClean="0">
                <a:solidFill>
                  <a:schemeClr val="tx1"/>
                </a:solidFill>
                <a:effectLst/>
                <a:latin typeface="+mn-lt"/>
                <a:ea typeface="+mn-ea"/>
                <a:cs typeface="+mn-cs"/>
              </a:rPr>
              <a:t>对象才是真正的线程对象。</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并不是一启动线程（调用</a:t>
            </a:r>
            <a:r>
              <a:rPr lang="en-US" altLang="zh-CN" sz="1200" b="0" i="0" kern="1200" dirty="0" smtClean="0">
                <a:solidFill>
                  <a:schemeClr val="tx1"/>
                </a:solidFill>
                <a:effectLst/>
                <a:latin typeface="+mn-lt"/>
                <a:ea typeface="+mn-ea"/>
                <a:cs typeface="+mn-cs"/>
              </a:rPr>
              <a:t>start()</a:t>
            </a:r>
            <a:r>
              <a:rPr lang="zh-CN" altLang="en-US" sz="1200" b="0" i="0" kern="1200" dirty="0" smtClean="0">
                <a:solidFill>
                  <a:schemeClr val="tx1"/>
                </a:solidFill>
                <a:effectLst/>
                <a:latin typeface="+mn-lt"/>
                <a:ea typeface="+mn-ea"/>
                <a:cs typeface="+mn-cs"/>
              </a:rPr>
              <a:t>方法）就执行这个线程，而是进入就绪状态，什么时候运行要看</a:t>
            </a:r>
            <a:r>
              <a:rPr lang="en-US" altLang="zh-CN" sz="1200" b="0" i="0" kern="1200" dirty="0" smtClean="0">
                <a:solidFill>
                  <a:schemeClr val="tx1"/>
                </a:solidFill>
                <a:effectLst/>
                <a:latin typeface="+mn-lt"/>
                <a:ea typeface="+mn-ea"/>
                <a:cs typeface="+mn-cs"/>
              </a:rPr>
              <a:t>CUP</a:t>
            </a:r>
            <a:r>
              <a:rPr lang="zh-CN" altLang="en-US" sz="1200" b="0" i="0" kern="1200" dirty="0" smtClean="0">
                <a:solidFill>
                  <a:schemeClr val="tx1"/>
                </a:solidFill>
                <a:effectLst/>
                <a:latin typeface="+mn-lt"/>
                <a:ea typeface="+mn-ea"/>
                <a:cs typeface="+mn-cs"/>
              </a:rPr>
              <a:t>。</a:t>
            </a:r>
          </a:p>
          <a:p>
            <a:r>
              <a:rPr lang="zh-CN" altLang="en-US" dirty="0" smtClean="0"/>
              <a:t/>
            </a:r>
            <a:br>
              <a:rPr lang="zh-CN" altLang="en-US" dirty="0" smtClean="0"/>
            </a:br>
            <a:r>
              <a:rPr lang="en-US" altLang="zh-CN" dirty="0" smtClean="0"/>
              <a:t>2:</a:t>
            </a:r>
            <a:r>
              <a:rPr lang="zh-CN" altLang="en-US" sz="1200" b="0" i="0" kern="1200" dirty="0" smtClean="0">
                <a:solidFill>
                  <a:schemeClr val="tx1"/>
                </a:solidFill>
                <a:effectLst/>
                <a:latin typeface="+mn-lt"/>
                <a:ea typeface="+mn-ea"/>
                <a:cs typeface="+mn-cs"/>
              </a:rPr>
              <a:t>虽然两种方法都可行，但是最好还是用第一种方法，因为使用接口灵活性好，</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中时单继承、多实现。</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DB5D876-7538-43CD-8AC6-26588C1CA6ED}" type="slidenum">
              <a:rPr lang="zh-CN" altLang="en-US" smtClean="0"/>
              <a:t>6</a:t>
            </a:fld>
            <a:endParaRPr lang="zh-CN" altLang="en-US"/>
          </a:p>
        </p:txBody>
      </p:sp>
    </p:spTree>
    <p:extLst>
      <p:ext uri="{BB962C8B-B14F-4D97-AF65-F5344CB8AC3E}">
        <p14:creationId xmlns:p14="http://schemas.microsoft.com/office/powerpoint/2010/main" val="1602405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也就是说，当执行到</a:t>
            </a:r>
            <a:r>
              <a:rPr lang="en-US" altLang="zh-CN" sz="1200" b="0" i="0" kern="1200" dirty="0" smtClean="0">
                <a:solidFill>
                  <a:schemeClr val="tx1"/>
                </a:solidFill>
                <a:effectLst/>
                <a:latin typeface="+mn-lt"/>
                <a:ea typeface="+mn-ea"/>
                <a:cs typeface="+mn-cs"/>
              </a:rPr>
              <a:t>Thread</a:t>
            </a:r>
            <a:r>
              <a:rPr lang="zh-CN" altLang="en-US" sz="1200" b="0" i="0" kern="1200" dirty="0" smtClean="0">
                <a:solidFill>
                  <a:schemeClr val="tx1"/>
                </a:solidFill>
                <a:effectLst/>
                <a:latin typeface="+mn-lt"/>
                <a:ea typeface="+mn-ea"/>
                <a:cs typeface="+mn-cs"/>
              </a:rPr>
              <a:t>类中的</a:t>
            </a:r>
            <a:r>
              <a:rPr lang="en-US" altLang="zh-CN" sz="1200" b="0" i="0" kern="1200" dirty="0" smtClean="0">
                <a:solidFill>
                  <a:schemeClr val="tx1"/>
                </a:solidFill>
                <a:effectLst/>
                <a:latin typeface="+mn-lt"/>
                <a:ea typeface="+mn-ea"/>
                <a:cs typeface="+mn-cs"/>
              </a:rPr>
              <a:t>run()</a:t>
            </a:r>
            <a:r>
              <a:rPr lang="zh-CN" altLang="en-US" sz="1200" b="0" i="0" kern="1200" dirty="0" smtClean="0">
                <a:solidFill>
                  <a:schemeClr val="tx1"/>
                </a:solidFill>
                <a:effectLst/>
                <a:latin typeface="+mn-lt"/>
                <a:ea typeface="+mn-ea"/>
                <a:cs typeface="+mn-cs"/>
              </a:rPr>
              <a:t>方法时，会首先判断</a:t>
            </a:r>
            <a:r>
              <a:rPr lang="en-US" altLang="zh-CN" sz="1200" b="0" i="0" kern="1200" dirty="0" smtClean="0">
                <a:solidFill>
                  <a:schemeClr val="tx1"/>
                </a:solidFill>
                <a:effectLst/>
                <a:latin typeface="+mn-lt"/>
                <a:ea typeface="+mn-ea"/>
                <a:cs typeface="+mn-cs"/>
              </a:rPr>
              <a:t>target</a:t>
            </a:r>
            <a:r>
              <a:rPr lang="zh-CN" altLang="en-US" sz="1200" b="0" i="0" kern="1200" dirty="0" smtClean="0">
                <a:solidFill>
                  <a:schemeClr val="tx1"/>
                </a:solidFill>
                <a:effectLst/>
                <a:latin typeface="+mn-lt"/>
                <a:ea typeface="+mn-ea"/>
                <a:cs typeface="+mn-cs"/>
              </a:rPr>
              <a:t>是否存在，存在则执行</a:t>
            </a:r>
            <a:r>
              <a:rPr lang="en-US" altLang="zh-CN" sz="1200" b="0" i="0" kern="1200" dirty="0" smtClean="0">
                <a:solidFill>
                  <a:schemeClr val="tx1"/>
                </a:solidFill>
                <a:effectLst/>
                <a:latin typeface="+mn-lt"/>
                <a:ea typeface="+mn-ea"/>
                <a:cs typeface="+mn-cs"/>
              </a:rPr>
              <a:t>target</a:t>
            </a:r>
            <a:r>
              <a:rPr lang="zh-CN" altLang="en-US" sz="1200" b="0" i="0" kern="1200" dirty="0" smtClean="0">
                <a:solidFill>
                  <a:schemeClr val="tx1"/>
                </a:solidFill>
                <a:effectLst/>
                <a:latin typeface="+mn-lt"/>
                <a:ea typeface="+mn-ea"/>
                <a:cs typeface="+mn-cs"/>
              </a:rPr>
              <a:t>中的</a:t>
            </a:r>
            <a:r>
              <a:rPr lang="en-US" altLang="zh-CN" sz="1200" b="0" i="0" kern="1200" dirty="0" smtClean="0">
                <a:solidFill>
                  <a:schemeClr val="tx1"/>
                </a:solidFill>
                <a:effectLst/>
                <a:latin typeface="+mn-lt"/>
                <a:ea typeface="+mn-ea"/>
                <a:cs typeface="+mn-cs"/>
              </a:rPr>
              <a:t>run()</a:t>
            </a:r>
            <a:r>
              <a:rPr lang="zh-CN" altLang="en-US" sz="1200" b="0" i="0" kern="1200" dirty="0" smtClean="0">
                <a:solidFill>
                  <a:schemeClr val="tx1"/>
                </a:solidFill>
                <a:effectLst/>
                <a:latin typeface="+mn-lt"/>
                <a:ea typeface="+mn-ea"/>
                <a:cs typeface="+mn-cs"/>
              </a:rPr>
              <a:t>方法，也就是实现了</a:t>
            </a:r>
            <a:r>
              <a:rPr lang="en-US" altLang="zh-CN" sz="1200" b="0" i="0" kern="1200" dirty="0" smtClean="0">
                <a:solidFill>
                  <a:schemeClr val="tx1"/>
                </a:solidFill>
                <a:effectLst/>
                <a:latin typeface="+mn-lt"/>
                <a:ea typeface="+mn-ea"/>
                <a:cs typeface="+mn-cs"/>
              </a:rPr>
              <a:t>Runnable</a:t>
            </a:r>
            <a:r>
              <a:rPr lang="zh-CN" altLang="en-US" sz="1200" b="0" i="0" kern="1200" dirty="0" smtClean="0">
                <a:solidFill>
                  <a:schemeClr val="tx1"/>
                </a:solidFill>
                <a:effectLst/>
                <a:latin typeface="+mn-lt"/>
                <a:ea typeface="+mn-ea"/>
                <a:cs typeface="+mn-cs"/>
              </a:rPr>
              <a:t>接口并重写了</a:t>
            </a:r>
            <a:r>
              <a:rPr lang="en-US" altLang="zh-CN" sz="1200" b="0" i="0" kern="1200" dirty="0" smtClean="0">
                <a:solidFill>
                  <a:schemeClr val="tx1"/>
                </a:solidFill>
                <a:effectLst/>
                <a:latin typeface="+mn-lt"/>
                <a:ea typeface="+mn-ea"/>
                <a:cs typeface="+mn-cs"/>
              </a:rPr>
              <a:t>run()</a:t>
            </a:r>
            <a:r>
              <a:rPr lang="zh-CN" altLang="en-US" sz="1200" b="0" i="0" kern="1200" dirty="0" smtClean="0">
                <a:solidFill>
                  <a:schemeClr val="tx1"/>
                </a:solidFill>
                <a:effectLst/>
                <a:latin typeface="+mn-lt"/>
                <a:ea typeface="+mn-ea"/>
                <a:cs typeface="+mn-cs"/>
              </a:rPr>
              <a:t>方法的类中的</a:t>
            </a:r>
            <a:r>
              <a:rPr lang="en-US" altLang="zh-CN" sz="1200" b="0" i="0" kern="1200" dirty="0" smtClean="0">
                <a:solidFill>
                  <a:schemeClr val="tx1"/>
                </a:solidFill>
                <a:effectLst/>
                <a:latin typeface="+mn-lt"/>
                <a:ea typeface="+mn-ea"/>
                <a:cs typeface="+mn-cs"/>
              </a:rPr>
              <a:t>run()</a:t>
            </a:r>
            <a:r>
              <a:rPr lang="zh-CN" altLang="en-US" sz="1200" b="0" i="0" kern="1200" dirty="0" smtClean="0">
                <a:solidFill>
                  <a:schemeClr val="tx1"/>
                </a:solidFill>
                <a:effectLst/>
                <a:latin typeface="+mn-lt"/>
                <a:ea typeface="+mn-ea"/>
                <a:cs typeface="+mn-cs"/>
              </a:rPr>
              <a:t>方法。但是上述给到的列子中，由于多态的存在，根本就没有执行到</a:t>
            </a:r>
            <a:r>
              <a:rPr lang="en-US" altLang="zh-CN" sz="1200" b="0" i="0" kern="1200" dirty="0" smtClean="0">
                <a:solidFill>
                  <a:schemeClr val="tx1"/>
                </a:solidFill>
                <a:effectLst/>
                <a:latin typeface="+mn-lt"/>
                <a:ea typeface="+mn-ea"/>
                <a:cs typeface="+mn-cs"/>
              </a:rPr>
              <a:t>Thread</a:t>
            </a:r>
            <a:r>
              <a:rPr lang="zh-CN" altLang="en-US" sz="1200" b="0" i="0" kern="1200" dirty="0" smtClean="0">
                <a:solidFill>
                  <a:schemeClr val="tx1"/>
                </a:solidFill>
                <a:effectLst/>
                <a:latin typeface="+mn-lt"/>
                <a:ea typeface="+mn-ea"/>
                <a:cs typeface="+mn-cs"/>
              </a:rPr>
              <a:t>类中的</a:t>
            </a:r>
            <a:r>
              <a:rPr lang="en-US" altLang="zh-CN" sz="1200" b="0" i="0" kern="1200" dirty="0" smtClean="0">
                <a:solidFill>
                  <a:schemeClr val="tx1"/>
                </a:solidFill>
                <a:effectLst/>
                <a:latin typeface="+mn-lt"/>
                <a:ea typeface="+mn-ea"/>
                <a:cs typeface="+mn-cs"/>
              </a:rPr>
              <a:t>run()</a:t>
            </a:r>
            <a:r>
              <a:rPr lang="zh-CN" altLang="en-US" sz="1200" b="0" i="0" kern="1200" dirty="0" smtClean="0">
                <a:solidFill>
                  <a:schemeClr val="tx1"/>
                </a:solidFill>
                <a:effectLst/>
                <a:latin typeface="+mn-lt"/>
                <a:ea typeface="+mn-ea"/>
                <a:cs typeface="+mn-cs"/>
              </a:rPr>
              <a:t>方法，而是直接先执行了运行时类型即</a:t>
            </a:r>
            <a:r>
              <a:rPr lang="en-US" altLang="zh-CN" sz="1200" b="0" i="0" kern="1200" dirty="0" err="1" smtClean="0">
                <a:solidFill>
                  <a:schemeClr val="tx1"/>
                </a:solidFill>
                <a:effectLst/>
                <a:latin typeface="+mn-lt"/>
                <a:ea typeface="+mn-ea"/>
                <a:cs typeface="+mn-cs"/>
              </a:rPr>
              <a:t>MyThread</a:t>
            </a:r>
            <a:r>
              <a:rPr lang="zh-CN" altLang="en-US" sz="1200" b="0" i="0" kern="1200" dirty="0" smtClean="0">
                <a:solidFill>
                  <a:schemeClr val="tx1"/>
                </a:solidFill>
                <a:effectLst/>
                <a:latin typeface="+mn-lt"/>
                <a:ea typeface="+mn-ea"/>
                <a:cs typeface="+mn-cs"/>
              </a:rPr>
              <a:t>类中的</a:t>
            </a:r>
            <a:r>
              <a:rPr lang="en-US" altLang="zh-CN" sz="1200" b="0" i="0" kern="1200" dirty="0" smtClean="0">
                <a:solidFill>
                  <a:schemeClr val="tx1"/>
                </a:solidFill>
                <a:effectLst/>
                <a:latin typeface="+mn-lt"/>
                <a:ea typeface="+mn-ea"/>
                <a:cs typeface="+mn-cs"/>
              </a:rPr>
              <a:t>run()</a:t>
            </a:r>
            <a:r>
              <a:rPr lang="zh-CN" altLang="en-US" sz="1200" b="0" i="0" kern="1200" dirty="0" smtClean="0">
                <a:solidFill>
                  <a:schemeClr val="tx1"/>
                </a:solidFill>
                <a:effectLst/>
                <a:latin typeface="+mn-lt"/>
                <a:ea typeface="+mn-ea"/>
                <a:cs typeface="+mn-cs"/>
              </a:rPr>
              <a:t>方法</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名字解释：</a:t>
            </a:r>
            <a:endParaRPr lang="en-US" altLang="zh-CN" sz="1200" b="0" i="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native</a:t>
            </a:r>
            <a:r>
              <a:rPr lang="zh-CN" altLang="en-US" sz="1200" kern="1200" dirty="0" smtClean="0">
                <a:solidFill>
                  <a:schemeClr val="tx1"/>
                </a:solidFill>
                <a:effectLst/>
                <a:latin typeface="+mn-lt"/>
                <a:ea typeface="+mn-ea"/>
                <a:cs typeface="+mn-cs"/>
              </a:rPr>
              <a:t>关键字：</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 简单地讲，一个</a:t>
            </a:r>
            <a:r>
              <a:rPr lang="en-US" altLang="zh-CN" sz="1200" b="0" i="0" kern="1200" dirty="0" smtClean="0">
                <a:solidFill>
                  <a:schemeClr val="tx1"/>
                </a:solidFill>
                <a:effectLst/>
                <a:latin typeface="+mn-lt"/>
                <a:ea typeface="+mn-ea"/>
                <a:cs typeface="+mn-cs"/>
              </a:rPr>
              <a:t>Native Method</a:t>
            </a:r>
            <a:r>
              <a:rPr lang="zh-CN" altLang="en-US" sz="1200" b="0" i="0" kern="1200" dirty="0" smtClean="0">
                <a:solidFill>
                  <a:schemeClr val="tx1"/>
                </a:solidFill>
                <a:effectLst/>
                <a:latin typeface="+mn-lt"/>
                <a:ea typeface="+mn-ea"/>
                <a:cs typeface="+mn-cs"/>
              </a:rPr>
              <a:t>就是一个</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调用非</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代码的接口。一个</a:t>
            </a:r>
            <a:r>
              <a:rPr lang="en-US" altLang="zh-CN" sz="1200" b="0" i="0" kern="1200" dirty="0" smtClean="0">
                <a:solidFill>
                  <a:schemeClr val="tx1"/>
                </a:solidFill>
                <a:effectLst/>
                <a:latin typeface="+mn-lt"/>
                <a:ea typeface="+mn-ea"/>
                <a:cs typeface="+mn-cs"/>
              </a:rPr>
              <a:t>Native Method</a:t>
            </a:r>
            <a:r>
              <a:rPr lang="zh-CN" altLang="en-US" sz="1200" b="0" i="0" kern="1200" dirty="0" smtClean="0">
                <a:solidFill>
                  <a:schemeClr val="tx1"/>
                </a:solidFill>
                <a:effectLst/>
                <a:latin typeface="+mn-lt"/>
                <a:ea typeface="+mn-ea"/>
                <a:cs typeface="+mn-cs"/>
              </a:rPr>
              <a:t>是这样一个</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的方法：该方法的实现由非</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语言实现，比如</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。这个特征并非</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所特有，很多其它的编程语言都有这一机制，比如在</a:t>
            </a:r>
            <a:r>
              <a:rPr lang="en-US" altLang="zh-CN" sz="1200" b="0" i="0" kern="1200" dirty="0" smtClean="0">
                <a:solidFill>
                  <a:schemeClr val="tx1"/>
                </a:solidFill>
                <a:effectLst/>
                <a:latin typeface="+mn-lt"/>
                <a:ea typeface="+mn-ea"/>
                <a:cs typeface="+mn-cs"/>
              </a:rPr>
              <a:t>		C</a:t>
            </a:r>
            <a:r>
              <a:rPr lang="zh-CN" altLang="en-US" sz="1200" b="0" i="0" kern="1200" dirty="0" smtClean="0">
                <a:solidFill>
                  <a:schemeClr val="tx1"/>
                </a:solidFill>
                <a:effectLst/>
                <a:latin typeface="+mn-lt"/>
                <a:ea typeface="+mn-ea"/>
                <a:cs typeface="+mn-cs"/>
              </a:rPr>
              <a:t>＋＋中，你可以用</a:t>
            </a:r>
            <a:r>
              <a:rPr lang="en-US" altLang="zh-CN" sz="1200" b="0" i="0" kern="1200" dirty="0" smtClean="0">
                <a:solidFill>
                  <a:schemeClr val="tx1"/>
                </a:solidFill>
                <a:effectLst/>
                <a:latin typeface="+mn-lt"/>
                <a:ea typeface="+mn-ea"/>
                <a:cs typeface="+mn-cs"/>
              </a:rPr>
              <a:t>extern "C"</a:t>
            </a:r>
            <a:r>
              <a:rPr lang="zh-CN" altLang="en-US" sz="1200" b="0" i="0" kern="1200" dirty="0" smtClean="0">
                <a:solidFill>
                  <a:schemeClr val="tx1"/>
                </a:solidFill>
                <a:effectLst/>
                <a:latin typeface="+mn-lt"/>
                <a:ea typeface="+mn-ea"/>
                <a:cs typeface="+mn-cs"/>
              </a:rPr>
              <a:t>告知</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＋＋编译器去调用一个</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的函数。</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详细解释</a:t>
            </a:r>
            <a:r>
              <a:rPr lang="en-US" altLang="zh-CN" sz="1200" kern="1200" dirty="0" smtClean="0">
                <a:solidFill>
                  <a:schemeClr val="tx1"/>
                </a:solidFill>
                <a:effectLst/>
                <a:latin typeface="+mn-lt"/>
                <a:ea typeface="+mn-ea"/>
                <a:cs typeface="+mn-cs"/>
              </a:rPr>
              <a:t>-&gt;</a:t>
            </a:r>
            <a:r>
              <a:rPr lang="en-US" altLang="zh-CN" sz="1200" b="0" i="0" kern="1200" dirty="0" smtClean="0">
                <a:solidFill>
                  <a:schemeClr val="tx1"/>
                </a:solidFill>
                <a:effectLst/>
                <a:latin typeface="+mn-lt"/>
                <a:ea typeface="+mn-ea"/>
                <a:cs typeface="+mn-cs"/>
              </a:rPr>
              <a:t>http://blog.csdn.net/wike163/article/details/6635321</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DB5D876-7538-43CD-8AC6-26588C1CA6ED}" type="slidenum">
              <a:rPr lang="zh-CN" altLang="en-US" smtClean="0"/>
              <a:t>7</a:t>
            </a:fld>
            <a:endParaRPr lang="zh-CN" altLang="en-US"/>
          </a:p>
        </p:txBody>
      </p:sp>
    </p:spTree>
    <p:extLst>
      <p:ext uri="{BB962C8B-B14F-4D97-AF65-F5344CB8AC3E}">
        <p14:creationId xmlns:p14="http://schemas.microsoft.com/office/powerpoint/2010/main" val="4055666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此处需要特别注意的是：当调用线程的</a:t>
            </a:r>
            <a:r>
              <a:rPr lang="en-US" altLang="zh-CN" sz="1200" b="0" i="0" kern="1200" dirty="0" smtClean="0">
                <a:solidFill>
                  <a:schemeClr val="tx1"/>
                </a:solidFill>
                <a:effectLst/>
                <a:latin typeface="+mn-lt"/>
                <a:ea typeface="+mn-ea"/>
                <a:cs typeface="+mn-cs"/>
              </a:rPr>
              <a:t>yield()</a:t>
            </a:r>
            <a:r>
              <a:rPr lang="zh-CN" altLang="en-US" sz="1200" b="0" i="0" kern="1200" dirty="0" smtClean="0">
                <a:solidFill>
                  <a:schemeClr val="tx1"/>
                </a:solidFill>
                <a:effectLst/>
                <a:latin typeface="+mn-lt"/>
                <a:ea typeface="+mn-ea"/>
                <a:cs typeface="+mn-cs"/>
              </a:rPr>
              <a:t>方法时，线程从运行状态转换为就绪状态，但接下来</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调度就绪状态中的哪个线程具有一定的随机性，因此，可能会出现</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线程调用了</a:t>
            </a:r>
            <a:r>
              <a:rPr lang="en-US" altLang="zh-CN" sz="1200" b="0" i="0" kern="1200" dirty="0" smtClean="0">
                <a:solidFill>
                  <a:schemeClr val="tx1"/>
                </a:solidFill>
                <a:effectLst/>
                <a:latin typeface="+mn-lt"/>
                <a:ea typeface="+mn-ea"/>
                <a:cs typeface="+mn-cs"/>
              </a:rPr>
              <a:t>yield()</a:t>
            </a:r>
            <a:r>
              <a:rPr lang="zh-CN" altLang="en-US" sz="1200" b="0" i="0" kern="1200" dirty="0" smtClean="0">
                <a:solidFill>
                  <a:schemeClr val="tx1"/>
                </a:solidFill>
                <a:effectLst/>
                <a:latin typeface="+mn-lt"/>
                <a:ea typeface="+mn-ea"/>
                <a:cs typeface="+mn-cs"/>
              </a:rPr>
              <a:t>方法后，接下来</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仍然调度了</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线程的情况。</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DB5D876-7538-43CD-8AC6-26588C1CA6ED}" type="slidenum">
              <a:rPr lang="zh-CN" altLang="en-US" smtClean="0"/>
              <a:t>8</a:t>
            </a:fld>
            <a:endParaRPr lang="zh-CN" altLang="en-US"/>
          </a:p>
        </p:txBody>
      </p:sp>
    </p:spTree>
    <p:extLst>
      <p:ext uri="{BB962C8B-B14F-4D97-AF65-F5344CB8AC3E}">
        <p14:creationId xmlns:p14="http://schemas.microsoft.com/office/powerpoint/2010/main" val="187198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DB5D876-7538-43CD-8AC6-26588C1CA6ED}" type="slidenum">
              <a:rPr lang="zh-CN" altLang="en-US" smtClean="0"/>
              <a:t>9</a:t>
            </a:fld>
            <a:endParaRPr lang="zh-CN" altLang="en-US"/>
          </a:p>
        </p:txBody>
      </p:sp>
    </p:spTree>
    <p:extLst>
      <p:ext uri="{BB962C8B-B14F-4D97-AF65-F5344CB8AC3E}">
        <p14:creationId xmlns:p14="http://schemas.microsoft.com/office/powerpoint/2010/main" val="2734355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DB5D876-7538-43CD-8AC6-26588C1CA6ED}" type="slidenum">
              <a:rPr lang="zh-CN" altLang="en-US" smtClean="0"/>
              <a:t>10</a:t>
            </a:fld>
            <a:endParaRPr lang="zh-CN" altLang="en-US"/>
          </a:p>
        </p:txBody>
      </p:sp>
    </p:spTree>
    <p:extLst>
      <p:ext uri="{BB962C8B-B14F-4D97-AF65-F5344CB8AC3E}">
        <p14:creationId xmlns:p14="http://schemas.microsoft.com/office/powerpoint/2010/main" val="5911285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DFC1B15-814C-47DB-A647-1AED69AEA38F}" type="datetimeFigureOut">
              <a:rPr lang="zh-CN" altLang="en-US" smtClean="0"/>
              <a:t>2017/4/27</a:t>
            </a:fld>
            <a:endParaRPr lang="zh-CN" alt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zh-CN"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5B99D70-31FE-4D3E-9EA8-184CCE5550DD}" type="slidenum">
              <a:rPr lang="zh-CN" altLang="en-US" smtClean="0"/>
              <a:t>‹#›</a:t>
            </a:fld>
            <a:endParaRPr lang="zh-CN" altLang="en-US"/>
          </a:p>
        </p:txBody>
      </p:sp>
    </p:spTree>
    <p:extLst>
      <p:ext uri="{BB962C8B-B14F-4D97-AF65-F5344CB8AC3E}">
        <p14:creationId xmlns:p14="http://schemas.microsoft.com/office/powerpoint/2010/main" val="2956445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DFC1B15-814C-47DB-A647-1AED69AEA38F}" type="datetimeFigureOut">
              <a:rPr lang="zh-CN" altLang="en-US" smtClean="0"/>
              <a:t>2017/4/27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5B99D70-31FE-4D3E-9EA8-184CCE5550DD}" type="slidenum">
              <a:rPr lang="zh-CN" altLang="en-US" smtClean="0"/>
              <a:t>‹#›</a:t>
            </a:fld>
            <a:endParaRPr lang="zh-CN" altLang="en-US"/>
          </a:p>
        </p:txBody>
      </p:sp>
    </p:spTree>
    <p:extLst>
      <p:ext uri="{BB962C8B-B14F-4D97-AF65-F5344CB8AC3E}">
        <p14:creationId xmlns:p14="http://schemas.microsoft.com/office/powerpoint/2010/main" val="407704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DFC1B15-814C-47DB-A647-1AED69AEA38F}" type="datetimeFigureOut">
              <a:rPr lang="zh-CN" altLang="en-US" smtClean="0"/>
              <a:t>2017/4/27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B99D70-31FE-4D3E-9EA8-184CCE5550DD}" type="slidenum">
              <a:rPr lang="zh-CN" altLang="en-US" smtClean="0"/>
              <a:t>‹#›</a:t>
            </a:fld>
            <a:endParaRPr lang="zh-CN" altLang="en-US"/>
          </a:p>
        </p:txBody>
      </p:sp>
    </p:spTree>
    <p:extLst>
      <p:ext uri="{BB962C8B-B14F-4D97-AF65-F5344CB8AC3E}">
        <p14:creationId xmlns:p14="http://schemas.microsoft.com/office/powerpoint/2010/main" val="4028825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smtClean="0"/>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DFC1B15-814C-47DB-A647-1AED69AEA38F}" type="datetimeFigureOut">
              <a:rPr lang="zh-CN" altLang="en-US" smtClean="0"/>
              <a:t>2017/4/27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B99D70-31FE-4D3E-9EA8-184CCE5550DD}" type="slidenum">
              <a:rPr lang="zh-CN" altLang="en-US" smtClean="0"/>
              <a:t>‹#›</a:t>
            </a:fld>
            <a:endParaRPr lang="zh-CN" altLang="en-US"/>
          </a:p>
        </p:txBody>
      </p:sp>
    </p:spTree>
    <p:extLst>
      <p:ext uri="{BB962C8B-B14F-4D97-AF65-F5344CB8AC3E}">
        <p14:creationId xmlns:p14="http://schemas.microsoft.com/office/powerpoint/2010/main" val="2599955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DFC1B15-814C-47DB-A647-1AED69AEA38F}" type="datetimeFigureOut">
              <a:rPr lang="zh-CN" altLang="en-US" smtClean="0"/>
              <a:t>2017/4/27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B99D70-31FE-4D3E-9EA8-184CCE5550DD}" type="slidenum">
              <a:rPr lang="zh-CN" altLang="en-US" smtClean="0"/>
              <a:t>‹#›</a:t>
            </a:fld>
            <a:endParaRPr lang="zh-CN" altLang="en-US"/>
          </a:p>
        </p:txBody>
      </p:sp>
    </p:spTree>
    <p:extLst>
      <p:ext uri="{BB962C8B-B14F-4D97-AF65-F5344CB8AC3E}">
        <p14:creationId xmlns:p14="http://schemas.microsoft.com/office/powerpoint/2010/main" val="1065073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DFC1B15-814C-47DB-A647-1AED69AEA38F}" type="datetimeFigureOut">
              <a:rPr lang="zh-CN" altLang="en-US" smtClean="0"/>
              <a:t>2017/4/27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5B99D70-31FE-4D3E-9EA8-184CCE5550DD}" type="slidenum">
              <a:rPr lang="zh-CN" altLang="en-US" smtClean="0"/>
              <a:t>‹#›</a:t>
            </a:fld>
            <a:endParaRPr lang="zh-CN" altLang="en-US"/>
          </a:p>
        </p:txBody>
      </p:sp>
    </p:spTree>
    <p:extLst>
      <p:ext uri="{BB962C8B-B14F-4D97-AF65-F5344CB8AC3E}">
        <p14:creationId xmlns:p14="http://schemas.microsoft.com/office/powerpoint/2010/main" val="1581248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DFC1B15-814C-47DB-A647-1AED69AEA38F}" type="datetimeFigureOut">
              <a:rPr lang="zh-CN" altLang="en-US" smtClean="0"/>
              <a:t>2017/4/27</a:t>
            </a:fld>
            <a:endParaRPr lang="zh-CN" altLang="en-US"/>
          </a:p>
        </p:txBody>
      </p:sp>
      <p:sp>
        <p:nvSpPr>
          <p:cNvPr id="8" name="Footer Placeholder 7"/>
          <p:cNvSpPr>
            <a:spLocks noGrp="1"/>
          </p:cNvSpPr>
          <p:nvPr>
            <p:ph type="ftr" sz="quarter" idx="11"/>
          </p:nvPr>
        </p:nvSpPr>
        <p:spPr>
          <a:xfrm>
            <a:off x="561111" y="6391838"/>
            <a:ext cx="3644282" cy="304801"/>
          </a:xfrm>
        </p:spPr>
        <p:txBody>
          <a:bodyPr/>
          <a:lstStyle/>
          <a:p>
            <a:endParaRPr lang="zh-CN" altLang="en-US"/>
          </a:p>
        </p:txBody>
      </p:sp>
      <p:sp>
        <p:nvSpPr>
          <p:cNvPr id="9" name="Slide Number Placeholder 8"/>
          <p:cNvSpPr>
            <a:spLocks noGrp="1"/>
          </p:cNvSpPr>
          <p:nvPr>
            <p:ph type="sldNum" sz="quarter" idx="12"/>
          </p:nvPr>
        </p:nvSpPr>
        <p:spPr/>
        <p:txBody>
          <a:bodyPr/>
          <a:lstStyle/>
          <a:p>
            <a:fld id="{45B99D70-31FE-4D3E-9EA8-184CCE5550DD}" type="slidenum">
              <a:rPr lang="zh-CN" altLang="en-US" smtClean="0"/>
              <a:t>‹#›</a:t>
            </a:fld>
            <a:endParaRPr lang="zh-CN" altLang="en-US"/>
          </a:p>
        </p:txBody>
      </p:sp>
    </p:spTree>
    <p:extLst>
      <p:ext uri="{BB962C8B-B14F-4D97-AF65-F5344CB8AC3E}">
        <p14:creationId xmlns:p14="http://schemas.microsoft.com/office/powerpoint/2010/main" val="2159715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DFC1B15-814C-47DB-A647-1AED69AEA38F}" type="datetimeFigureOut">
              <a:rPr lang="zh-CN" altLang="en-US" smtClean="0"/>
              <a:t>2017/4/27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5B99D70-31FE-4D3E-9EA8-184CCE5550DD}" type="slidenum">
              <a:rPr lang="zh-CN" altLang="en-US" smtClean="0"/>
              <a:t>‹#›</a:t>
            </a:fld>
            <a:endParaRPr lang="zh-CN" altLang="en-US"/>
          </a:p>
        </p:txBody>
      </p:sp>
    </p:spTree>
    <p:extLst>
      <p:ext uri="{BB962C8B-B14F-4D97-AF65-F5344CB8AC3E}">
        <p14:creationId xmlns:p14="http://schemas.microsoft.com/office/powerpoint/2010/main" val="1368488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DFC1B15-814C-47DB-A647-1AED69AEA38F}" type="datetimeFigureOut">
              <a:rPr lang="zh-CN" altLang="en-US" smtClean="0"/>
              <a:t>2017/4/27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B99D70-31FE-4D3E-9EA8-184CCE5550DD}" type="slidenum">
              <a:rPr lang="zh-CN" altLang="en-US" smtClean="0"/>
              <a:t>‹#›</a:t>
            </a:fld>
            <a:endParaRPr lang="zh-CN" altLang="en-US"/>
          </a:p>
        </p:txBody>
      </p:sp>
    </p:spTree>
    <p:extLst>
      <p:ext uri="{BB962C8B-B14F-4D97-AF65-F5344CB8AC3E}">
        <p14:creationId xmlns:p14="http://schemas.microsoft.com/office/powerpoint/2010/main" val="268653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DFC1B15-814C-47DB-A647-1AED69AEA38F}" type="datetimeFigureOut">
              <a:rPr lang="zh-CN" altLang="en-US" smtClean="0"/>
              <a:t>2017/4/27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5B99D70-31FE-4D3E-9EA8-184CCE5550DD}" type="slidenum">
              <a:rPr lang="zh-CN" altLang="en-US" smtClean="0"/>
              <a:t>‹#›</a:t>
            </a:fld>
            <a:endParaRPr lang="zh-CN" altLang="en-US"/>
          </a:p>
        </p:txBody>
      </p:sp>
    </p:spTree>
    <p:extLst>
      <p:ext uri="{BB962C8B-B14F-4D97-AF65-F5344CB8AC3E}">
        <p14:creationId xmlns:p14="http://schemas.microsoft.com/office/powerpoint/2010/main" val="3002889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DFC1B15-814C-47DB-A647-1AED69AEA38F}" type="datetimeFigureOut">
              <a:rPr lang="zh-CN" altLang="en-US" smtClean="0"/>
              <a:t>2017/4/27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5B99D70-31FE-4D3E-9EA8-184CCE5550DD}" type="slidenum">
              <a:rPr lang="zh-CN" altLang="en-US" smtClean="0"/>
              <a:t>‹#›</a:t>
            </a:fld>
            <a:endParaRPr lang="zh-CN" altLang="en-US"/>
          </a:p>
        </p:txBody>
      </p:sp>
    </p:spTree>
    <p:extLst>
      <p:ext uri="{BB962C8B-B14F-4D97-AF65-F5344CB8AC3E}">
        <p14:creationId xmlns:p14="http://schemas.microsoft.com/office/powerpoint/2010/main" val="779929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DFC1B15-814C-47DB-A647-1AED69AEA38F}" type="datetimeFigureOut">
              <a:rPr lang="zh-CN" altLang="en-US" smtClean="0"/>
              <a:t>2017/4/27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5B99D70-31FE-4D3E-9EA8-184CCE5550DD}" type="slidenum">
              <a:rPr lang="zh-CN" altLang="en-US" smtClean="0"/>
              <a:t>‹#›</a:t>
            </a:fld>
            <a:endParaRPr lang="zh-CN" altLang="en-US"/>
          </a:p>
        </p:txBody>
      </p:sp>
    </p:spTree>
    <p:extLst>
      <p:ext uri="{BB962C8B-B14F-4D97-AF65-F5344CB8AC3E}">
        <p14:creationId xmlns:p14="http://schemas.microsoft.com/office/powerpoint/2010/main" val="1109347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DFC1B15-814C-47DB-A647-1AED69AEA38F}" type="datetimeFigureOut">
              <a:rPr lang="zh-CN" altLang="en-US" smtClean="0"/>
              <a:t>2017/4/27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5B99D70-31FE-4D3E-9EA8-184CCE5550DD}" type="slidenum">
              <a:rPr lang="zh-CN" altLang="en-US" smtClean="0"/>
              <a:t>‹#›</a:t>
            </a:fld>
            <a:endParaRPr lang="zh-CN" altLang="en-US"/>
          </a:p>
        </p:txBody>
      </p:sp>
    </p:spTree>
    <p:extLst>
      <p:ext uri="{BB962C8B-B14F-4D97-AF65-F5344CB8AC3E}">
        <p14:creationId xmlns:p14="http://schemas.microsoft.com/office/powerpoint/2010/main" val="3130569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DFC1B15-814C-47DB-A647-1AED69AEA38F}" type="datetimeFigureOut">
              <a:rPr lang="zh-CN" altLang="en-US" smtClean="0"/>
              <a:t>2017/4/27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5B99D70-31FE-4D3E-9EA8-184CCE5550DD}" type="slidenum">
              <a:rPr lang="zh-CN" altLang="en-US" smtClean="0"/>
              <a:t>‹#›</a:t>
            </a:fld>
            <a:endParaRPr lang="zh-CN" altLang="en-US"/>
          </a:p>
        </p:txBody>
      </p:sp>
    </p:spTree>
    <p:extLst>
      <p:ext uri="{BB962C8B-B14F-4D97-AF65-F5344CB8AC3E}">
        <p14:creationId xmlns:p14="http://schemas.microsoft.com/office/powerpoint/2010/main" val="1418305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C1B15-814C-47DB-A647-1AED69AEA38F}" type="datetimeFigureOut">
              <a:rPr lang="zh-CN" altLang="en-US" smtClean="0"/>
              <a:t>2017/4/27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5B99D70-31FE-4D3E-9EA8-184CCE5550DD}" type="slidenum">
              <a:rPr lang="zh-CN" altLang="en-US" smtClean="0"/>
              <a:t>‹#›</a:t>
            </a:fld>
            <a:endParaRPr lang="zh-CN" altLang="en-US"/>
          </a:p>
        </p:txBody>
      </p:sp>
    </p:spTree>
    <p:extLst>
      <p:ext uri="{BB962C8B-B14F-4D97-AF65-F5344CB8AC3E}">
        <p14:creationId xmlns:p14="http://schemas.microsoft.com/office/powerpoint/2010/main" val="2672037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DFC1B15-814C-47DB-A647-1AED69AEA38F}" type="datetimeFigureOut">
              <a:rPr lang="zh-CN" altLang="en-US" smtClean="0"/>
              <a:t>2017/4/27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5B99D70-31FE-4D3E-9EA8-184CCE5550DD}" type="slidenum">
              <a:rPr lang="zh-CN" altLang="en-US" smtClean="0"/>
              <a:t>‹#›</a:t>
            </a:fld>
            <a:endParaRPr lang="zh-CN" altLang="en-US"/>
          </a:p>
        </p:txBody>
      </p:sp>
    </p:spTree>
    <p:extLst>
      <p:ext uri="{BB962C8B-B14F-4D97-AF65-F5344CB8AC3E}">
        <p14:creationId xmlns:p14="http://schemas.microsoft.com/office/powerpoint/2010/main" val="152918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smtClean="0"/>
              <a:t>单击图标添加图片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DFC1B15-814C-47DB-A647-1AED69AEA38F}" type="datetimeFigureOut">
              <a:rPr lang="zh-CN" altLang="en-US" smtClean="0"/>
              <a:t>2017/4/27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5B99D70-31FE-4D3E-9EA8-184CCE5550DD}" type="slidenum">
              <a:rPr lang="zh-CN" altLang="en-US" smtClean="0"/>
              <a:t>‹#›</a:t>
            </a:fld>
            <a:endParaRPr lang="zh-CN" altLang="en-US"/>
          </a:p>
        </p:txBody>
      </p:sp>
    </p:spTree>
    <p:extLst>
      <p:ext uri="{BB962C8B-B14F-4D97-AF65-F5344CB8AC3E}">
        <p14:creationId xmlns:p14="http://schemas.microsoft.com/office/powerpoint/2010/main" val="2652570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DFC1B15-814C-47DB-A647-1AED69AEA38F}" type="datetimeFigureOut">
              <a:rPr lang="zh-CN" altLang="en-US" smtClean="0"/>
              <a:t>2017/4/27</a:t>
            </a:fld>
            <a:endParaRPr lang="zh-CN" alt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zh-CN"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5B99D70-31FE-4D3E-9EA8-184CCE5550DD}" type="slidenum">
              <a:rPr lang="zh-CN" altLang="en-US" smtClean="0"/>
              <a:t>‹#›</a:t>
            </a:fld>
            <a:endParaRPr lang="zh-CN" altLang="en-US"/>
          </a:p>
        </p:txBody>
      </p:sp>
    </p:spTree>
    <p:extLst>
      <p:ext uri="{BB962C8B-B14F-4D97-AF65-F5344CB8AC3E}">
        <p14:creationId xmlns:p14="http://schemas.microsoft.com/office/powerpoint/2010/main" val="50384434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JAVA</a:t>
            </a:r>
            <a:r>
              <a:rPr lang="zh-CN" altLang="en-US" dirty="0" smtClean="0"/>
              <a:t>多线程学习分享（一）</a:t>
            </a:r>
            <a:endParaRPr lang="zh-CN" altLang="en-US" dirty="0"/>
          </a:p>
        </p:txBody>
      </p:sp>
      <p:sp>
        <p:nvSpPr>
          <p:cNvPr id="3" name="副标题 2"/>
          <p:cNvSpPr>
            <a:spLocks noGrp="1"/>
          </p:cNvSpPr>
          <p:nvPr>
            <p:ph type="subTitle" idx="1"/>
          </p:nvPr>
        </p:nvSpPr>
        <p:spPr>
          <a:xfrm>
            <a:off x="1223966" y="4932655"/>
            <a:ext cx="8825658" cy="861420"/>
          </a:xfrm>
        </p:spPr>
        <p:txBody>
          <a:bodyPr/>
          <a:lstStyle/>
          <a:p>
            <a:r>
              <a:rPr lang="en-US" altLang="zh-CN" dirty="0" smtClean="0"/>
              <a:t>Share by </a:t>
            </a:r>
            <a:r>
              <a:rPr lang="en-US" altLang="zh-CN" dirty="0" err="1" smtClean="0"/>
              <a:t>cuibowen</a:t>
            </a:r>
            <a:endParaRPr lang="zh-CN" altLang="en-US" dirty="0"/>
          </a:p>
        </p:txBody>
      </p:sp>
    </p:spTree>
    <p:extLst>
      <p:ext uri="{BB962C8B-B14F-4D97-AF65-F5344CB8AC3E}">
        <p14:creationId xmlns:p14="http://schemas.microsoft.com/office/powerpoint/2010/main" val="1660815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37930" y="896047"/>
            <a:ext cx="8752936" cy="369332"/>
          </a:xfrm>
          <a:prstGeom prst="rect">
            <a:avLst/>
          </a:prstGeom>
        </p:spPr>
        <p:txBody>
          <a:bodyPr wrap="square">
            <a:spAutoFit/>
          </a:bodyPr>
          <a:lstStyle/>
          <a:p>
            <a:r>
              <a:rPr lang="en-US" altLang="zh-CN" dirty="0">
                <a:solidFill>
                  <a:schemeClr val="bg1"/>
                </a:solidFill>
                <a:latin typeface="microsoft yahei" panose="020B0503020204020204" pitchFamily="34" charset="-122"/>
                <a:ea typeface="microsoft yahei" panose="020B0503020204020204" pitchFamily="34" charset="-122"/>
              </a:rPr>
              <a:t>Thread</a:t>
            </a:r>
            <a:r>
              <a:rPr lang="zh-CN" altLang="en-US" dirty="0">
                <a:solidFill>
                  <a:schemeClr val="bg1"/>
                </a:solidFill>
                <a:latin typeface="microsoft yahei" panose="020B0503020204020204" pitchFamily="34" charset="-122"/>
                <a:ea typeface="microsoft yahei" panose="020B0503020204020204" pitchFamily="34" charset="-122"/>
              </a:rPr>
              <a:t>类中常用的方法有</a:t>
            </a:r>
            <a:r>
              <a:rPr lang="zh-CN" altLang="en-US" dirty="0" smtClean="0">
                <a:solidFill>
                  <a:schemeClr val="bg1"/>
                </a:solidFill>
                <a:latin typeface="microsoft yahei" panose="020B0503020204020204" pitchFamily="34" charset="-122"/>
                <a:ea typeface="microsoft yahei" panose="020B0503020204020204" pitchFamily="34" charset="-122"/>
              </a:rPr>
              <a:t>：</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5" name="矩形 4"/>
          <p:cNvSpPr/>
          <p:nvPr/>
        </p:nvSpPr>
        <p:spPr>
          <a:xfrm>
            <a:off x="1537930" y="1466130"/>
            <a:ext cx="10567686" cy="338554"/>
          </a:xfrm>
          <a:prstGeom prst="rect">
            <a:avLst/>
          </a:prstGeom>
        </p:spPr>
        <p:txBody>
          <a:bodyPr wrap="square">
            <a:spAutoFit/>
          </a:bodyPr>
          <a:lstStyle/>
          <a:p>
            <a:r>
              <a:rPr lang="zh-CN" altLang="en-US" sz="1600" dirty="0">
                <a:solidFill>
                  <a:schemeClr val="bg1"/>
                </a:solidFill>
                <a:latin typeface="microsoft yahei" panose="020B0503020204020204" pitchFamily="34" charset="-122"/>
                <a:ea typeface="microsoft yahei" panose="020B0503020204020204" pitchFamily="34" charset="-122"/>
              </a:rPr>
              <a:t>②</a:t>
            </a:r>
            <a:r>
              <a:rPr lang="en-US" altLang="zh-CN" sz="1600" dirty="0">
                <a:solidFill>
                  <a:schemeClr val="bg1"/>
                </a:solidFill>
                <a:latin typeface="microsoft yahei" panose="020B0503020204020204" pitchFamily="34" charset="-122"/>
                <a:ea typeface="microsoft yahei" panose="020B0503020204020204" pitchFamily="34" charset="-122"/>
              </a:rPr>
              <a:t>join():</a:t>
            </a:r>
            <a:r>
              <a:rPr lang="zh-CN" altLang="en-US" sz="1600" dirty="0">
                <a:solidFill>
                  <a:schemeClr val="bg1"/>
                </a:solidFill>
                <a:latin typeface="microsoft yahei" panose="020B0503020204020204" pitchFamily="34" charset="-122"/>
                <a:ea typeface="microsoft yahei" panose="020B0503020204020204" pitchFamily="34" charset="-122"/>
              </a:rPr>
              <a:t>指等待</a:t>
            </a:r>
            <a:r>
              <a:rPr lang="en-US" altLang="zh-CN" sz="1600" dirty="0">
                <a:solidFill>
                  <a:schemeClr val="bg1"/>
                </a:solidFill>
                <a:latin typeface="microsoft yahei" panose="020B0503020204020204" pitchFamily="34" charset="-122"/>
                <a:ea typeface="microsoft yahei" panose="020B0503020204020204" pitchFamily="34" charset="-122"/>
              </a:rPr>
              <a:t>t</a:t>
            </a:r>
            <a:r>
              <a:rPr lang="zh-CN" altLang="en-US" sz="1600" dirty="0">
                <a:solidFill>
                  <a:schemeClr val="bg1"/>
                </a:solidFill>
                <a:latin typeface="microsoft yahei" panose="020B0503020204020204" pitchFamily="34" charset="-122"/>
                <a:ea typeface="microsoft yahei" panose="020B0503020204020204" pitchFamily="34" charset="-122"/>
              </a:rPr>
              <a:t>线程终止。也可以理解为将</a:t>
            </a:r>
            <a:r>
              <a:rPr lang="en-US" altLang="zh-CN" sz="1600" dirty="0">
                <a:solidFill>
                  <a:schemeClr val="bg1"/>
                </a:solidFill>
                <a:latin typeface="microsoft yahei" panose="020B0503020204020204" pitchFamily="34" charset="-122"/>
                <a:ea typeface="microsoft yahei" panose="020B0503020204020204" pitchFamily="34" charset="-122"/>
              </a:rPr>
              <a:t>t</a:t>
            </a:r>
            <a:r>
              <a:rPr lang="zh-CN" altLang="en-US" sz="1600" dirty="0">
                <a:solidFill>
                  <a:schemeClr val="bg1"/>
                </a:solidFill>
                <a:latin typeface="microsoft yahei" panose="020B0503020204020204" pitchFamily="34" charset="-122"/>
                <a:ea typeface="microsoft yahei" panose="020B0503020204020204" pitchFamily="34" charset="-122"/>
              </a:rPr>
              <a:t>线程合并到当前线程来，等待</a:t>
            </a:r>
            <a:r>
              <a:rPr lang="en-US" altLang="zh-CN" sz="1600" dirty="0">
                <a:solidFill>
                  <a:schemeClr val="bg1"/>
                </a:solidFill>
                <a:latin typeface="microsoft yahei" panose="020B0503020204020204" pitchFamily="34" charset="-122"/>
                <a:ea typeface="microsoft yahei" panose="020B0503020204020204" pitchFamily="34" charset="-122"/>
              </a:rPr>
              <a:t>t</a:t>
            </a:r>
            <a:r>
              <a:rPr lang="zh-CN" altLang="en-US" sz="1600" dirty="0">
                <a:solidFill>
                  <a:schemeClr val="bg1"/>
                </a:solidFill>
                <a:latin typeface="microsoft yahei" panose="020B0503020204020204" pitchFamily="34" charset="-122"/>
                <a:ea typeface="microsoft yahei" panose="020B0503020204020204" pitchFamily="34" charset="-122"/>
              </a:rPr>
              <a:t>线程结束后再往下执行</a:t>
            </a:r>
            <a:r>
              <a:rPr lang="zh-CN" altLang="en-US" sz="1600" dirty="0" smtClean="0">
                <a:solidFill>
                  <a:schemeClr val="bg1"/>
                </a:solidFill>
                <a:latin typeface="microsoft yahei" panose="020B0503020204020204" pitchFamily="34" charset="-122"/>
                <a:ea typeface="microsoft yahei" panose="020B0503020204020204" pitchFamily="34" charset="-122"/>
              </a:rPr>
              <a:t>。</a:t>
            </a:r>
            <a:endParaRPr lang="zh-CN" altLang="en-US" sz="1600" dirty="0">
              <a:solidFill>
                <a:schemeClr val="bg1"/>
              </a:solidFill>
              <a:latin typeface="microsoft yahei" panose="020B0503020204020204" pitchFamily="34" charset="-122"/>
              <a:ea typeface="microsoft yahei" panose="020B0503020204020204" pitchFamily="34" charset="-122"/>
            </a:endParaRPr>
          </a:p>
        </p:txBody>
      </p:sp>
      <p:pic>
        <p:nvPicPr>
          <p:cNvPr id="3" name="图片 2"/>
          <p:cNvPicPr>
            <a:picLocks noChangeAspect="1"/>
          </p:cNvPicPr>
          <p:nvPr/>
        </p:nvPicPr>
        <p:blipFill>
          <a:blip r:embed="rId3"/>
          <a:stretch>
            <a:fillRect/>
          </a:stretch>
        </p:blipFill>
        <p:spPr>
          <a:xfrm>
            <a:off x="1692977" y="2092786"/>
            <a:ext cx="3990975" cy="3219450"/>
          </a:xfrm>
          <a:prstGeom prst="rect">
            <a:avLst/>
          </a:prstGeom>
        </p:spPr>
      </p:pic>
      <p:pic>
        <p:nvPicPr>
          <p:cNvPr id="8" name="图片 7"/>
          <p:cNvPicPr>
            <a:picLocks noChangeAspect="1"/>
          </p:cNvPicPr>
          <p:nvPr/>
        </p:nvPicPr>
        <p:blipFill>
          <a:blip r:embed="rId4"/>
          <a:stretch>
            <a:fillRect/>
          </a:stretch>
        </p:blipFill>
        <p:spPr>
          <a:xfrm>
            <a:off x="6397123" y="2364248"/>
            <a:ext cx="4143375" cy="2676525"/>
          </a:xfrm>
          <a:prstGeom prst="rect">
            <a:avLst/>
          </a:prstGeom>
        </p:spPr>
      </p:pic>
    </p:spTree>
    <p:extLst>
      <p:ext uri="{BB962C8B-B14F-4D97-AF65-F5344CB8AC3E}">
        <p14:creationId xmlns:p14="http://schemas.microsoft.com/office/powerpoint/2010/main" val="62801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37930" y="896047"/>
            <a:ext cx="8752936" cy="369332"/>
          </a:xfrm>
          <a:prstGeom prst="rect">
            <a:avLst/>
          </a:prstGeom>
        </p:spPr>
        <p:txBody>
          <a:bodyPr wrap="square">
            <a:spAutoFit/>
          </a:bodyPr>
          <a:lstStyle/>
          <a:p>
            <a:r>
              <a:rPr lang="en-US" altLang="zh-CN" dirty="0">
                <a:solidFill>
                  <a:schemeClr val="bg1"/>
                </a:solidFill>
                <a:latin typeface="microsoft yahei" panose="020B0503020204020204" pitchFamily="34" charset="-122"/>
                <a:ea typeface="microsoft yahei" panose="020B0503020204020204" pitchFamily="34" charset="-122"/>
              </a:rPr>
              <a:t>Thread</a:t>
            </a:r>
            <a:r>
              <a:rPr lang="zh-CN" altLang="en-US" dirty="0">
                <a:solidFill>
                  <a:schemeClr val="bg1"/>
                </a:solidFill>
                <a:latin typeface="microsoft yahei" panose="020B0503020204020204" pitchFamily="34" charset="-122"/>
                <a:ea typeface="microsoft yahei" panose="020B0503020204020204" pitchFamily="34" charset="-122"/>
              </a:rPr>
              <a:t>类中常用的方法有</a:t>
            </a:r>
            <a:r>
              <a:rPr lang="zh-CN" altLang="en-US" dirty="0" smtClean="0">
                <a:solidFill>
                  <a:schemeClr val="bg1"/>
                </a:solidFill>
                <a:latin typeface="microsoft yahei" panose="020B0503020204020204" pitchFamily="34" charset="-122"/>
                <a:ea typeface="microsoft yahei" panose="020B0503020204020204" pitchFamily="34" charset="-122"/>
              </a:rPr>
              <a:t>：</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5" name="矩形 4"/>
          <p:cNvSpPr/>
          <p:nvPr/>
        </p:nvSpPr>
        <p:spPr>
          <a:xfrm>
            <a:off x="1537930" y="1581877"/>
            <a:ext cx="8890860" cy="1569660"/>
          </a:xfrm>
          <a:prstGeom prst="rect">
            <a:avLst/>
          </a:prstGeom>
        </p:spPr>
        <p:txBody>
          <a:bodyPr wrap="square">
            <a:spAutoFit/>
          </a:bodyPr>
          <a:lstStyle/>
          <a:p>
            <a:pPr>
              <a:lnSpc>
                <a:spcPct val="150000"/>
              </a:lnSpc>
              <a:spcBef>
                <a:spcPts val="600"/>
              </a:spcBef>
            </a:pPr>
            <a:r>
              <a:rPr lang="zh-CN" altLang="en-US" sz="1600" dirty="0">
                <a:solidFill>
                  <a:schemeClr val="bg1"/>
                </a:solidFill>
                <a:latin typeface="microsoft yahei" panose="020B0503020204020204" pitchFamily="34" charset="-122"/>
                <a:ea typeface="microsoft yahei" panose="020B0503020204020204" pitchFamily="34" charset="-122"/>
              </a:rPr>
              <a:t>　</a:t>
            </a:r>
            <a:r>
              <a:rPr lang="zh-CN" altLang="en-US" sz="1600" dirty="0" smtClean="0">
                <a:solidFill>
                  <a:schemeClr val="bg1"/>
                </a:solidFill>
                <a:latin typeface="microsoft yahei" panose="020B0503020204020204" pitchFamily="34" charset="-122"/>
                <a:ea typeface="microsoft yahei" panose="020B0503020204020204" pitchFamily="34" charset="-122"/>
              </a:rPr>
              <a:t>③ </a:t>
            </a:r>
            <a:r>
              <a:rPr lang="en-US" altLang="zh-CN" sz="1600" dirty="0" smtClean="0">
                <a:solidFill>
                  <a:schemeClr val="bg1"/>
                </a:solidFill>
                <a:latin typeface="microsoft yahei" panose="020B0503020204020204" pitchFamily="34" charset="-122"/>
                <a:ea typeface="microsoft yahei" panose="020B0503020204020204" pitchFamily="34" charset="-122"/>
              </a:rPr>
              <a:t>yield</a:t>
            </a:r>
            <a:r>
              <a:rPr lang="en-US" altLang="zh-CN" sz="1600" dirty="0">
                <a:solidFill>
                  <a:schemeClr val="bg1"/>
                </a:solidFill>
                <a:latin typeface="microsoft yahei" panose="020B0503020204020204" pitchFamily="34" charset="-122"/>
                <a:ea typeface="microsoft yahei" panose="020B0503020204020204" pitchFamily="34" charset="-122"/>
              </a:rPr>
              <a:t>():</a:t>
            </a:r>
            <a:r>
              <a:rPr lang="zh-CN" altLang="en-US" sz="1600" dirty="0">
                <a:solidFill>
                  <a:schemeClr val="bg1"/>
                </a:solidFill>
                <a:latin typeface="microsoft yahei" panose="020B0503020204020204" pitchFamily="34" charset="-122"/>
                <a:ea typeface="microsoft yahei" panose="020B0503020204020204" pitchFamily="34" charset="-122"/>
              </a:rPr>
              <a:t>暂停当前正在执行的线程对象，并执行其他线程</a:t>
            </a:r>
            <a:r>
              <a:rPr lang="zh-CN" altLang="en-US" sz="1600" dirty="0" smtClean="0">
                <a:solidFill>
                  <a:schemeClr val="bg1"/>
                </a:solidFill>
                <a:latin typeface="microsoft yahei" panose="020B0503020204020204" pitchFamily="34" charset="-122"/>
                <a:ea typeface="microsoft yahei" panose="020B0503020204020204" pitchFamily="34" charset="-122"/>
              </a:rPr>
              <a:t>。</a:t>
            </a:r>
            <a:r>
              <a:rPr lang="en-US" altLang="zh-CN" sz="1600" dirty="0">
                <a:solidFill>
                  <a:schemeClr val="bg1"/>
                </a:solidFill>
                <a:latin typeface="microsoft yahei" panose="020B0503020204020204" pitchFamily="34" charset="-122"/>
                <a:ea typeface="microsoft yahei" panose="020B0503020204020204" pitchFamily="34" charset="-122"/>
              </a:rPr>
              <a:t>yield()</a:t>
            </a:r>
            <a:r>
              <a:rPr lang="zh-CN" altLang="en-US" sz="1600" dirty="0">
                <a:solidFill>
                  <a:schemeClr val="bg1"/>
                </a:solidFill>
                <a:latin typeface="microsoft yahei" panose="020B0503020204020204" pitchFamily="34" charset="-122"/>
                <a:ea typeface="microsoft yahei" panose="020B0503020204020204" pitchFamily="34" charset="-122"/>
              </a:rPr>
              <a:t>应该做的是让当前运行线程回到可</a:t>
            </a:r>
            <a:r>
              <a:rPr lang="zh-CN" altLang="en-US" sz="1600" dirty="0" smtClean="0">
                <a:solidFill>
                  <a:schemeClr val="bg1"/>
                </a:solidFill>
                <a:latin typeface="microsoft yahei" panose="020B0503020204020204" pitchFamily="34" charset="-122"/>
                <a:ea typeface="microsoft yahei" panose="020B0503020204020204" pitchFamily="34" charset="-122"/>
              </a:rPr>
              <a:t>运行</a:t>
            </a:r>
            <a:r>
              <a:rPr lang="en-US" altLang="zh-CN" sz="1600" dirty="0" smtClean="0">
                <a:solidFill>
                  <a:schemeClr val="bg1"/>
                </a:solidFill>
                <a:latin typeface="microsoft yahei" panose="020B0503020204020204" pitchFamily="34" charset="-122"/>
                <a:ea typeface="microsoft yahei" panose="020B0503020204020204" pitchFamily="34" charset="-122"/>
              </a:rPr>
              <a:t>(runnable)</a:t>
            </a:r>
            <a:r>
              <a:rPr lang="zh-CN" altLang="en-US" sz="1600" dirty="0" smtClean="0">
                <a:solidFill>
                  <a:schemeClr val="bg1"/>
                </a:solidFill>
                <a:latin typeface="microsoft yahei" panose="020B0503020204020204" pitchFamily="34" charset="-122"/>
                <a:ea typeface="microsoft yahei" panose="020B0503020204020204" pitchFamily="34" charset="-122"/>
              </a:rPr>
              <a:t>状态</a:t>
            </a:r>
            <a:r>
              <a:rPr lang="zh-CN" altLang="en-US" sz="1600" dirty="0">
                <a:solidFill>
                  <a:schemeClr val="bg1"/>
                </a:solidFill>
                <a:latin typeface="microsoft yahei" panose="020B0503020204020204" pitchFamily="34" charset="-122"/>
                <a:ea typeface="microsoft yahei" panose="020B0503020204020204" pitchFamily="34" charset="-122"/>
              </a:rPr>
              <a:t>，以允许具有相同优先级的其他线程获得运行机会。因此，使用</a:t>
            </a:r>
            <a:r>
              <a:rPr lang="en-US" altLang="zh-CN" sz="1600" dirty="0">
                <a:solidFill>
                  <a:schemeClr val="bg1"/>
                </a:solidFill>
                <a:latin typeface="microsoft yahei" panose="020B0503020204020204" pitchFamily="34" charset="-122"/>
                <a:ea typeface="microsoft yahei" panose="020B0503020204020204" pitchFamily="34" charset="-122"/>
              </a:rPr>
              <a:t>yield()</a:t>
            </a:r>
            <a:r>
              <a:rPr lang="zh-CN" altLang="en-US" sz="1600" dirty="0">
                <a:solidFill>
                  <a:schemeClr val="bg1"/>
                </a:solidFill>
                <a:latin typeface="microsoft yahei" panose="020B0503020204020204" pitchFamily="34" charset="-122"/>
                <a:ea typeface="microsoft yahei" panose="020B0503020204020204" pitchFamily="34" charset="-122"/>
              </a:rPr>
              <a:t>的目的是让相同优先级的线程之间能适当的轮转执行。但是，实际中无法保证</a:t>
            </a:r>
            <a:r>
              <a:rPr lang="en-US" altLang="zh-CN" sz="1600" dirty="0">
                <a:solidFill>
                  <a:schemeClr val="bg1"/>
                </a:solidFill>
                <a:latin typeface="microsoft yahei" panose="020B0503020204020204" pitchFamily="34" charset="-122"/>
                <a:ea typeface="microsoft yahei" panose="020B0503020204020204" pitchFamily="34" charset="-122"/>
              </a:rPr>
              <a:t>yield()</a:t>
            </a:r>
            <a:r>
              <a:rPr lang="zh-CN" altLang="en-US" sz="1600" dirty="0">
                <a:solidFill>
                  <a:schemeClr val="bg1"/>
                </a:solidFill>
                <a:latin typeface="microsoft yahei" panose="020B0503020204020204" pitchFamily="34" charset="-122"/>
                <a:ea typeface="microsoft yahei" panose="020B0503020204020204" pitchFamily="34" charset="-122"/>
              </a:rPr>
              <a:t>达到让步目的，因为让步的线程还有可能被线程调度程序再次选中。</a:t>
            </a:r>
          </a:p>
        </p:txBody>
      </p:sp>
      <p:sp>
        <p:nvSpPr>
          <p:cNvPr id="6" name="矩形 5"/>
          <p:cNvSpPr/>
          <p:nvPr/>
        </p:nvSpPr>
        <p:spPr>
          <a:xfrm>
            <a:off x="1537930" y="3468035"/>
            <a:ext cx="10567686" cy="338554"/>
          </a:xfrm>
          <a:prstGeom prst="rect">
            <a:avLst/>
          </a:prstGeom>
        </p:spPr>
        <p:txBody>
          <a:bodyPr wrap="square">
            <a:spAutoFit/>
          </a:bodyPr>
          <a:lstStyle/>
          <a:p>
            <a:r>
              <a:rPr lang="en-US" altLang="zh-CN" sz="1600" dirty="0" smtClean="0">
                <a:solidFill>
                  <a:schemeClr val="bg1"/>
                </a:solidFill>
                <a:latin typeface="microsoft yahei" panose="020B0503020204020204" pitchFamily="34" charset="-122"/>
                <a:ea typeface="microsoft yahei" panose="020B0503020204020204" pitchFamily="34" charset="-122"/>
              </a:rPr>
              <a:t>④ </a:t>
            </a:r>
            <a:r>
              <a:rPr lang="en-US" altLang="zh-CN" sz="1600" dirty="0" err="1" smtClean="0">
                <a:solidFill>
                  <a:schemeClr val="bg1"/>
                </a:solidFill>
                <a:latin typeface="microsoft yahei" panose="020B0503020204020204" pitchFamily="34" charset="-122"/>
                <a:ea typeface="microsoft yahei" panose="020B0503020204020204" pitchFamily="34" charset="-122"/>
              </a:rPr>
              <a:t>setPriority</a:t>
            </a:r>
            <a:r>
              <a:rPr lang="en-US" altLang="zh-CN" sz="1600" dirty="0">
                <a:solidFill>
                  <a:schemeClr val="bg1"/>
                </a:solidFill>
                <a:latin typeface="microsoft yahei" panose="020B0503020204020204" pitchFamily="34" charset="-122"/>
                <a:ea typeface="microsoft yahei" panose="020B0503020204020204" pitchFamily="34" charset="-122"/>
              </a:rPr>
              <a:t>(): </a:t>
            </a:r>
            <a:r>
              <a:rPr lang="zh-CN" altLang="en-US" sz="1600" dirty="0">
                <a:solidFill>
                  <a:schemeClr val="bg1"/>
                </a:solidFill>
                <a:latin typeface="microsoft yahei" panose="020B0503020204020204" pitchFamily="34" charset="-122"/>
                <a:ea typeface="microsoft yahei" panose="020B0503020204020204" pitchFamily="34" charset="-122"/>
              </a:rPr>
              <a:t>更改线程的优先级。</a:t>
            </a:r>
          </a:p>
        </p:txBody>
      </p:sp>
      <p:sp>
        <p:nvSpPr>
          <p:cNvPr id="7" name="矩形 6"/>
          <p:cNvSpPr/>
          <p:nvPr/>
        </p:nvSpPr>
        <p:spPr>
          <a:xfrm>
            <a:off x="1832657" y="3927500"/>
            <a:ext cx="6096000" cy="1156855"/>
          </a:xfrm>
          <a:prstGeom prst="rect">
            <a:avLst/>
          </a:prstGeom>
        </p:spPr>
        <p:txBody>
          <a:bodyPr>
            <a:spAutoFit/>
          </a:bodyPr>
          <a:lstStyle/>
          <a:p>
            <a:pPr>
              <a:lnSpc>
                <a:spcPct val="150000"/>
              </a:lnSpc>
            </a:pPr>
            <a:r>
              <a:rPr lang="en-US" altLang="zh-CN" sz="1600" dirty="0">
                <a:solidFill>
                  <a:schemeClr val="bg1"/>
                </a:solidFill>
                <a:latin typeface="microsoft yahei" panose="020B0503020204020204" pitchFamily="34" charset="-122"/>
                <a:ea typeface="microsoft yahei" panose="020B0503020204020204" pitchFamily="34" charset="-122"/>
              </a:rPr>
              <a:t>MIN_PRIORITY = 1</a:t>
            </a:r>
          </a:p>
          <a:p>
            <a:pPr>
              <a:lnSpc>
                <a:spcPct val="150000"/>
              </a:lnSpc>
            </a:pPr>
            <a:r>
              <a:rPr lang="en-US" altLang="zh-CN" sz="1600" dirty="0">
                <a:solidFill>
                  <a:schemeClr val="bg1"/>
                </a:solidFill>
                <a:latin typeface="microsoft yahei" panose="020B0503020204020204" pitchFamily="34" charset="-122"/>
                <a:ea typeface="microsoft yahei" panose="020B0503020204020204" pitchFamily="34" charset="-122"/>
              </a:rPr>
              <a:t>NORM_PRIORITY = 5</a:t>
            </a:r>
          </a:p>
          <a:p>
            <a:pPr>
              <a:lnSpc>
                <a:spcPct val="150000"/>
              </a:lnSpc>
            </a:pPr>
            <a:r>
              <a:rPr lang="en-US" altLang="zh-CN" sz="1600" dirty="0">
                <a:solidFill>
                  <a:schemeClr val="bg1"/>
                </a:solidFill>
                <a:latin typeface="microsoft yahei" panose="020B0503020204020204" pitchFamily="34" charset="-122"/>
                <a:ea typeface="microsoft yahei" panose="020B0503020204020204" pitchFamily="34" charset="-122"/>
              </a:rPr>
              <a:t>MAX_PRIORITY = 10</a:t>
            </a:r>
            <a:endParaRPr lang="zh-CN" altLang="en-US" sz="160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54992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3483979" y="1181100"/>
            <a:ext cx="4876800" cy="4495800"/>
          </a:xfrm>
          <a:prstGeom prst="rect">
            <a:avLst/>
          </a:prstGeom>
        </p:spPr>
      </p:pic>
    </p:spTree>
    <p:extLst>
      <p:ext uri="{BB962C8B-B14F-4D97-AF65-F5344CB8AC3E}">
        <p14:creationId xmlns:p14="http://schemas.microsoft.com/office/powerpoint/2010/main" val="287370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37930" y="896047"/>
            <a:ext cx="8752936" cy="369332"/>
          </a:xfrm>
          <a:prstGeom prst="rect">
            <a:avLst/>
          </a:prstGeom>
        </p:spPr>
        <p:txBody>
          <a:bodyPr wrap="square">
            <a:spAutoFit/>
          </a:bodyPr>
          <a:lstStyle/>
          <a:p>
            <a:r>
              <a:rPr lang="en-US" altLang="zh-CN" dirty="0">
                <a:solidFill>
                  <a:schemeClr val="bg1"/>
                </a:solidFill>
                <a:latin typeface="microsoft yahei" panose="020B0503020204020204" pitchFamily="34" charset="-122"/>
                <a:ea typeface="microsoft yahei" panose="020B0503020204020204" pitchFamily="34" charset="-122"/>
              </a:rPr>
              <a:t>Thread</a:t>
            </a:r>
            <a:r>
              <a:rPr lang="zh-CN" altLang="en-US" dirty="0">
                <a:solidFill>
                  <a:schemeClr val="bg1"/>
                </a:solidFill>
                <a:latin typeface="microsoft yahei" panose="020B0503020204020204" pitchFamily="34" charset="-122"/>
                <a:ea typeface="microsoft yahei" panose="020B0503020204020204" pitchFamily="34" charset="-122"/>
              </a:rPr>
              <a:t>类中常用的方法有</a:t>
            </a:r>
            <a:r>
              <a:rPr lang="zh-CN" altLang="en-US" dirty="0" smtClean="0">
                <a:solidFill>
                  <a:schemeClr val="bg1"/>
                </a:solidFill>
                <a:latin typeface="microsoft yahei" panose="020B0503020204020204" pitchFamily="34" charset="-122"/>
                <a:ea typeface="microsoft yahei" panose="020B0503020204020204" pitchFamily="34" charset="-122"/>
              </a:rPr>
              <a:t>：</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5" name="矩形 4"/>
          <p:cNvSpPr/>
          <p:nvPr/>
        </p:nvSpPr>
        <p:spPr>
          <a:xfrm>
            <a:off x="986944" y="2392254"/>
            <a:ext cx="10567686" cy="2308324"/>
          </a:xfrm>
          <a:prstGeom prst="rect">
            <a:avLst/>
          </a:prstGeom>
        </p:spPr>
        <p:txBody>
          <a:bodyPr wrap="square">
            <a:spAutoFit/>
          </a:bodyPr>
          <a:lstStyle/>
          <a:p>
            <a:pPr>
              <a:lnSpc>
                <a:spcPct val="150000"/>
              </a:lnSpc>
            </a:pPr>
            <a:r>
              <a:rPr lang="zh-CN" altLang="en-US" sz="1600" dirty="0" smtClean="0">
                <a:solidFill>
                  <a:schemeClr val="bg1"/>
                </a:solidFill>
                <a:latin typeface="microsoft yahei" panose="020B0503020204020204" pitchFamily="34" charset="-122"/>
                <a:ea typeface="microsoft yahei" panose="020B0503020204020204" pitchFamily="34" charset="-122"/>
              </a:rPr>
              <a:t>⑤ </a:t>
            </a:r>
            <a:r>
              <a:rPr lang="en-US" altLang="zh-CN" sz="1600" dirty="0" smtClean="0">
                <a:solidFill>
                  <a:schemeClr val="bg1"/>
                </a:solidFill>
                <a:latin typeface="microsoft yahei" panose="020B0503020204020204" pitchFamily="34" charset="-122"/>
                <a:ea typeface="microsoft yahei" panose="020B0503020204020204" pitchFamily="34" charset="-122"/>
              </a:rPr>
              <a:t>synchronized</a:t>
            </a:r>
            <a:r>
              <a:rPr lang="zh-CN" altLang="en-US" sz="1600" dirty="0" smtClean="0">
                <a:solidFill>
                  <a:schemeClr val="bg1"/>
                </a:solidFill>
                <a:latin typeface="microsoft yahei" panose="020B0503020204020204" pitchFamily="34" charset="-122"/>
                <a:ea typeface="microsoft yahei" panose="020B0503020204020204" pitchFamily="34" charset="-122"/>
              </a:rPr>
              <a:t>：</a:t>
            </a:r>
            <a:r>
              <a:rPr lang="en-US" altLang="zh-CN" sz="1600" dirty="0" smtClean="0">
                <a:solidFill>
                  <a:schemeClr val="bg1"/>
                </a:solidFill>
                <a:latin typeface="microsoft yahei" panose="020B0503020204020204" pitchFamily="34" charset="-122"/>
                <a:ea typeface="microsoft yahei" panose="020B0503020204020204" pitchFamily="34" charset="-122"/>
              </a:rPr>
              <a:t>Java</a:t>
            </a:r>
            <a:r>
              <a:rPr lang="zh-CN" altLang="en-US" sz="1600" dirty="0">
                <a:solidFill>
                  <a:schemeClr val="bg1"/>
                </a:solidFill>
                <a:latin typeface="microsoft yahei" panose="020B0503020204020204" pitchFamily="34" charset="-122"/>
                <a:ea typeface="microsoft yahei" panose="020B0503020204020204" pitchFamily="34" charset="-122"/>
              </a:rPr>
              <a:t>中的关键字，是一种同步锁。它修饰的对象有以下几种： </a:t>
            </a:r>
          </a:p>
          <a:p>
            <a:pPr>
              <a:lnSpc>
                <a:spcPct val="150000"/>
              </a:lnSpc>
            </a:pPr>
            <a:r>
              <a:rPr lang="en-US" altLang="zh-CN" sz="1600" dirty="0">
                <a:solidFill>
                  <a:schemeClr val="accent2">
                    <a:lumMod val="60000"/>
                    <a:lumOff val="40000"/>
                  </a:schemeClr>
                </a:solidFill>
                <a:latin typeface="microsoft yahei" panose="020B0503020204020204" pitchFamily="34" charset="-122"/>
                <a:ea typeface="microsoft yahei" panose="020B0503020204020204" pitchFamily="34" charset="-122"/>
              </a:rPr>
              <a:t>1. </a:t>
            </a:r>
            <a:r>
              <a:rPr lang="zh-CN" altLang="en-US" sz="1600" dirty="0">
                <a:solidFill>
                  <a:schemeClr val="accent2">
                    <a:lumMod val="60000"/>
                    <a:lumOff val="40000"/>
                  </a:schemeClr>
                </a:solidFill>
                <a:latin typeface="microsoft yahei" panose="020B0503020204020204" pitchFamily="34" charset="-122"/>
                <a:ea typeface="microsoft yahei" panose="020B0503020204020204" pitchFamily="34" charset="-122"/>
              </a:rPr>
              <a:t>修饰一个代码块，被修饰的代码块称为同步语句块，其作用的范围是大括号</a:t>
            </a:r>
            <a:r>
              <a:rPr lang="en-US" altLang="zh-CN" sz="1600" dirty="0">
                <a:solidFill>
                  <a:schemeClr val="accent2">
                    <a:lumMod val="60000"/>
                    <a:lumOff val="40000"/>
                  </a:schemeClr>
                </a:solidFill>
                <a:latin typeface="microsoft yahei" panose="020B0503020204020204" pitchFamily="34" charset="-122"/>
                <a:ea typeface="microsoft yahei" panose="020B0503020204020204" pitchFamily="34" charset="-122"/>
              </a:rPr>
              <a:t>{}</a:t>
            </a:r>
            <a:r>
              <a:rPr lang="zh-CN" altLang="en-US" sz="1600" dirty="0">
                <a:solidFill>
                  <a:schemeClr val="accent2">
                    <a:lumMod val="60000"/>
                    <a:lumOff val="40000"/>
                  </a:schemeClr>
                </a:solidFill>
                <a:latin typeface="microsoft yahei" panose="020B0503020204020204" pitchFamily="34" charset="-122"/>
                <a:ea typeface="microsoft yahei" panose="020B0503020204020204" pitchFamily="34" charset="-122"/>
              </a:rPr>
              <a:t>括起来的代码，作用的对象是调用这个代码块的对象； </a:t>
            </a:r>
          </a:p>
          <a:p>
            <a:pPr>
              <a:lnSpc>
                <a:spcPct val="150000"/>
              </a:lnSpc>
            </a:pPr>
            <a:r>
              <a:rPr lang="en-US" altLang="zh-CN" sz="1600" dirty="0">
                <a:solidFill>
                  <a:schemeClr val="accent2">
                    <a:lumMod val="60000"/>
                    <a:lumOff val="40000"/>
                  </a:schemeClr>
                </a:solidFill>
                <a:latin typeface="microsoft yahei" panose="020B0503020204020204" pitchFamily="34" charset="-122"/>
                <a:ea typeface="microsoft yahei" panose="020B0503020204020204" pitchFamily="34" charset="-122"/>
              </a:rPr>
              <a:t>2. </a:t>
            </a:r>
            <a:r>
              <a:rPr lang="zh-CN" altLang="en-US" sz="1600" dirty="0">
                <a:solidFill>
                  <a:schemeClr val="accent2">
                    <a:lumMod val="60000"/>
                    <a:lumOff val="40000"/>
                  </a:schemeClr>
                </a:solidFill>
                <a:latin typeface="microsoft yahei" panose="020B0503020204020204" pitchFamily="34" charset="-122"/>
                <a:ea typeface="microsoft yahei" panose="020B0503020204020204" pitchFamily="34" charset="-122"/>
              </a:rPr>
              <a:t>修饰一个方法，被修饰的方法称为同步方法，其作用的范围是整个方法，作用的对象是调用这个方法的对象； </a:t>
            </a:r>
          </a:p>
          <a:p>
            <a:pPr>
              <a:lnSpc>
                <a:spcPct val="150000"/>
              </a:lnSpc>
            </a:pPr>
            <a:r>
              <a:rPr lang="en-US" altLang="zh-CN" sz="1600" dirty="0">
                <a:solidFill>
                  <a:schemeClr val="bg1"/>
                </a:solidFill>
                <a:latin typeface="microsoft yahei" panose="020B0503020204020204" pitchFamily="34" charset="-122"/>
                <a:ea typeface="microsoft yahei" panose="020B0503020204020204" pitchFamily="34" charset="-122"/>
              </a:rPr>
              <a:t>3. </a:t>
            </a:r>
            <a:r>
              <a:rPr lang="zh-CN" altLang="en-US" sz="1600" dirty="0">
                <a:solidFill>
                  <a:schemeClr val="bg1"/>
                </a:solidFill>
                <a:latin typeface="microsoft yahei" panose="020B0503020204020204" pitchFamily="34" charset="-122"/>
                <a:ea typeface="microsoft yahei" panose="020B0503020204020204" pitchFamily="34" charset="-122"/>
              </a:rPr>
              <a:t>修改一个静态的方法，其作用的范围是整个静态方法，作用的对象是这个类的所有对象； </a:t>
            </a:r>
          </a:p>
          <a:p>
            <a:pPr>
              <a:lnSpc>
                <a:spcPct val="150000"/>
              </a:lnSpc>
            </a:pPr>
            <a:r>
              <a:rPr lang="en-US" altLang="zh-CN" sz="1600" dirty="0">
                <a:solidFill>
                  <a:schemeClr val="bg1"/>
                </a:solidFill>
                <a:latin typeface="microsoft yahei" panose="020B0503020204020204" pitchFamily="34" charset="-122"/>
                <a:ea typeface="microsoft yahei" panose="020B0503020204020204" pitchFamily="34" charset="-122"/>
              </a:rPr>
              <a:t>4. </a:t>
            </a:r>
            <a:r>
              <a:rPr lang="zh-CN" altLang="en-US" sz="1600" dirty="0">
                <a:solidFill>
                  <a:schemeClr val="bg1"/>
                </a:solidFill>
                <a:latin typeface="microsoft yahei" panose="020B0503020204020204" pitchFamily="34" charset="-122"/>
                <a:ea typeface="microsoft yahei" panose="020B0503020204020204" pitchFamily="34" charset="-122"/>
              </a:rPr>
              <a:t>修改一个类，其作用的范围是</a:t>
            </a:r>
            <a:r>
              <a:rPr lang="en-US" altLang="zh-CN" sz="1600" dirty="0">
                <a:solidFill>
                  <a:schemeClr val="bg1"/>
                </a:solidFill>
                <a:latin typeface="microsoft yahei" panose="020B0503020204020204" pitchFamily="34" charset="-122"/>
                <a:ea typeface="microsoft yahei" panose="020B0503020204020204" pitchFamily="34" charset="-122"/>
              </a:rPr>
              <a:t>synchronized</a:t>
            </a:r>
            <a:r>
              <a:rPr lang="zh-CN" altLang="en-US" sz="1600" dirty="0">
                <a:solidFill>
                  <a:schemeClr val="bg1"/>
                </a:solidFill>
                <a:latin typeface="microsoft yahei" panose="020B0503020204020204" pitchFamily="34" charset="-122"/>
                <a:ea typeface="microsoft yahei" panose="020B0503020204020204" pitchFamily="34" charset="-122"/>
              </a:rPr>
              <a:t>后面括号括起来的部分，作用主的对象是这个类的所有对象。</a:t>
            </a:r>
          </a:p>
        </p:txBody>
      </p:sp>
    </p:spTree>
    <p:extLst>
      <p:ext uri="{BB962C8B-B14F-4D97-AF65-F5344CB8AC3E}">
        <p14:creationId xmlns:p14="http://schemas.microsoft.com/office/powerpoint/2010/main" val="66809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362441" y="806694"/>
            <a:ext cx="4238625" cy="5010150"/>
          </a:xfrm>
          <a:prstGeom prst="rect">
            <a:avLst/>
          </a:prstGeom>
        </p:spPr>
      </p:pic>
      <p:pic>
        <p:nvPicPr>
          <p:cNvPr id="3" name="图片 2"/>
          <p:cNvPicPr>
            <a:picLocks noChangeAspect="1"/>
          </p:cNvPicPr>
          <p:nvPr/>
        </p:nvPicPr>
        <p:blipFill>
          <a:blip r:embed="rId4"/>
          <a:stretch>
            <a:fillRect/>
          </a:stretch>
        </p:blipFill>
        <p:spPr>
          <a:xfrm>
            <a:off x="6438167" y="1244844"/>
            <a:ext cx="3981450" cy="4133850"/>
          </a:xfrm>
          <a:prstGeom prst="rect">
            <a:avLst/>
          </a:prstGeom>
        </p:spPr>
      </p:pic>
    </p:spTree>
    <p:extLst>
      <p:ext uri="{BB962C8B-B14F-4D97-AF65-F5344CB8AC3E}">
        <p14:creationId xmlns:p14="http://schemas.microsoft.com/office/powerpoint/2010/main" val="232574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547003" y="1181818"/>
            <a:ext cx="6176512" cy="461665"/>
          </a:xfrm>
          <a:prstGeom prst="rect">
            <a:avLst/>
          </a:prstGeom>
          <a:noFill/>
        </p:spPr>
        <p:txBody>
          <a:bodyPr wrap="square" rtlCol="0">
            <a:spAutoFit/>
          </a:bodyPr>
          <a:lstStyle/>
          <a:p>
            <a:r>
              <a:rPr lang="zh-CN" altLang="en-US" sz="2400" b="1" dirty="0" smtClean="0">
                <a:solidFill>
                  <a:schemeClr val="bg1"/>
                </a:solidFill>
              </a:rPr>
              <a:t>线程池</a:t>
            </a:r>
            <a:endParaRPr lang="zh-CN" altLang="en-US" sz="2400" b="1" dirty="0">
              <a:solidFill>
                <a:schemeClr val="bg1"/>
              </a:solidFill>
            </a:endParaRPr>
          </a:p>
        </p:txBody>
      </p:sp>
      <p:sp>
        <p:nvSpPr>
          <p:cNvPr id="6" name="矩形 5"/>
          <p:cNvSpPr/>
          <p:nvPr/>
        </p:nvSpPr>
        <p:spPr>
          <a:xfrm>
            <a:off x="1547003" y="2184246"/>
            <a:ext cx="8752936" cy="369332"/>
          </a:xfrm>
          <a:prstGeom prst="rect">
            <a:avLst/>
          </a:prstGeom>
        </p:spPr>
        <p:txBody>
          <a:bodyPr wrap="square" anchor="b">
            <a:spAutoFit/>
          </a:bodyPr>
          <a:lstStyle/>
          <a:p>
            <a:r>
              <a:rPr lang="en-US" altLang="zh-CN" dirty="0">
                <a:solidFill>
                  <a:schemeClr val="bg1"/>
                </a:solidFill>
                <a:latin typeface="microsoft yahei" panose="020B0503020204020204" pitchFamily="34" charset="-122"/>
                <a:ea typeface="microsoft yahei" panose="020B0503020204020204" pitchFamily="34" charset="-122"/>
              </a:rPr>
              <a:t>Java</a:t>
            </a:r>
            <a:r>
              <a:rPr lang="zh-CN" altLang="en-US" dirty="0">
                <a:solidFill>
                  <a:schemeClr val="bg1"/>
                </a:solidFill>
                <a:latin typeface="microsoft yahei" panose="020B0503020204020204" pitchFamily="34" charset="-122"/>
                <a:ea typeface="microsoft yahei" panose="020B0503020204020204" pitchFamily="34" charset="-122"/>
              </a:rPr>
              <a:t>通过</a:t>
            </a:r>
            <a:r>
              <a:rPr lang="en-US" altLang="zh-CN" dirty="0">
                <a:solidFill>
                  <a:schemeClr val="bg1"/>
                </a:solidFill>
                <a:latin typeface="microsoft yahei" panose="020B0503020204020204" pitchFamily="34" charset="-122"/>
                <a:ea typeface="microsoft yahei" panose="020B0503020204020204" pitchFamily="34" charset="-122"/>
              </a:rPr>
              <a:t>Executors</a:t>
            </a:r>
            <a:r>
              <a:rPr lang="zh-CN" altLang="en-US" dirty="0">
                <a:solidFill>
                  <a:schemeClr val="bg1"/>
                </a:solidFill>
                <a:latin typeface="microsoft yahei" panose="020B0503020204020204" pitchFamily="34" charset="-122"/>
                <a:ea typeface="microsoft yahei" panose="020B0503020204020204" pitchFamily="34" charset="-122"/>
              </a:rPr>
              <a:t>提供四种线程池</a:t>
            </a:r>
            <a:endParaRPr lang="zh-CN" altLang="en-US" dirty="0">
              <a:solidFill>
                <a:schemeClr val="bg1"/>
              </a:solidFill>
            </a:endParaRPr>
          </a:p>
        </p:txBody>
      </p:sp>
      <p:sp>
        <p:nvSpPr>
          <p:cNvPr id="8" name="矩形 7"/>
          <p:cNvSpPr/>
          <p:nvPr/>
        </p:nvSpPr>
        <p:spPr>
          <a:xfrm>
            <a:off x="1547003" y="3094341"/>
            <a:ext cx="9472096" cy="2031325"/>
          </a:xfrm>
          <a:prstGeom prst="rect">
            <a:avLst/>
          </a:prstGeom>
        </p:spPr>
        <p:txBody>
          <a:bodyPr wrap="square" anchor="b">
            <a:spAutoFit/>
          </a:bodyPr>
          <a:lstStyle/>
          <a:p>
            <a:r>
              <a:rPr lang="en-US" altLang="zh-CN" b="1" dirty="0" err="1" smtClean="0">
                <a:solidFill>
                  <a:schemeClr val="bg1"/>
                </a:solidFill>
                <a:latin typeface="microsoft yahei" panose="020B0503020204020204" pitchFamily="34" charset="-122"/>
                <a:ea typeface="microsoft yahei" panose="020B0503020204020204" pitchFamily="34" charset="-122"/>
              </a:rPr>
              <a:t>newCachedThreadPool</a:t>
            </a:r>
            <a:r>
              <a:rPr lang="zh-CN" altLang="en-US" dirty="0" smtClean="0">
                <a:solidFill>
                  <a:schemeClr val="bg1"/>
                </a:solidFill>
                <a:latin typeface="microsoft yahei" panose="020B0503020204020204" pitchFamily="34" charset="-122"/>
                <a:ea typeface="microsoft yahei" panose="020B0503020204020204" pitchFamily="34" charset="-122"/>
              </a:rPr>
              <a:t>：创建</a:t>
            </a:r>
            <a:r>
              <a:rPr lang="zh-CN" altLang="en-US" dirty="0">
                <a:solidFill>
                  <a:schemeClr val="bg1"/>
                </a:solidFill>
                <a:latin typeface="microsoft yahei" panose="020B0503020204020204" pitchFamily="34" charset="-122"/>
                <a:ea typeface="microsoft yahei" panose="020B0503020204020204" pitchFamily="34" charset="-122"/>
              </a:rPr>
              <a:t>一个可缓存线程池，如果线程池长度超过处理需要，可灵活回收空闲线程，若无可回收，则新建线程。</a:t>
            </a:r>
          </a:p>
          <a:p>
            <a:r>
              <a:rPr lang="en-US" altLang="zh-CN" b="1" dirty="0" err="1" smtClean="0">
                <a:solidFill>
                  <a:schemeClr val="bg1"/>
                </a:solidFill>
                <a:latin typeface="microsoft yahei" panose="020B0503020204020204" pitchFamily="34" charset="-122"/>
                <a:ea typeface="microsoft yahei" panose="020B0503020204020204" pitchFamily="34" charset="-122"/>
              </a:rPr>
              <a:t>newFixedThreadPool</a:t>
            </a:r>
            <a:r>
              <a:rPr lang="zh-CN" altLang="en-US" dirty="0" smtClean="0">
                <a:solidFill>
                  <a:schemeClr val="bg1"/>
                </a:solidFill>
                <a:latin typeface="microsoft yahei" panose="020B0503020204020204" pitchFamily="34" charset="-122"/>
                <a:ea typeface="microsoft yahei" panose="020B0503020204020204" pitchFamily="34" charset="-122"/>
              </a:rPr>
              <a:t>：</a:t>
            </a:r>
            <a:r>
              <a:rPr lang="en-US" altLang="zh-CN" dirty="0" smtClean="0">
                <a:solidFill>
                  <a:schemeClr val="bg1"/>
                </a:solidFill>
                <a:latin typeface="microsoft yahei" panose="020B0503020204020204" pitchFamily="34" charset="-122"/>
                <a:ea typeface="microsoft yahei" panose="020B0503020204020204" pitchFamily="34" charset="-122"/>
              </a:rPr>
              <a:t> </a:t>
            </a:r>
            <a:r>
              <a:rPr lang="zh-CN" altLang="en-US" dirty="0">
                <a:solidFill>
                  <a:schemeClr val="bg1"/>
                </a:solidFill>
                <a:latin typeface="microsoft yahei" panose="020B0503020204020204" pitchFamily="34" charset="-122"/>
                <a:ea typeface="microsoft yahei" panose="020B0503020204020204" pitchFamily="34" charset="-122"/>
              </a:rPr>
              <a:t>创建一个定长线程池，可控制线程最大并发数，超出的线程会在队列中等待。</a:t>
            </a:r>
          </a:p>
          <a:p>
            <a:r>
              <a:rPr lang="en-US" altLang="zh-CN" b="1" dirty="0" err="1" smtClean="0">
                <a:solidFill>
                  <a:schemeClr val="bg1"/>
                </a:solidFill>
                <a:latin typeface="microsoft yahei" panose="020B0503020204020204" pitchFamily="34" charset="-122"/>
                <a:ea typeface="microsoft yahei" panose="020B0503020204020204" pitchFamily="34" charset="-122"/>
              </a:rPr>
              <a:t>newScheduledThreadPool</a:t>
            </a:r>
            <a:r>
              <a:rPr lang="zh-CN" altLang="en-US" dirty="0" smtClean="0">
                <a:solidFill>
                  <a:schemeClr val="bg1"/>
                </a:solidFill>
                <a:latin typeface="microsoft yahei" panose="020B0503020204020204" pitchFamily="34" charset="-122"/>
                <a:ea typeface="microsoft yahei" panose="020B0503020204020204" pitchFamily="34" charset="-122"/>
              </a:rPr>
              <a:t>：</a:t>
            </a:r>
            <a:r>
              <a:rPr lang="en-US" altLang="zh-CN" dirty="0" smtClean="0">
                <a:solidFill>
                  <a:schemeClr val="bg1"/>
                </a:solidFill>
                <a:latin typeface="microsoft yahei" panose="020B0503020204020204" pitchFamily="34" charset="-122"/>
                <a:ea typeface="microsoft yahei" panose="020B0503020204020204" pitchFamily="34" charset="-122"/>
              </a:rPr>
              <a:t> </a:t>
            </a:r>
            <a:r>
              <a:rPr lang="zh-CN" altLang="en-US" dirty="0">
                <a:solidFill>
                  <a:schemeClr val="bg1"/>
                </a:solidFill>
                <a:latin typeface="microsoft yahei" panose="020B0503020204020204" pitchFamily="34" charset="-122"/>
                <a:ea typeface="microsoft yahei" panose="020B0503020204020204" pitchFamily="34" charset="-122"/>
              </a:rPr>
              <a:t>创建一个定长线程池，支持定时及周期性任务执行。</a:t>
            </a:r>
          </a:p>
          <a:p>
            <a:r>
              <a:rPr lang="en-US" altLang="zh-CN" b="1" dirty="0" err="1" smtClean="0">
                <a:solidFill>
                  <a:schemeClr val="bg1"/>
                </a:solidFill>
                <a:latin typeface="microsoft yahei" panose="020B0503020204020204" pitchFamily="34" charset="-122"/>
                <a:ea typeface="microsoft yahei" panose="020B0503020204020204" pitchFamily="34" charset="-122"/>
              </a:rPr>
              <a:t>newSingleThreadExecutor</a:t>
            </a:r>
            <a:r>
              <a:rPr lang="zh-CN" altLang="en-US" dirty="0" smtClean="0">
                <a:solidFill>
                  <a:schemeClr val="bg1"/>
                </a:solidFill>
                <a:latin typeface="microsoft yahei" panose="020B0503020204020204" pitchFamily="34" charset="-122"/>
                <a:ea typeface="microsoft yahei" panose="020B0503020204020204" pitchFamily="34" charset="-122"/>
              </a:rPr>
              <a:t>：</a:t>
            </a:r>
            <a:r>
              <a:rPr lang="en-US" altLang="zh-CN" dirty="0" smtClean="0">
                <a:solidFill>
                  <a:schemeClr val="bg1"/>
                </a:solidFill>
                <a:latin typeface="microsoft yahei" panose="020B0503020204020204" pitchFamily="34" charset="-122"/>
                <a:ea typeface="microsoft yahei" panose="020B0503020204020204" pitchFamily="34" charset="-122"/>
              </a:rPr>
              <a:t> </a:t>
            </a:r>
            <a:r>
              <a:rPr lang="zh-CN" altLang="en-US" dirty="0">
                <a:solidFill>
                  <a:schemeClr val="bg1"/>
                </a:solidFill>
                <a:latin typeface="microsoft yahei" panose="020B0503020204020204" pitchFamily="34" charset="-122"/>
                <a:ea typeface="microsoft yahei" panose="020B0503020204020204" pitchFamily="34" charset="-122"/>
              </a:rPr>
              <a:t>创建一个单线程化的线程池，它只会用唯一的工作线程来执行任务，保证所有任务按照指定顺序</a:t>
            </a:r>
            <a:r>
              <a:rPr lang="en-US" altLang="zh-CN" dirty="0">
                <a:solidFill>
                  <a:schemeClr val="bg1"/>
                </a:solidFill>
                <a:latin typeface="microsoft yahei" panose="020B0503020204020204" pitchFamily="34" charset="-122"/>
                <a:ea typeface="microsoft yahei" panose="020B0503020204020204" pitchFamily="34" charset="-122"/>
              </a:rPr>
              <a:t>(FIFO, LIFO, </a:t>
            </a:r>
            <a:r>
              <a:rPr lang="zh-CN" altLang="en-US" dirty="0">
                <a:solidFill>
                  <a:schemeClr val="bg1"/>
                </a:solidFill>
                <a:latin typeface="microsoft yahei" panose="020B0503020204020204" pitchFamily="34" charset="-122"/>
                <a:ea typeface="microsoft yahei" panose="020B0503020204020204" pitchFamily="34" charset="-122"/>
              </a:rPr>
              <a:t>优先级</a:t>
            </a:r>
            <a:r>
              <a:rPr lang="en-US" altLang="zh-CN" dirty="0">
                <a:solidFill>
                  <a:schemeClr val="bg1"/>
                </a:solidFill>
                <a:latin typeface="microsoft yahei" panose="020B0503020204020204" pitchFamily="34" charset="-122"/>
                <a:ea typeface="microsoft yahei" panose="020B0503020204020204" pitchFamily="34" charset="-122"/>
              </a:rPr>
              <a:t>)</a:t>
            </a:r>
            <a:r>
              <a:rPr lang="zh-CN" altLang="en-US" dirty="0">
                <a:solidFill>
                  <a:schemeClr val="bg1"/>
                </a:solidFill>
                <a:latin typeface="microsoft yahei" panose="020B0503020204020204" pitchFamily="34" charset="-122"/>
                <a:ea typeface="microsoft yahei" panose="020B0503020204020204" pitchFamily="34" charset="-122"/>
              </a:rPr>
              <a:t>执行。</a:t>
            </a:r>
            <a:endParaRPr lang="zh-CN" altLang="en-US" dirty="0">
              <a:solidFill>
                <a:schemeClr val="bg1"/>
              </a:solidFill>
            </a:endParaRPr>
          </a:p>
        </p:txBody>
      </p:sp>
    </p:spTree>
    <p:extLst>
      <p:ext uri="{BB962C8B-B14F-4D97-AF65-F5344CB8AC3E}">
        <p14:creationId xmlns:p14="http://schemas.microsoft.com/office/powerpoint/2010/main" val="315246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547003" y="1181818"/>
            <a:ext cx="6176512" cy="461665"/>
          </a:xfrm>
          <a:prstGeom prst="rect">
            <a:avLst/>
          </a:prstGeom>
          <a:noFill/>
        </p:spPr>
        <p:txBody>
          <a:bodyPr wrap="square" rtlCol="0">
            <a:spAutoFit/>
          </a:bodyPr>
          <a:lstStyle/>
          <a:p>
            <a:r>
              <a:rPr lang="en-US" altLang="zh-CN" sz="2400" b="1" dirty="0" err="1">
                <a:solidFill>
                  <a:schemeClr val="bg1"/>
                </a:solidFill>
              </a:rPr>
              <a:t>newCachedThreadPool</a:t>
            </a:r>
            <a:endParaRPr lang="zh-CN" altLang="en-US" sz="2400" b="1" dirty="0">
              <a:solidFill>
                <a:schemeClr val="bg1"/>
              </a:solidFill>
            </a:endParaRPr>
          </a:p>
        </p:txBody>
      </p:sp>
      <p:pic>
        <p:nvPicPr>
          <p:cNvPr id="2" name="图片 1"/>
          <p:cNvPicPr>
            <a:picLocks noChangeAspect="1"/>
          </p:cNvPicPr>
          <p:nvPr/>
        </p:nvPicPr>
        <p:blipFill>
          <a:blip r:embed="rId3"/>
          <a:stretch>
            <a:fillRect/>
          </a:stretch>
        </p:blipFill>
        <p:spPr>
          <a:xfrm>
            <a:off x="466164" y="1806973"/>
            <a:ext cx="6010275" cy="3152775"/>
          </a:xfrm>
          <a:prstGeom prst="rect">
            <a:avLst/>
          </a:prstGeom>
        </p:spPr>
      </p:pic>
      <p:pic>
        <p:nvPicPr>
          <p:cNvPr id="3" name="图片 2"/>
          <p:cNvPicPr>
            <a:picLocks noChangeAspect="1"/>
          </p:cNvPicPr>
          <p:nvPr/>
        </p:nvPicPr>
        <p:blipFill>
          <a:blip r:embed="rId4"/>
          <a:stretch>
            <a:fillRect/>
          </a:stretch>
        </p:blipFill>
        <p:spPr>
          <a:xfrm>
            <a:off x="1766245" y="4486395"/>
            <a:ext cx="1190625" cy="1866900"/>
          </a:xfrm>
          <a:prstGeom prst="rect">
            <a:avLst/>
          </a:prstGeom>
        </p:spPr>
      </p:pic>
      <p:pic>
        <p:nvPicPr>
          <p:cNvPr id="4" name="图片 3"/>
          <p:cNvPicPr>
            <a:picLocks noChangeAspect="1"/>
          </p:cNvPicPr>
          <p:nvPr/>
        </p:nvPicPr>
        <p:blipFill>
          <a:blip r:embed="rId5"/>
          <a:stretch>
            <a:fillRect/>
          </a:stretch>
        </p:blipFill>
        <p:spPr>
          <a:xfrm>
            <a:off x="5819534" y="1764110"/>
            <a:ext cx="5924550" cy="3238500"/>
          </a:xfrm>
          <a:prstGeom prst="rect">
            <a:avLst/>
          </a:prstGeom>
        </p:spPr>
      </p:pic>
      <p:pic>
        <p:nvPicPr>
          <p:cNvPr id="7" name="图片 6"/>
          <p:cNvPicPr>
            <a:picLocks noChangeAspect="1"/>
          </p:cNvPicPr>
          <p:nvPr/>
        </p:nvPicPr>
        <p:blipFill>
          <a:blip r:embed="rId6"/>
          <a:stretch>
            <a:fillRect/>
          </a:stretch>
        </p:blipFill>
        <p:spPr>
          <a:xfrm>
            <a:off x="8462561" y="4486395"/>
            <a:ext cx="1295400" cy="1971675"/>
          </a:xfrm>
          <a:prstGeom prst="rect">
            <a:avLst/>
          </a:prstGeom>
        </p:spPr>
      </p:pic>
    </p:spTree>
    <p:extLst>
      <p:ext uri="{BB962C8B-B14F-4D97-AF65-F5344CB8AC3E}">
        <p14:creationId xmlns:p14="http://schemas.microsoft.com/office/powerpoint/2010/main" val="415777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547003" y="1181818"/>
            <a:ext cx="6176512" cy="461665"/>
          </a:xfrm>
          <a:prstGeom prst="rect">
            <a:avLst/>
          </a:prstGeom>
          <a:noFill/>
        </p:spPr>
        <p:txBody>
          <a:bodyPr wrap="square" rtlCol="0">
            <a:spAutoFit/>
          </a:bodyPr>
          <a:lstStyle/>
          <a:p>
            <a:r>
              <a:rPr lang="en-US" altLang="zh-CN" sz="2400" b="1" dirty="0" err="1">
                <a:solidFill>
                  <a:schemeClr val="bg1"/>
                </a:solidFill>
              </a:rPr>
              <a:t>newCachedThreadPool</a:t>
            </a:r>
            <a:endParaRPr lang="zh-CN" altLang="en-US" sz="2400" b="1" dirty="0">
              <a:solidFill>
                <a:schemeClr val="bg1"/>
              </a:solidFill>
            </a:endParaRPr>
          </a:p>
        </p:txBody>
      </p:sp>
      <p:pic>
        <p:nvPicPr>
          <p:cNvPr id="6" name="图片 5"/>
          <p:cNvPicPr>
            <a:picLocks noChangeAspect="1"/>
          </p:cNvPicPr>
          <p:nvPr/>
        </p:nvPicPr>
        <p:blipFill>
          <a:blip r:embed="rId3"/>
          <a:stretch>
            <a:fillRect/>
          </a:stretch>
        </p:blipFill>
        <p:spPr>
          <a:xfrm>
            <a:off x="1547003" y="2274003"/>
            <a:ext cx="6934200" cy="2981325"/>
          </a:xfrm>
          <a:prstGeom prst="rect">
            <a:avLst/>
          </a:prstGeom>
        </p:spPr>
      </p:pic>
      <p:pic>
        <p:nvPicPr>
          <p:cNvPr id="8" name="图片 7"/>
          <p:cNvPicPr>
            <a:picLocks noChangeAspect="1"/>
          </p:cNvPicPr>
          <p:nvPr/>
        </p:nvPicPr>
        <p:blipFill>
          <a:blip r:embed="rId4"/>
          <a:stretch>
            <a:fillRect/>
          </a:stretch>
        </p:blipFill>
        <p:spPr>
          <a:xfrm>
            <a:off x="9428001" y="2807402"/>
            <a:ext cx="1438275" cy="1914525"/>
          </a:xfrm>
          <a:prstGeom prst="rect">
            <a:avLst/>
          </a:prstGeom>
        </p:spPr>
      </p:pic>
    </p:spTree>
    <p:extLst>
      <p:ext uri="{BB962C8B-B14F-4D97-AF65-F5344CB8AC3E}">
        <p14:creationId xmlns:p14="http://schemas.microsoft.com/office/powerpoint/2010/main" val="397950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547003" y="1181818"/>
            <a:ext cx="6176512" cy="461665"/>
          </a:xfrm>
          <a:prstGeom prst="rect">
            <a:avLst/>
          </a:prstGeom>
          <a:noFill/>
        </p:spPr>
        <p:txBody>
          <a:bodyPr wrap="square" rtlCol="0">
            <a:spAutoFit/>
          </a:bodyPr>
          <a:lstStyle/>
          <a:p>
            <a:r>
              <a:rPr lang="en-US" altLang="zh-CN" sz="2400" b="1" dirty="0" err="1">
                <a:solidFill>
                  <a:schemeClr val="bg1"/>
                </a:solidFill>
              </a:rPr>
              <a:t>newScheduledThreadPool</a:t>
            </a:r>
            <a:endParaRPr lang="zh-CN" altLang="en-US" sz="2400" b="1" dirty="0">
              <a:solidFill>
                <a:schemeClr val="bg1"/>
              </a:solidFill>
            </a:endParaRPr>
          </a:p>
        </p:txBody>
      </p:sp>
      <p:pic>
        <p:nvPicPr>
          <p:cNvPr id="2" name="图片 1"/>
          <p:cNvPicPr>
            <a:picLocks noChangeAspect="1"/>
          </p:cNvPicPr>
          <p:nvPr/>
        </p:nvPicPr>
        <p:blipFill>
          <a:blip r:embed="rId3"/>
          <a:stretch>
            <a:fillRect/>
          </a:stretch>
        </p:blipFill>
        <p:spPr>
          <a:xfrm>
            <a:off x="1547003" y="1820178"/>
            <a:ext cx="7267575" cy="1990725"/>
          </a:xfrm>
          <a:prstGeom prst="rect">
            <a:avLst/>
          </a:prstGeom>
        </p:spPr>
      </p:pic>
      <p:pic>
        <p:nvPicPr>
          <p:cNvPr id="3" name="图片 2"/>
          <p:cNvPicPr>
            <a:picLocks noChangeAspect="1"/>
          </p:cNvPicPr>
          <p:nvPr/>
        </p:nvPicPr>
        <p:blipFill>
          <a:blip r:embed="rId4"/>
          <a:stretch>
            <a:fillRect/>
          </a:stretch>
        </p:blipFill>
        <p:spPr>
          <a:xfrm>
            <a:off x="9245640" y="2644090"/>
            <a:ext cx="1733550" cy="342900"/>
          </a:xfrm>
          <a:prstGeom prst="rect">
            <a:avLst/>
          </a:prstGeom>
        </p:spPr>
      </p:pic>
      <p:pic>
        <p:nvPicPr>
          <p:cNvPr id="4" name="图片 3"/>
          <p:cNvPicPr>
            <a:picLocks noChangeAspect="1"/>
          </p:cNvPicPr>
          <p:nvPr/>
        </p:nvPicPr>
        <p:blipFill>
          <a:blip r:embed="rId5"/>
          <a:stretch>
            <a:fillRect/>
          </a:stretch>
        </p:blipFill>
        <p:spPr>
          <a:xfrm>
            <a:off x="1547003" y="4148680"/>
            <a:ext cx="7219950" cy="1847850"/>
          </a:xfrm>
          <a:prstGeom prst="rect">
            <a:avLst/>
          </a:prstGeom>
        </p:spPr>
      </p:pic>
      <p:pic>
        <p:nvPicPr>
          <p:cNvPr id="7" name="图片 6"/>
          <p:cNvPicPr>
            <a:picLocks noChangeAspect="1"/>
          </p:cNvPicPr>
          <p:nvPr/>
        </p:nvPicPr>
        <p:blipFill>
          <a:blip r:embed="rId6"/>
          <a:stretch>
            <a:fillRect/>
          </a:stretch>
        </p:blipFill>
        <p:spPr>
          <a:xfrm>
            <a:off x="9402802" y="4405855"/>
            <a:ext cx="1419225" cy="1333500"/>
          </a:xfrm>
          <a:prstGeom prst="rect">
            <a:avLst/>
          </a:prstGeom>
        </p:spPr>
      </p:pic>
    </p:spTree>
    <p:extLst>
      <p:ext uri="{BB962C8B-B14F-4D97-AF65-F5344CB8AC3E}">
        <p14:creationId xmlns:p14="http://schemas.microsoft.com/office/powerpoint/2010/main" val="112482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547003" y="1181818"/>
            <a:ext cx="6176512" cy="461665"/>
          </a:xfrm>
          <a:prstGeom prst="rect">
            <a:avLst/>
          </a:prstGeom>
          <a:noFill/>
        </p:spPr>
        <p:txBody>
          <a:bodyPr wrap="square" rtlCol="0">
            <a:spAutoFit/>
          </a:bodyPr>
          <a:lstStyle/>
          <a:p>
            <a:r>
              <a:rPr lang="en-US" altLang="zh-CN" sz="2400" b="1" dirty="0" err="1">
                <a:solidFill>
                  <a:schemeClr val="bg1"/>
                </a:solidFill>
              </a:rPr>
              <a:t>newSingleThreadExecutor</a:t>
            </a:r>
            <a:endParaRPr lang="zh-CN" altLang="en-US" sz="2400" b="1" dirty="0">
              <a:solidFill>
                <a:schemeClr val="bg1"/>
              </a:solidFill>
            </a:endParaRPr>
          </a:p>
        </p:txBody>
      </p:sp>
      <p:pic>
        <p:nvPicPr>
          <p:cNvPr id="6" name="图片 5"/>
          <p:cNvPicPr>
            <a:picLocks noChangeAspect="1"/>
          </p:cNvPicPr>
          <p:nvPr/>
        </p:nvPicPr>
        <p:blipFill>
          <a:blip r:embed="rId3"/>
          <a:stretch>
            <a:fillRect/>
          </a:stretch>
        </p:blipFill>
        <p:spPr>
          <a:xfrm>
            <a:off x="5560248" y="713711"/>
            <a:ext cx="5724525" cy="5476875"/>
          </a:xfrm>
          <a:prstGeom prst="rect">
            <a:avLst/>
          </a:prstGeom>
        </p:spPr>
      </p:pic>
      <p:pic>
        <p:nvPicPr>
          <p:cNvPr id="8" name="图片 7"/>
          <p:cNvPicPr>
            <a:picLocks noChangeAspect="1"/>
          </p:cNvPicPr>
          <p:nvPr/>
        </p:nvPicPr>
        <p:blipFill>
          <a:blip r:embed="rId4"/>
          <a:stretch>
            <a:fillRect/>
          </a:stretch>
        </p:blipFill>
        <p:spPr>
          <a:xfrm>
            <a:off x="3567595" y="2121572"/>
            <a:ext cx="866775" cy="3590925"/>
          </a:xfrm>
          <a:prstGeom prst="rect">
            <a:avLst/>
          </a:prstGeom>
        </p:spPr>
      </p:pic>
    </p:spTree>
    <p:extLst>
      <p:ext uri="{BB962C8B-B14F-4D97-AF65-F5344CB8AC3E}">
        <p14:creationId xmlns:p14="http://schemas.microsoft.com/office/powerpoint/2010/main" val="98261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50831" y="1181818"/>
            <a:ext cx="6176512" cy="461665"/>
          </a:xfrm>
          <a:prstGeom prst="rect">
            <a:avLst/>
          </a:prstGeom>
          <a:noFill/>
        </p:spPr>
        <p:txBody>
          <a:bodyPr wrap="square" rtlCol="0">
            <a:spAutoFit/>
          </a:bodyPr>
          <a:lstStyle/>
          <a:p>
            <a:r>
              <a:rPr lang="zh-CN" altLang="en-US" sz="2400" b="1" dirty="0">
                <a:solidFill>
                  <a:schemeClr val="bg1"/>
                </a:solidFill>
              </a:rPr>
              <a:t>线程与进程</a:t>
            </a:r>
          </a:p>
        </p:txBody>
      </p:sp>
      <p:sp>
        <p:nvSpPr>
          <p:cNvPr id="6" name="矩形 5"/>
          <p:cNvSpPr/>
          <p:nvPr/>
        </p:nvSpPr>
        <p:spPr>
          <a:xfrm>
            <a:off x="1547003" y="2130573"/>
            <a:ext cx="8752936" cy="646331"/>
          </a:xfrm>
          <a:prstGeom prst="rect">
            <a:avLst/>
          </a:prstGeom>
        </p:spPr>
        <p:txBody>
          <a:bodyPr wrap="square" anchor="b">
            <a:spAutoFit/>
          </a:bodyPr>
          <a:lstStyle/>
          <a:p>
            <a:r>
              <a:rPr lang="zh-CN" altLang="en-US" i="0" dirty="0" smtClean="0">
                <a:solidFill>
                  <a:schemeClr val="bg1"/>
                </a:solidFill>
                <a:effectLst/>
                <a:latin typeface="microsoft yahei" panose="020B0503020204020204" pitchFamily="34" charset="-122"/>
                <a:ea typeface="microsoft yahei" panose="020B0503020204020204" pitchFamily="34" charset="-122"/>
              </a:rPr>
              <a:t>进程：每个进程都有独立的代码和数据空间（进程上下文），进程间的切换会有较大的开销，一个进程包含</a:t>
            </a:r>
            <a:r>
              <a:rPr lang="en-US" altLang="zh-CN" i="0" dirty="0" smtClean="0">
                <a:solidFill>
                  <a:schemeClr val="bg1"/>
                </a:solidFill>
                <a:effectLst/>
                <a:latin typeface="microsoft yahei" panose="020B0503020204020204" pitchFamily="34" charset="-122"/>
                <a:ea typeface="microsoft yahei" panose="020B0503020204020204" pitchFamily="34" charset="-122"/>
              </a:rPr>
              <a:t>1--n</a:t>
            </a:r>
            <a:r>
              <a:rPr lang="zh-CN" altLang="en-US" i="0" dirty="0" smtClean="0">
                <a:solidFill>
                  <a:schemeClr val="bg1"/>
                </a:solidFill>
                <a:effectLst/>
                <a:latin typeface="microsoft yahei" panose="020B0503020204020204" pitchFamily="34" charset="-122"/>
                <a:ea typeface="microsoft yahei" panose="020B0503020204020204" pitchFamily="34" charset="-122"/>
              </a:rPr>
              <a:t>个线程。（进程是资源分配的最小单位）</a:t>
            </a:r>
            <a:endParaRPr lang="zh-CN" altLang="en-US" dirty="0">
              <a:solidFill>
                <a:schemeClr val="bg1"/>
              </a:solidFill>
            </a:endParaRPr>
          </a:p>
        </p:txBody>
      </p:sp>
      <p:sp>
        <p:nvSpPr>
          <p:cNvPr id="7" name="矩形 6"/>
          <p:cNvSpPr/>
          <p:nvPr/>
        </p:nvSpPr>
        <p:spPr>
          <a:xfrm>
            <a:off x="1547003" y="3263994"/>
            <a:ext cx="8752936" cy="646331"/>
          </a:xfrm>
          <a:prstGeom prst="rect">
            <a:avLst/>
          </a:prstGeom>
        </p:spPr>
        <p:txBody>
          <a:bodyPr wrap="square" anchor="b">
            <a:spAutoFit/>
          </a:bodyPr>
          <a:lstStyle/>
          <a:p>
            <a:r>
              <a:rPr lang="zh-CN" altLang="en-US" dirty="0" smtClean="0">
                <a:solidFill>
                  <a:schemeClr val="bg1"/>
                </a:solidFill>
                <a:latin typeface="microsoft yahei" panose="020B0503020204020204" pitchFamily="34" charset="-122"/>
                <a:ea typeface="microsoft yahei" panose="020B0503020204020204" pitchFamily="34" charset="-122"/>
              </a:rPr>
              <a:t>线程</a:t>
            </a:r>
            <a:r>
              <a:rPr lang="zh-CN" altLang="en-US" dirty="0">
                <a:solidFill>
                  <a:schemeClr val="bg1"/>
                </a:solidFill>
                <a:latin typeface="microsoft yahei" panose="020B0503020204020204" pitchFamily="34" charset="-122"/>
                <a:ea typeface="microsoft yahei" panose="020B0503020204020204" pitchFamily="34" charset="-122"/>
              </a:rPr>
              <a:t>：同一类线程共享代码和数据空间，每个线程有独立的运行栈和程序计数器</a:t>
            </a:r>
            <a:r>
              <a:rPr lang="en-US" altLang="zh-CN" dirty="0">
                <a:solidFill>
                  <a:schemeClr val="bg1"/>
                </a:solidFill>
                <a:latin typeface="microsoft yahei" panose="020B0503020204020204" pitchFamily="34" charset="-122"/>
                <a:ea typeface="microsoft yahei" panose="020B0503020204020204" pitchFamily="34" charset="-122"/>
              </a:rPr>
              <a:t>(PC)</a:t>
            </a:r>
            <a:r>
              <a:rPr lang="zh-CN" altLang="en-US" dirty="0" smtClean="0">
                <a:solidFill>
                  <a:schemeClr val="bg1"/>
                </a:solidFill>
                <a:latin typeface="microsoft yahei" panose="020B0503020204020204" pitchFamily="34" charset="-122"/>
                <a:ea typeface="microsoft yahei" panose="020B0503020204020204" pitchFamily="34" charset="-122"/>
              </a:rPr>
              <a:t>，   线程</a:t>
            </a:r>
            <a:r>
              <a:rPr lang="zh-CN" altLang="en-US" dirty="0">
                <a:solidFill>
                  <a:schemeClr val="bg1"/>
                </a:solidFill>
                <a:latin typeface="microsoft yahei" panose="020B0503020204020204" pitchFamily="34" charset="-122"/>
                <a:ea typeface="microsoft yahei" panose="020B0503020204020204" pitchFamily="34" charset="-122"/>
              </a:rPr>
              <a:t>切换开销小。（线程是</a:t>
            </a:r>
            <a:r>
              <a:rPr lang="en-US" altLang="zh-CN" dirty="0" err="1">
                <a:solidFill>
                  <a:schemeClr val="bg1"/>
                </a:solidFill>
                <a:latin typeface="microsoft yahei" panose="020B0503020204020204" pitchFamily="34" charset="-122"/>
                <a:ea typeface="microsoft yahei" panose="020B0503020204020204" pitchFamily="34" charset="-122"/>
              </a:rPr>
              <a:t>cpu</a:t>
            </a:r>
            <a:r>
              <a:rPr lang="zh-CN" altLang="en-US" dirty="0">
                <a:solidFill>
                  <a:schemeClr val="bg1"/>
                </a:solidFill>
                <a:latin typeface="microsoft yahei" panose="020B0503020204020204" pitchFamily="34" charset="-122"/>
                <a:ea typeface="microsoft yahei" panose="020B0503020204020204" pitchFamily="34" charset="-122"/>
              </a:rPr>
              <a:t>调度的最小单位</a:t>
            </a:r>
            <a:r>
              <a:rPr lang="zh-CN" altLang="en-US" dirty="0" smtClean="0">
                <a:solidFill>
                  <a:schemeClr val="bg1"/>
                </a:solidFill>
                <a:latin typeface="microsoft yahei" panose="020B0503020204020204" pitchFamily="34" charset="-122"/>
                <a:ea typeface="microsoft yahei" panose="020B0503020204020204" pitchFamily="34" charset="-122"/>
              </a:rPr>
              <a:t>）</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9" name="矩形 8"/>
          <p:cNvSpPr/>
          <p:nvPr/>
        </p:nvSpPr>
        <p:spPr>
          <a:xfrm>
            <a:off x="1547003" y="4397415"/>
            <a:ext cx="8752936" cy="369332"/>
          </a:xfrm>
          <a:prstGeom prst="rect">
            <a:avLst/>
          </a:prstGeom>
        </p:spPr>
        <p:txBody>
          <a:bodyPr wrap="square" anchor="b">
            <a:spAutoFit/>
          </a:bodyPr>
          <a:lstStyle/>
          <a:p>
            <a:r>
              <a:rPr lang="zh-CN" altLang="en-US" dirty="0" smtClean="0">
                <a:solidFill>
                  <a:schemeClr val="bg1"/>
                </a:solidFill>
                <a:latin typeface="microsoft yahei" panose="020B0503020204020204" pitchFamily="34" charset="-122"/>
                <a:ea typeface="microsoft yahei" panose="020B0503020204020204" pitchFamily="34" charset="-122"/>
              </a:rPr>
              <a:t>多进程是指操作系统能同时运行多个任务（程序）。</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10" name="矩形 9"/>
          <p:cNvSpPr/>
          <p:nvPr/>
        </p:nvSpPr>
        <p:spPr>
          <a:xfrm>
            <a:off x="1547003" y="5253837"/>
            <a:ext cx="8752936" cy="369332"/>
          </a:xfrm>
          <a:prstGeom prst="rect">
            <a:avLst/>
          </a:prstGeom>
        </p:spPr>
        <p:txBody>
          <a:bodyPr wrap="square" anchor="b">
            <a:spAutoFit/>
          </a:bodyPr>
          <a:lstStyle/>
          <a:p>
            <a:r>
              <a:rPr lang="zh-CN" altLang="en-US" dirty="0" smtClean="0">
                <a:solidFill>
                  <a:schemeClr val="bg1"/>
                </a:solidFill>
                <a:latin typeface="microsoft yahei" panose="020B0503020204020204" pitchFamily="34" charset="-122"/>
                <a:ea typeface="microsoft yahei" panose="020B0503020204020204" pitchFamily="34" charset="-122"/>
              </a:rPr>
              <a:t>多线程是指在同一程序中有多个顺序流在执行。</a:t>
            </a:r>
            <a:endParaRPr lang="zh-CN" altLang="en-US"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42266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809" y="1181817"/>
            <a:ext cx="7712744" cy="461665"/>
          </a:xfrm>
          <a:prstGeom prst="rect">
            <a:avLst/>
          </a:prstGeom>
          <a:noFill/>
        </p:spPr>
        <p:txBody>
          <a:bodyPr wrap="square" rtlCol="0">
            <a:spAutoFit/>
          </a:bodyPr>
          <a:lstStyle/>
          <a:p>
            <a:r>
              <a:rPr lang="en-US" altLang="zh-CN" sz="2400" b="1" dirty="0" smtClean="0">
                <a:solidFill>
                  <a:schemeClr val="bg1"/>
                </a:solidFill>
              </a:rPr>
              <a:t>Spring</a:t>
            </a:r>
            <a:r>
              <a:rPr lang="zh-CN" altLang="en-US" sz="2400" b="1" dirty="0" smtClean="0">
                <a:solidFill>
                  <a:schemeClr val="bg1"/>
                </a:solidFill>
              </a:rPr>
              <a:t>实现多线程管理：</a:t>
            </a:r>
            <a:r>
              <a:rPr lang="en-US" altLang="zh-CN" sz="2400" b="1" dirty="0" err="1">
                <a:solidFill>
                  <a:schemeClr val="bg1"/>
                </a:solidFill>
              </a:rPr>
              <a:t>ThreadPoolTaskExecutor</a:t>
            </a:r>
            <a:endParaRPr lang="zh-CN" altLang="en-US" sz="2400" b="1" dirty="0">
              <a:solidFill>
                <a:schemeClr val="bg1"/>
              </a:solidFill>
            </a:endParaRPr>
          </a:p>
        </p:txBody>
      </p:sp>
      <p:sp>
        <p:nvSpPr>
          <p:cNvPr id="3" name="矩形 2"/>
          <p:cNvSpPr/>
          <p:nvPr/>
        </p:nvSpPr>
        <p:spPr>
          <a:xfrm>
            <a:off x="848809" y="1996595"/>
            <a:ext cx="10953656" cy="646331"/>
          </a:xfrm>
          <a:prstGeom prst="rect">
            <a:avLst/>
          </a:prstGeom>
        </p:spPr>
        <p:txBody>
          <a:bodyPr wrap="square">
            <a:spAutoFit/>
          </a:bodyPr>
          <a:lstStyle/>
          <a:p>
            <a:r>
              <a:rPr lang="en-US" altLang="zh-CN" dirty="0" err="1">
                <a:solidFill>
                  <a:schemeClr val="bg1"/>
                </a:solidFill>
                <a:latin typeface="微软雅黑" panose="020B0503020204020204" pitchFamily="34" charset="-122"/>
                <a:ea typeface="微软雅黑" panose="020B0503020204020204" pitchFamily="34" charset="-122"/>
              </a:rPr>
              <a:t>ThreadPoolTaskExecutor</a:t>
            </a:r>
            <a:r>
              <a:rPr lang="zh-CN" altLang="en-US" dirty="0">
                <a:solidFill>
                  <a:schemeClr val="bg1"/>
                </a:solidFill>
                <a:latin typeface="微软雅黑" panose="020B0503020204020204" pitchFamily="34" charset="-122"/>
                <a:ea typeface="微软雅黑" panose="020B0503020204020204" pitchFamily="34" charset="-122"/>
              </a:rPr>
              <a:t>是一个</a:t>
            </a:r>
            <a:r>
              <a:rPr lang="en-US" altLang="zh-CN" dirty="0">
                <a:solidFill>
                  <a:schemeClr val="bg1"/>
                </a:solidFill>
                <a:latin typeface="微软雅黑" panose="020B0503020204020204" pitchFamily="34" charset="-122"/>
                <a:ea typeface="微软雅黑" panose="020B0503020204020204" pitchFamily="34" charset="-122"/>
              </a:rPr>
              <a:t>spring</a:t>
            </a:r>
            <a:r>
              <a:rPr lang="zh-CN" altLang="en-US" dirty="0">
                <a:solidFill>
                  <a:schemeClr val="bg1"/>
                </a:solidFill>
                <a:latin typeface="微软雅黑" panose="020B0503020204020204" pitchFamily="34" charset="-122"/>
                <a:ea typeface="微软雅黑" panose="020B0503020204020204" pitchFamily="34" charset="-122"/>
              </a:rPr>
              <a:t>的线程池技术，它是使用</a:t>
            </a:r>
            <a:r>
              <a:rPr lang="en-US" altLang="zh-CN" dirty="0" err="1">
                <a:solidFill>
                  <a:schemeClr val="bg1"/>
                </a:solidFill>
                <a:latin typeface="微软雅黑" panose="020B0503020204020204" pitchFamily="34" charset="-122"/>
                <a:ea typeface="微软雅黑" panose="020B0503020204020204" pitchFamily="34" charset="-122"/>
              </a:rPr>
              <a:t>jdk</a:t>
            </a:r>
            <a:r>
              <a:rPr lang="zh-CN" altLang="en-US" dirty="0">
                <a:solidFill>
                  <a:schemeClr val="bg1"/>
                </a:solidFill>
                <a:latin typeface="微软雅黑" panose="020B0503020204020204" pitchFamily="34" charset="-122"/>
                <a:ea typeface="微软雅黑" panose="020B0503020204020204" pitchFamily="34" charset="-122"/>
              </a:rPr>
              <a:t>中的</a:t>
            </a:r>
            <a:r>
              <a:rPr lang="en-US" altLang="zh-CN" dirty="0" err="1">
                <a:solidFill>
                  <a:schemeClr val="bg1"/>
                </a:solidFill>
                <a:latin typeface="微软雅黑" panose="020B0503020204020204" pitchFamily="34" charset="-122"/>
                <a:ea typeface="微软雅黑" panose="020B0503020204020204" pitchFamily="34" charset="-122"/>
              </a:rPr>
              <a:t>Java.util.concurrent.ThreadPoolExecutor</a:t>
            </a:r>
            <a:r>
              <a:rPr lang="zh-CN" altLang="en-US" dirty="0">
                <a:solidFill>
                  <a:schemeClr val="bg1"/>
                </a:solidFill>
                <a:latin typeface="微软雅黑" panose="020B0503020204020204" pitchFamily="34" charset="-122"/>
                <a:ea typeface="微软雅黑" panose="020B0503020204020204" pitchFamily="34" charset="-122"/>
              </a:rPr>
              <a:t>进行实现。</a:t>
            </a:r>
          </a:p>
        </p:txBody>
      </p:sp>
      <p:sp>
        <p:nvSpPr>
          <p:cNvPr id="7" name="矩形 6"/>
          <p:cNvSpPr/>
          <p:nvPr/>
        </p:nvSpPr>
        <p:spPr>
          <a:xfrm>
            <a:off x="848809" y="2996039"/>
            <a:ext cx="11501377" cy="3139321"/>
          </a:xfrm>
          <a:prstGeom prst="rect">
            <a:avLst/>
          </a:prstGeom>
        </p:spPr>
        <p:txBody>
          <a:bodyPr wrap="square">
            <a:spAutoFit/>
          </a:bodyPr>
          <a:lstStyle/>
          <a:p>
            <a:r>
              <a:rPr lang="en-US" altLang="zh-CN" dirty="0" err="1">
                <a:solidFill>
                  <a:schemeClr val="bg1"/>
                </a:solidFill>
                <a:latin typeface="微软雅黑" panose="020B0503020204020204" pitchFamily="34" charset="-122"/>
                <a:ea typeface="微软雅黑" panose="020B0503020204020204" pitchFamily="34" charset="-122"/>
              </a:rPr>
              <a:t>ThreadPoolTaskExecutor</a:t>
            </a:r>
            <a:r>
              <a:rPr lang="zh-CN" altLang="en-US" dirty="0">
                <a:solidFill>
                  <a:schemeClr val="bg1"/>
                </a:solidFill>
                <a:latin typeface="微软雅黑" panose="020B0503020204020204" pitchFamily="34" charset="-122"/>
                <a:ea typeface="微软雅黑" panose="020B0503020204020204" pitchFamily="34" charset="-122"/>
              </a:rPr>
              <a:t>的参数：</a:t>
            </a:r>
          </a:p>
          <a:p>
            <a:endParaRPr lang="zh-CN" altLang="en-US"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　　</a:t>
            </a:r>
            <a:r>
              <a:rPr lang="en-US" altLang="zh-CN" dirty="0" err="1">
                <a:solidFill>
                  <a:schemeClr val="bg1"/>
                </a:solidFill>
                <a:latin typeface="微软雅黑" panose="020B0503020204020204" pitchFamily="34" charset="-122"/>
                <a:ea typeface="微软雅黑" panose="020B0503020204020204" pitchFamily="34" charset="-122"/>
              </a:rPr>
              <a:t>int</a:t>
            </a:r>
            <a:r>
              <a:rPr lang="en-US" altLang="zh-CN" dirty="0">
                <a:solidFill>
                  <a:schemeClr val="bg1"/>
                </a:solidFill>
                <a:latin typeface="微软雅黑" panose="020B0503020204020204" pitchFamily="34" charset="-122"/>
                <a:ea typeface="微软雅黑" panose="020B0503020204020204" pitchFamily="34" charset="-122"/>
              </a:rPr>
              <a:t> </a:t>
            </a:r>
            <a:r>
              <a:rPr lang="en-US" altLang="zh-CN" dirty="0" err="1">
                <a:solidFill>
                  <a:schemeClr val="bg1"/>
                </a:solidFill>
                <a:latin typeface="微软雅黑" panose="020B0503020204020204" pitchFamily="34" charset="-122"/>
                <a:ea typeface="微软雅黑" panose="020B0503020204020204" pitchFamily="34" charset="-122"/>
              </a:rPr>
              <a:t>corePoolSize</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线程池维护线程的最小数量</a:t>
            </a:r>
            <a:r>
              <a:rPr lang="en-US" altLang="zh-CN" dirty="0">
                <a:solidFill>
                  <a:schemeClr val="bg1"/>
                </a:solidFill>
                <a:latin typeface="微软雅黑" panose="020B0503020204020204" pitchFamily="34" charset="-122"/>
                <a:ea typeface="微软雅黑" panose="020B0503020204020204" pitchFamily="34" charset="-122"/>
              </a:rPr>
              <a:t>. </a:t>
            </a:r>
          </a:p>
          <a:p>
            <a:r>
              <a:rPr lang="zh-CN" altLang="en-US" dirty="0">
                <a:solidFill>
                  <a:schemeClr val="bg1"/>
                </a:solidFill>
                <a:latin typeface="微软雅黑" panose="020B0503020204020204" pitchFamily="34" charset="-122"/>
                <a:ea typeface="微软雅黑" panose="020B0503020204020204" pitchFamily="34" charset="-122"/>
              </a:rPr>
              <a:t>　　</a:t>
            </a:r>
            <a:r>
              <a:rPr lang="en-US" altLang="zh-CN" dirty="0" err="1">
                <a:solidFill>
                  <a:schemeClr val="bg1"/>
                </a:solidFill>
                <a:latin typeface="微软雅黑" panose="020B0503020204020204" pitchFamily="34" charset="-122"/>
                <a:ea typeface="微软雅黑" panose="020B0503020204020204" pitchFamily="34" charset="-122"/>
              </a:rPr>
              <a:t>int</a:t>
            </a:r>
            <a:r>
              <a:rPr lang="en-US" altLang="zh-CN" dirty="0">
                <a:solidFill>
                  <a:schemeClr val="bg1"/>
                </a:solidFill>
                <a:latin typeface="微软雅黑" panose="020B0503020204020204" pitchFamily="34" charset="-122"/>
                <a:ea typeface="微软雅黑" panose="020B0503020204020204" pitchFamily="34" charset="-122"/>
              </a:rPr>
              <a:t> </a:t>
            </a:r>
            <a:r>
              <a:rPr lang="en-US" altLang="zh-CN" dirty="0" err="1">
                <a:solidFill>
                  <a:schemeClr val="bg1"/>
                </a:solidFill>
                <a:latin typeface="微软雅黑" panose="020B0503020204020204" pitchFamily="34" charset="-122"/>
                <a:ea typeface="微软雅黑" panose="020B0503020204020204" pitchFamily="34" charset="-122"/>
              </a:rPr>
              <a:t>maximumPoolSize</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线程池维护线程的最大数量</a:t>
            </a:r>
            <a:r>
              <a:rPr lang="en-US" altLang="zh-CN" dirty="0">
                <a:solidFill>
                  <a:schemeClr val="bg1"/>
                </a:solidFill>
                <a:latin typeface="微软雅黑" panose="020B0503020204020204" pitchFamily="34" charset="-122"/>
                <a:ea typeface="微软雅黑" panose="020B0503020204020204" pitchFamily="34" charset="-122"/>
              </a:rPr>
              <a:t>. </a:t>
            </a:r>
          </a:p>
          <a:p>
            <a:r>
              <a:rPr lang="zh-CN" altLang="en-US" dirty="0">
                <a:solidFill>
                  <a:schemeClr val="bg1"/>
                </a:solidFill>
                <a:latin typeface="微软雅黑" panose="020B0503020204020204" pitchFamily="34" charset="-122"/>
                <a:ea typeface="微软雅黑" panose="020B0503020204020204" pitchFamily="34" charset="-122"/>
              </a:rPr>
              <a:t>　　</a:t>
            </a:r>
            <a:r>
              <a:rPr lang="en-US" altLang="zh-CN" dirty="0">
                <a:solidFill>
                  <a:schemeClr val="bg1"/>
                </a:solidFill>
                <a:latin typeface="微软雅黑" panose="020B0503020204020204" pitchFamily="34" charset="-122"/>
                <a:ea typeface="微软雅黑" panose="020B0503020204020204" pitchFamily="34" charset="-122"/>
              </a:rPr>
              <a:t>long </a:t>
            </a:r>
            <a:r>
              <a:rPr lang="en-US" altLang="zh-CN" dirty="0" err="1">
                <a:solidFill>
                  <a:schemeClr val="bg1"/>
                </a:solidFill>
                <a:latin typeface="微软雅黑" panose="020B0503020204020204" pitchFamily="34" charset="-122"/>
                <a:ea typeface="微软雅黑" panose="020B0503020204020204" pitchFamily="34" charset="-122"/>
              </a:rPr>
              <a:t>keepAliveTime</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空闲线程的存活时间</a:t>
            </a:r>
            <a:r>
              <a:rPr lang="en-US" altLang="zh-CN" dirty="0">
                <a:solidFill>
                  <a:schemeClr val="bg1"/>
                </a:solidFill>
                <a:latin typeface="微软雅黑" panose="020B0503020204020204" pitchFamily="34" charset="-122"/>
                <a:ea typeface="微软雅黑" panose="020B0503020204020204" pitchFamily="34" charset="-122"/>
              </a:rPr>
              <a:t>. </a:t>
            </a:r>
          </a:p>
          <a:p>
            <a:r>
              <a:rPr lang="zh-CN" altLang="en-US" dirty="0">
                <a:solidFill>
                  <a:schemeClr val="bg1"/>
                </a:solidFill>
                <a:latin typeface="微软雅黑" panose="020B0503020204020204" pitchFamily="34" charset="-122"/>
                <a:ea typeface="微软雅黑" panose="020B0503020204020204" pitchFamily="34" charset="-122"/>
              </a:rPr>
              <a:t>　　</a:t>
            </a:r>
            <a:r>
              <a:rPr lang="en-US" altLang="zh-CN" dirty="0" err="1">
                <a:solidFill>
                  <a:schemeClr val="bg1"/>
                </a:solidFill>
                <a:latin typeface="微软雅黑" panose="020B0503020204020204" pitchFamily="34" charset="-122"/>
                <a:ea typeface="微软雅黑" panose="020B0503020204020204" pitchFamily="34" charset="-122"/>
              </a:rPr>
              <a:t>TimeUnit</a:t>
            </a:r>
            <a:r>
              <a:rPr lang="en-US" altLang="zh-CN" dirty="0">
                <a:solidFill>
                  <a:schemeClr val="bg1"/>
                </a:solidFill>
                <a:latin typeface="微软雅黑" panose="020B0503020204020204" pitchFamily="34" charset="-122"/>
                <a:ea typeface="微软雅黑" panose="020B0503020204020204" pitchFamily="34" charset="-122"/>
              </a:rPr>
              <a:t> unit: </a:t>
            </a:r>
            <a:r>
              <a:rPr lang="zh-CN" altLang="en-US" dirty="0">
                <a:solidFill>
                  <a:schemeClr val="bg1"/>
                </a:solidFill>
                <a:latin typeface="微软雅黑" panose="020B0503020204020204" pitchFamily="34" charset="-122"/>
                <a:ea typeface="微软雅黑" panose="020B0503020204020204" pitchFamily="34" charset="-122"/>
              </a:rPr>
              <a:t>时间单位</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现有纳秒</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微秒</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毫秒</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秒枚举值</a:t>
            </a:r>
            <a:r>
              <a:rPr lang="en-US" altLang="zh-CN" dirty="0">
                <a:solidFill>
                  <a:schemeClr val="bg1"/>
                </a:solidFill>
                <a:latin typeface="微软雅黑" panose="020B0503020204020204" pitchFamily="34" charset="-122"/>
                <a:ea typeface="微软雅黑" panose="020B0503020204020204" pitchFamily="34" charset="-122"/>
              </a:rPr>
              <a:t>. </a:t>
            </a:r>
          </a:p>
          <a:p>
            <a:r>
              <a:rPr lang="zh-CN" altLang="en-US" dirty="0">
                <a:solidFill>
                  <a:schemeClr val="bg1"/>
                </a:solidFill>
                <a:latin typeface="微软雅黑" panose="020B0503020204020204" pitchFamily="34" charset="-122"/>
                <a:ea typeface="微软雅黑" panose="020B0503020204020204" pitchFamily="34" charset="-122"/>
              </a:rPr>
              <a:t>　　</a:t>
            </a:r>
            <a:r>
              <a:rPr lang="en-US" altLang="zh-CN" dirty="0" err="1">
                <a:solidFill>
                  <a:schemeClr val="bg1"/>
                </a:solidFill>
                <a:latin typeface="微软雅黑" panose="020B0503020204020204" pitchFamily="34" charset="-122"/>
                <a:ea typeface="微软雅黑" panose="020B0503020204020204" pitchFamily="34" charset="-122"/>
              </a:rPr>
              <a:t>BlockingQueue</a:t>
            </a:r>
            <a:r>
              <a:rPr lang="en-US" altLang="zh-CN" dirty="0">
                <a:solidFill>
                  <a:schemeClr val="bg1"/>
                </a:solidFill>
                <a:latin typeface="微软雅黑" panose="020B0503020204020204" pitchFamily="34" charset="-122"/>
                <a:ea typeface="微软雅黑" panose="020B0503020204020204" pitchFamily="34" charset="-122"/>
              </a:rPr>
              <a:t>&lt;Runnable&gt; </a:t>
            </a:r>
            <a:r>
              <a:rPr lang="en-US" altLang="zh-CN" dirty="0" err="1">
                <a:solidFill>
                  <a:schemeClr val="bg1"/>
                </a:solidFill>
                <a:latin typeface="微软雅黑" panose="020B0503020204020204" pitchFamily="34" charset="-122"/>
                <a:ea typeface="微软雅黑" panose="020B0503020204020204" pitchFamily="34" charset="-122"/>
              </a:rPr>
              <a:t>workQueue</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持有等待执行的任务队列</a:t>
            </a:r>
            <a:r>
              <a:rPr lang="en-US" altLang="zh-CN" dirty="0">
                <a:solidFill>
                  <a:schemeClr val="bg1"/>
                </a:solidFill>
                <a:latin typeface="微软雅黑" panose="020B0503020204020204" pitchFamily="34" charset="-122"/>
                <a:ea typeface="微软雅黑" panose="020B0503020204020204" pitchFamily="34" charset="-122"/>
              </a:rPr>
              <a:t>. </a:t>
            </a:r>
          </a:p>
          <a:p>
            <a:r>
              <a:rPr lang="zh-CN" altLang="en-US" dirty="0">
                <a:solidFill>
                  <a:schemeClr val="bg1"/>
                </a:solidFill>
                <a:latin typeface="微软雅黑" panose="020B0503020204020204" pitchFamily="34" charset="-122"/>
                <a:ea typeface="微软雅黑" panose="020B0503020204020204" pitchFamily="34" charset="-122"/>
              </a:rPr>
              <a:t>　　</a:t>
            </a:r>
            <a:r>
              <a:rPr lang="en-US" altLang="zh-CN" dirty="0" err="1">
                <a:solidFill>
                  <a:schemeClr val="bg1"/>
                </a:solidFill>
                <a:latin typeface="微软雅黑" panose="020B0503020204020204" pitchFamily="34" charset="-122"/>
                <a:ea typeface="微软雅黑" panose="020B0503020204020204" pitchFamily="34" charset="-122"/>
              </a:rPr>
              <a:t>RejectedExecutionHandler</a:t>
            </a:r>
            <a:r>
              <a:rPr lang="en-US" altLang="zh-CN" dirty="0">
                <a:solidFill>
                  <a:schemeClr val="bg1"/>
                </a:solidFill>
                <a:latin typeface="微软雅黑" panose="020B0503020204020204" pitchFamily="34" charset="-122"/>
                <a:ea typeface="微软雅黑" panose="020B0503020204020204" pitchFamily="34" charset="-122"/>
              </a:rPr>
              <a:t> handler: </a:t>
            </a:r>
            <a:r>
              <a:rPr lang="zh-CN" altLang="en-US" dirty="0">
                <a:solidFill>
                  <a:schemeClr val="bg1"/>
                </a:solidFill>
                <a:latin typeface="微软雅黑" panose="020B0503020204020204" pitchFamily="34" charset="-122"/>
                <a:ea typeface="微软雅黑" panose="020B0503020204020204" pitchFamily="34" charset="-122"/>
              </a:rPr>
              <a:t>用来拒绝一个任务的执行，有两种情况会发生这种情况。 </a:t>
            </a:r>
          </a:p>
          <a:p>
            <a:r>
              <a:rPr lang="zh-CN" altLang="en-US" dirty="0">
                <a:solidFill>
                  <a:schemeClr val="bg1"/>
                </a:solidFill>
                <a:latin typeface="微软雅黑" panose="020B0503020204020204" pitchFamily="34" charset="-122"/>
                <a:ea typeface="微软雅黑" panose="020B0503020204020204" pitchFamily="34" charset="-122"/>
              </a:rPr>
              <a:t>　　一是在</a:t>
            </a:r>
            <a:r>
              <a:rPr lang="en-US" altLang="zh-CN" dirty="0">
                <a:solidFill>
                  <a:schemeClr val="bg1"/>
                </a:solidFill>
                <a:latin typeface="微软雅黑" panose="020B0503020204020204" pitchFamily="34" charset="-122"/>
                <a:ea typeface="微软雅黑" panose="020B0503020204020204" pitchFamily="34" charset="-122"/>
              </a:rPr>
              <a:t>execute</a:t>
            </a:r>
            <a:r>
              <a:rPr lang="zh-CN" altLang="en-US" dirty="0">
                <a:solidFill>
                  <a:schemeClr val="bg1"/>
                </a:solidFill>
                <a:latin typeface="微软雅黑" panose="020B0503020204020204" pitchFamily="34" charset="-122"/>
                <a:ea typeface="微软雅黑" panose="020B0503020204020204" pitchFamily="34" charset="-122"/>
              </a:rPr>
              <a:t>方法中若</a:t>
            </a:r>
            <a:r>
              <a:rPr lang="en-US" altLang="zh-CN" dirty="0" err="1">
                <a:solidFill>
                  <a:schemeClr val="bg1"/>
                </a:solidFill>
                <a:latin typeface="微软雅黑" panose="020B0503020204020204" pitchFamily="34" charset="-122"/>
                <a:ea typeface="微软雅黑" panose="020B0503020204020204" pitchFamily="34" charset="-122"/>
              </a:rPr>
              <a:t>addIfUnderMaximumPoolSize</a:t>
            </a:r>
            <a:r>
              <a:rPr lang="en-US" altLang="zh-CN" dirty="0">
                <a:solidFill>
                  <a:schemeClr val="bg1"/>
                </a:solidFill>
                <a:latin typeface="微软雅黑" panose="020B0503020204020204" pitchFamily="34" charset="-122"/>
                <a:ea typeface="微软雅黑" panose="020B0503020204020204" pitchFamily="34" charset="-122"/>
              </a:rPr>
              <a:t>(command)</a:t>
            </a:r>
            <a:r>
              <a:rPr lang="zh-CN" altLang="en-US" dirty="0">
                <a:solidFill>
                  <a:schemeClr val="bg1"/>
                </a:solidFill>
                <a:latin typeface="微软雅黑" panose="020B0503020204020204" pitchFamily="34" charset="-122"/>
                <a:ea typeface="微软雅黑" panose="020B0503020204020204" pitchFamily="34" charset="-122"/>
              </a:rPr>
              <a:t>为</a:t>
            </a:r>
            <a:r>
              <a:rPr lang="en-US" altLang="zh-CN" dirty="0">
                <a:solidFill>
                  <a:schemeClr val="bg1"/>
                </a:solidFill>
                <a:latin typeface="微软雅黑" panose="020B0503020204020204" pitchFamily="34" charset="-122"/>
                <a:ea typeface="微软雅黑" panose="020B0503020204020204" pitchFamily="34" charset="-122"/>
              </a:rPr>
              <a:t>false</a:t>
            </a:r>
            <a:r>
              <a:rPr lang="zh-CN" altLang="en-US" dirty="0">
                <a:solidFill>
                  <a:schemeClr val="bg1"/>
                </a:solidFill>
                <a:latin typeface="微软雅黑" panose="020B0503020204020204" pitchFamily="34" charset="-122"/>
                <a:ea typeface="微软雅黑" panose="020B0503020204020204" pitchFamily="34" charset="-122"/>
              </a:rPr>
              <a:t>，即线程池已经饱和； </a:t>
            </a:r>
          </a:p>
          <a:p>
            <a:r>
              <a:rPr lang="zh-CN" altLang="en-US" dirty="0">
                <a:solidFill>
                  <a:schemeClr val="bg1"/>
                </a:solidFill>
                <a:latin typeface="微软雅黑" panose="020B0503020204020204" pitchFamily="34" charset="-122"/>
                <a:ea typeface="微软雅黑" panose="020B0503020204020204" pitchFamily="34" charset="-122"/>
              </a:rPr>
              <a:t>　　二是在</a:t>
            </a:r>
            <a:r>
              <a:rPr lang="en-US" altLang="zh-CN" dirty="0">
                <a:solidFill>
                  <a:schemeClr val="bg1"/>
                </a:solidFill>
                <a:latin typeface="微软雅黑" panose="020B0503020204020204" pitchFamily="34" charset="-122"/>
                <a:ea typeface="微软雅黑" panose="020B0503020204020204" pitchFamily="34" charset="-122"/>
              </a:rPr>
              <a:t>execute</a:t>
            </a:r>
            <a:r>
              <a:rPr lang="zh-CN" altLang="en-US" dirty="0">
                <a:solidFill>
                  <a:schemeClr val="bg1"/>
                </a:solidFill>
                <a:latin typeface="微软雅黑" panose="020B0503020204020204" pitchFamily="34" charset="-122"/>
                <a:ea typeface="微软雅黑" panose="020B0503020204020204" pitchFamily="34" charset="-122"/>
              </a:rPr>
              <a:t>方法中</a:t>
            </a:r>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发现</a:t>
            </a:r>
            <a:r>
              <a:rPr lang="en-US" altLang="zh-CN" dirty="0" err="1">
                <a:solidFill>
                  <a:schemeClr val="bg1"/>
                </a:solidFill>
                <a:latin typeface="微软雅黑" panose="020B0503020204020204" pitchFamily="34" charset="-122"/>
                <a:ea typeface="微软雅黑" panose="020B0503020204020204" pitchFamily="34" charset="-122"/>
              </a:rPr>
              <a:t>runState</a:t>
            </a:r>
            <a:r>
              <a:rPr lang="en-US" altLang="zh-CN" dirty="0">
                <a:solidFill>
                  <a:schemeClr val="bg1"/>
                </a:solidFill>
                <a:latin typeface="微软雅黑" panose="020B0503020204020204" pitchFamily="34" charset="-122"/>
                <a:ea typeface="微软雅黑" panose="020B0503020204020204" pitchFamily="34" charset="-122"/>
              </a:rPr>
              <a:t>!=RUNNING || </a:t>
            </a:r>
            <a:r>
              <a:rPr lang="en-US" altLang="zh-CN" dirty="0" err="1">
                <a:solidFill>
                  <a:schemeClr val="bg1"/>
                </a:solidFill>
                <a:latin typeface="微软雅黑" panose="020B0503020204020204" pitchFamily="34" charset="-122"/>
                <a:ea typeface="微软雅黑" panose="020B0503020204020204" pitchFamily="34" charset="-122"/>
              </a:rPr>
              <a:t>poolSize</a:t>
            </a:r>
            <a:r>
              <a:rPr lang="en-US" altLang="zh-CN" dirty="0">
                <a:solidFill>
                  <a:schemeClr val="bg1"/>
                </a:solidFill>
                <a:latin typeface="微软雅黑" panose="020B0503020204020204" pitchFamily="34" charset="-122"/>
                <a:ea typeface="微软雅黑" panose="020B0503020204020204" pitchFamily="34" charset="-122"/>
              </a:rPr>
              <a:t> == 0,</a:t>
            </a:r>
            <a:r>
              <a:rPr lang="zh-CN" altLang="en-US" dirty="0">
                <a:solidFill>
                  <a:schemeClr val="bg1"/>
                </a:solidFill>
                <a:latin typeface="微软雅黑" panose="020B0503020204020204" pitchFamily="34" charset="-122"/>
                <a:ea typeface="微软雅黑" panose="020B0503020204020204" pitchFamily="34" charset="-122"/>
              </a:rPr>
              <a:t>即已经</a:t>
            </a:r>
            <a:r>
              <a:rPr lang="en-US" altLang="zh-CN" dirty="0">
                <a:solidFill>
                  <a:schemeClr val="bg1"/>
                </a:solidFill>
                <a:latin typeface="微软雅黑" panose="020B0503020204020204" pitchFamily="34" charset="-122"/>
                <a:ea typeface="微软雅黑" panose="020B0503020204020204" pitchFamily="34" charset="-122"/>
              </a:rPr>
              <a:t>shutdown,</a:t>
            </a:r>
            <a:r>
              <a:rPr lang="zh-CN" altLang="en-US" dirty="0">
                <a:solidFill>
                  <a:schemeClr val="bg1"/>
                </a:solidFill>
                <a:latin typeface="微软雅黑" panose="020B0503020204020204" pitchFamily="34" charset="-122"/>
                <a:ea typeface="微软雅黑" panose="020B0503020204020204" pitchFamily="34" charset="-122"/>
              </a:rPr>
              <a:t>就调用</a:t>
            </a:r>
            <a:r>
              <a:rPr lang="en-US" altLang="zh-CN" dirty="0" err="1">
                <a:solidFill>
                  <a:schemeClr val="bg1"/>
                </a:solidFill>
                <a:latin typeface="微软雅黑" panose="020B0503020204020204" pitchFamily="34" charset="-122"/>
                <a:ea typeface="微软雅黑" panose="020B0503020204020204" pitchFamily="34" charset="-122"/>
              </a:rPr>
              <a:t>ensureQueuedTaskHandled</a:t>
            </a:r>
            <a:r>
              <a:rPr lang="en-US" altLang="zh-CN" dirty="0">
                <a:solidFill>
                  <a:schemeClr val="bg1"/>
                </a:solidFill>
                <a:latin typeface="微软雅黑" panose="020B0503020204020204" pitchFamily="34" charset="-122"/>
                <a:ea typeface="微软雅黑" panose="020B0503020204020204" pitchFamily="34" charset="-122"/>
              </a:rPr>
              <a:t>(Runnable command)</a:t>
            </a:r>
            <a:r>
              <a:rPr lang="zh-CN" altLang="en-US" dirty="0">
                <a:solidFill>
                  <a:schemeClr val="bg1"/>
                </a:solidFill>
                <a:latin typeface="微软雅黑" panose="020B0503020204020204" pitchFamily="34" charset="-122"/>
                <a:ea typeface="微软雅黑" panose="020B0503020204020204" pitchFamily="34" charset="-122"/>
              </a:rPr>
              <a:t>，在该方法中有可能调用</a:t>
            </a:r>
            <a:r>
              <a:rPr lang="en-US" altLang="zh-CN" dirty="0">
                <a:solidFill>
                  <a:schemeClr val="bg1"/>
                </a:solidFill>
                <a:latin typeface="微软雅黑" panose="020B0503020204020204" pitchFamily="34" charset="-122"/>
                <a:ea typeface="微软雅黑" panose="020B0503020204020204" pitchFamily="34" charset="-122"/>
              </a:rPr>
              <a:t>reject</a:t>
            </a:r>
            <a:r>
              <a:rPr lang="zh-CN" altLang="en-US" dirty="0">
                <a:solidFill>
                  <a:schemeClr val="bg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430411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809" y="1181817"/>
            <a:ext cx="7712744" cy="461665"/>
          </a:xfrm>
          <a:prstGeom prst="rect">
            <a:avLst/>
          </a:prstGeom>
          <a:noFill/>
        </p:spPr>
        <p:txBody>
          <a:bodyPr wrap="square" rtlCol="0">
            <a:spAutoFit/>
          </a:bodyPr>
          <a:lstStyle/>
          <a:p>
            <a:r>
              <a:rPr lang="en-US" altLang="zh-CN" sz="2400" b="1" dirty="0" smtClean="0">
                <a:solidFill>
                  <a:schemeClr val="bg1"/>
                </a:solidFill>
              </a:rPr>
              <a:t>Spring</a:t>
            </a:r>
            <a:r>
              <a:rPr lang="zh-CN" altLang="en-US" sz="2400" b="1" dirty="0" smtClean="0">
                <a:solidFill>
                  <a:schemeClr val="bg1"/>
                </a:solidFill>
              </a:rPr>
              <a:t>实现多线程管理：</a:t>
            </a:r>
            <a:r>
              <a:rPr lang="en-US" altLang="zh-CN" sz="2400" b="1" dirty="0" err="1">
                <a:solidFill>
                  <a:schemeClr val="bg1"/>
                </a:solidFill>
              </a:rPr>
              <a:t>ThreadPoolTaskExecutor</a:t>
            </a:r>
            <a:endParaRPr lang="zh-CN" altLang="en-US" sz="2400" b="1" dirty="0">
              <a:solidFill>
                <a:schemeClr val="bg1"/>
              </a:solidFill>
            </a:endParaRPr>
          </a:p>
        </p:txBody>
      </p:sp>
      <p:sp>
        <p:nvSpPr>
          <p:cNvPr id="7" name="矩形 6"/>
          <p:cNvSpPr/>
          <p:nvPr/>
        </p:nvSpPr>
        <p:spPr>
          <a:xfrm>
            <a:off x="655899" y="2095555"/>
            <a:ext cx="10918785" cy="3785652"/>
          </a:xfrm>
          <a:prstGeom prst="rect">
            <a:avLst/>
          </a:prstGeom>
        </p:spPr>
        <p:txBody>
          <a:bodyPr wrap="square">
            <a:spAutoFit/>
          </a:bodyPr>
          <a:lstStyle/>
          <a:p>
            <a:r>
              <a:rPr lang="en-US" altLang="zh-CN" sz="1500" dirty="0" err="1">
                <a:solidFill>
                  <a:schemeClr val="bg1"/>
                </a:solidFill>
                <a:latin typeface="微软雅黑" panose="020B0503020204020204" pitchFamily="34" charset="-122"/>
                <a:ea typeface="微软雅黑" panose="020B0503020204020204" pitchFamily="34" charset="-122"/>
              </a:rPr>
              <a:t>ThredPoolTaskExcutor</a:t>
            </a:r>
            <a:r>
              <a:rPr lang="zh-CN" altLang="en-US" sz="1500" dirty="0">
                <a:solidFill>
                  <a:schemeClr val="bg1"/>
                </a:solidFill>
                <a:latin typeface="微软雅黑" panose="020B0503020204020204" pitchFamily="34" charset="-122"/>
                <a:ea typeface="微软雅黑" panose="020B0503020204020204" pitchFamily="34" charset="-122"/>
              </a:rPr>
              <a:t>的处理流程：</a:t>
            </a:r>
          </a:p>
          <a:p>
            <a:endParaRPr lang="zh-CN" altLang="en-US" sz="1500" dirty="0">
              <a:solidFill>
                <a:schemeClr val="bg1"/>
              </a:solidFill>
              <a:latin typeface="微软雅黑" panose="020B0503020204020204" pitchFamily="34" charset="-122"/>
              <a:ea typeface="微软雅黑" panose="020B0503020204020204" pitchFamily="34" charset="-122"/>
            </a:endParaRPr>
          </a:p>
          <a:p>
            <a:r>
              <a:rPr lang="zh-CN" altLang="en-US" sz="1500" dirty="0">
                <a:solidFill>
                  <a:schemeClr val="bg1"/>
                </a:solidFill>
                <a:latin typeface="微软雅黑" panose="020B0503020204020204" pitchFamily="34" charset="-122"/>
                <a:ea typeface="微软雅黑" panose="020B0503020204020204" pitchFamily="34" charset="-122"/>
              </a:rPr>
              <a:t>　　当池子大小小于</a:t>
            </a:r>
            <a:r>
              <a:rPr lang="en-US" altLang="zh-CN" sz="1500" dirty="0" err="1">
                <a:solidFill>
                  <a:schemeClr val="bg1"/>
                </a:solidFill>
                <a:latin typeface="微软雅黑" panose="020B0503020204020204" pitchFamily="34" charset="-122"/>
                <a:ea typeface="微软雅黑" panose="020B0503020204020204" pitchFamily="34" charset="-122"/>
              </a:rPr>
              <a:t>corePoolSize</a:t>
            </a:r>
            <a:r>
              <a:rPr lang="zh-CN" altLang="en-US" sz="1500" dirty="0">
                <a:solidFill>
                  <a:schemeClr val="bg1"/>
                </a:solidFill>
                <a:latin typeface="微软雅黑" panose="020B0503020204020204" pitchFamily="34" charset="-122"/>
                <a:ea typeface="微软雅黑" panose="020B0503020204020204" pitchFamily="34" charset="-122"/>
              </a:rPr>
              <a:t>，就新建线程，并处理请求</a:t>
            </a:r>
          </a:p>
          <a:p>
            <a:endParaRPr lang="zh-CN" altLang="en-US" sz="1500" dirty="0">
              <a:solidFill>
                <a:schemeClr val="bg1"/>
              </a:solidFill>
              <a:latin typeface="微软雅黑" panose="020B0503020204020204" pitchFamily="34" charset="-122"/>
              <a:ea typeface="微软雅黑" panose="020B0503020204020204" pitchFamily="34" charset="-122"/>
            </a:endParaRPr>
          </a:p>
          <a:p>
            <a:r>
              <a:rPr lang="zh-CN" altLang="en-US" sz="1500" dirty="0">
                <a:solidFill>
                  <a:schemeClr val="bg1"/>
                </a:solidFill>
                <a:latin typeface="微软雅黑" panose="020B0503020204020204" pitchFamily="34" charset="-122"/>
                <a:ea typeface="微软雅黑" panose="020B0503020204020204" pitchFamily="34" charset="-122"/>
              </a:rPr>
              <a:t>　　当池子大小等于</a:t>
            </a:r>
            <a:r>
              <a:rPr lang="en-US" altLang="zh-CN" sz="1500" dirty="0" err="1">
                <a:solidFill>
                  <a:schemeClr val="bg1"/>
                </a:solidFill>
                <a:latin typeface="微软雅黑" panose="020B0503020204020204" pitchFamily="34" charset="-122"/>
                <a:ea typeface="微软雅黑" panose="020B0503020204020204" pitchFamily="34" charset="-122"/>
              </a:rPr>
              <a:t>corePoolSize</a:t>
            </a:r>
            <a:r>
              <a:rPr lang="zh-CN" altLang="en-US" sz="1500" dirty="0">
                <a:solidFill>
                  <a:schemeClr val="bg1"/>
                </a:solidFill>
                <a:latin typeface="微软雅黑" panose="020B0503020204020204" pitchFamily="34" charset="-122"/>
                <a:ea typeface="微软雅黑" panose="020B0503020204020204" pitchFamily="34" charset="-122"/>
              </a:rPr>
              <a:t>，把请求放入</a:t>
            </a:r>
            <a:r>
              <a:rPr lang="en-US" altLang="zh-CN" sz="1500" dirty="0" err="1">
                <a:solidFill>
                  <a:schemeClr val="bg1"/>
                </a:solidFill>
                <a:latin typeface="微软雅黑" panose="020B0503020204020204" pitchFamily="34" charset="-122"/>
                <a:ea typeface="微软雅黑" panose="020B0503020204020204" pitchFamily="34" charset="-122"/>
              </a:rPr>
              <a:t>workQueue</a:t>
            </a:r>
            <a:r>
              <a:rPr lang="zh-CN" altLang="en-US" sz="1500" dirty="0">
                <a:solidFill>
                  <a:schemeClr val="bg1"/>
                </a:solidFill>
                <a:latin typeface="微软雅黑" panose="020B0503020204020204" pitchFamily="34" charset="-122"/>
                <a:ea typeface="微软雅黑" panose="020B0503020204020204" pitchFamily="34" charset="-122"/>
              </a:rPr>
              <a:t>中，池子里的空闲线程就去</a:t>
            </a:r>
            <a:r>
              <a:rPr lang="en-US" altLang="zh-CN" sz="1500" dirty="0" err="1">
                <a:solidFill>
                  <a:schemeClr val="bg1"/>
                </a:solidFill>
                <a:latin typeface="微软雅黑" panose="020B0503020204020204" pitchFamily="34" charset="-122"/>
                <a:ea typeface="微软雅黑" panose="020B0503020204020204" pitchFamily="34" charset="-122"/>
              </a:rPr>
              <a:t>workQueue</a:t>
            </a:r>
            <a:r>
              <a:rPr lang="zh-CN" altLang="en-US" sz="1500" dirty="0">
                <a:solidFill>
                  <a:schemeClr val="bg1"/>
                </a:solidFill>
                <a:latin typeface="微软雅黑" panose="020B0503020204020204" pitchFamily="34" charset="-122"/>
                <a:ea typeface="微软雅黑" panose="020B0503020204020204" pitchFamily="34" charset="-122"/>
              </a:rPr>
              <a:t>中取任务并处理</a:t>
            </a:r>
          </a:p>
          <a:p>
            <a:endParaRPr lang="zh-CN" altLang="en-US" sz="1500" dirty="0">
              <a:solidFill>
                <a:schemeClr val="bg1"/>
              </a:solidFill>
              <a:latin typeface="微软雅黑" panose="020B0503020204020204" pitchFamily="34" charset="-122"/>
              <a:ea typeface="微软雅黑" panose="020B0503020204020204" pitchFamily="34" charset="-122"/>
            </a:endParaRPr>
          </a:p>
          <a:p>
            <a:r>
              <a:rPr lang="zh-CN" altLang="en-US" sz="1500" dirty="0">
                <a:solidFill>
                  <a:schemeClr val="bg1"/>
                </a:solidFill>
                <a:latin typeface="微软雅黑" panose="020B0503020204020204" pitchFamily="34" charset="-122"/>
                <a:ea typeface="微软雅黑" panose="020B0503020204020204" pitchFamily="34" charset="-122"/>
              </a:rPr>
              <a:t>　　当</a:t>
            </a:r>
            <a:r>
              <a:rPr lang="en-US" altLang="zh-CN" sz="1500" dirty="0" err="1">
                <a:solidFill>
                  <a:schemeClr val="bg1"/>
                </a:solidFill>
                <a:latin typeface="微软雅黑" panose="020B0503020204020204" pitchFamily="34" charset="-122"/>
                <a:ea typeface="微软雅黑" panose="020B0503020204020204" pitchFamily="34" charset="-122"/>
              </a:rPr>
              <a:t>workQueue</a:t>
            </a:r>
            <a:r>
              <a:rPr lang="zh-CN" altLang="en-US" sz="1500" dirty="0">
                <a:solidFill>
                  <a:schemeClr val="bg1"/>
                </a:solidFill>
                <a:latin typeface="微软雅黑" panose="020B0503020204020204" pitchFamily="34" charset="-122"/>
                <a:ea typeface="微软雅黑" panose="020B0503020204020204" pitchFamily="34" charset="-122"/>
              </a:rPr>
              <a:t>放不下任务时，就新建线程入池，并处理请求，如果池子大小撑到了</a:t>
            </a:r>
            <a:r>
              <a:rPr lang="en-US" altLang="zh-CN" sz="1500" dirty="0" err="1">
                <a:solidFill>
                  <a:schemeClr val="bg1"/>
                </a:solidFill>
                <a:latin typeface="微软雅黑" panose="020B0503020204020204" pitchFamily="34" charset="-122"/>
                <a:ea typeface="微软雅黑" panose="020B0503020204020204" pitchFamily="34" charset="-122"/>
              </a:rPr>
              <a:t>maximumPoolSize</a:t>
            </a:r>
            <a:r>
              <a:rPr lang="zh-CN" altLang="en-US" sz="1500" dirty="0">
                <a:solidFill>
                  <a:schemeClr val="bg1"/>
                </a:solidFill>
                <a:latin typeface="微软雅黑" panose="020B0503020204020204" pitchFamily="34" charset="-122"/>
                <a:ea typeface="微软雅黑" panose="020B0503020204020204" pitchFamily="34" charset="-122"/>
              </a:rPr>
              <a:t>，就用</a:t>
            </a:r>
            <a:r>
              <a:rPr lang="en-US" altLang="zh-CN" sz="1500" dirty="0" err="1">
                <a:solidFill>
                  <a:schemeClr val="bg1"/>
                </a:solidFill>
                <a:latin typeface="微软雅黑" panose="020B0503020204020204" pitchFamily="34" charset="-122"/>
                <a:ea typeface="微软雅黑" panose="020B0503020204020204" pitchFamily="34" charset="-122"/>
              </a:rPr>
              <a:t>RejectedExecutionHandler</a:t>
            </a:r>
            <a:r>
              <a:rPr lang="zh-CN" altLang="en-US" sz="1500" dirty="0">
                <a:solidFill>
                  <a:schemeClr val="bg1"/>
                </a:solidFill>
                <a:latin typeface="微软雅黑" panose="020B0503020204020204" pitchFamily="34" charset="-122"/>
                <a:ea typeface="微软雅黑" panose="020B0503020204020204" pitchFamily="34" charset="-122"/>
              </a:rPr>
              <a:t>来做拒绝处理</a:t>
            </a:r>
          </a:p>
          <a:p>
            <a:endParaRPr lang="zh-CN" altLang="en-US" sz="1500" dirty="0">
              <a:solidFill>
                <a:schemeClr val="bg1"/>
              </a:solidFill>
              <a:latin typeface="微软雅黑" panose="020B0503020204020204" pitchFamily="34" charset="-122"/>
              <a:ea typeface="微软雅黑" panose="020B0503020204020204" pitchFamily="34" charset="-122"/>
            </a:endParaRPr>
          </a:p>
          <a:p>
            <a:r>
              <a:rPr lang="zh-CN" altLang="en-US" sz="1500" dirty="0">
                <a:solidFill>
                  <a:schemeClr val="bg1"/>
                </a:solidFill>
                <a:latin typeface="微软雅黑" panose="020B0503020204020204" pitchFamily="34" charset="-122"/>
                <a:ea typeface="微软雅黑" panose="020B0503020204020204" pitchFamily="34" charset="-122"/>
              </a:rPr>
              <a:t>　　当池子的线程数大于</a:t>
            </a:r>
            <a:r>
              <a:rPr lang="en-US" altLang="zh-CN" sz="1500" dirty="0" err="1">
                <a:solidFill>
                  <a:schemeClr val="bg1"/>
                </a:solidFill>
                <a:latin typeface="微软雅黑" panose="020B0503020204020204" pitchFamily="34" charset="-122"/>
                <a:ea typeface="微软雅黑" panose="020B0503020204020204" pitchFamily="34" charset="-122"/>
              </a:rPr>
              <a:t>corePoolSize</a:t>
            </a:r>
            <a:r>
              <a:rPr lang="zh-CN" altLang="en-US" sz="1500" dirty="0">
                <a:solidFill>
                  <a:schemeClr val="bg1"/>
                </a:solidFill>
                <a:latin typeface="微软雅黑" panose="020B0503020204020204" pitchFamily="34" charset="-122"/>
                <a:ea typeface="微软雅黑" panose="020B0503020204020204" pitchFamily="34" charset="-122"/>
              </a:rPr>
              <a:t>时，多余的线程会等待</a:t>
            </a:r>
            <a:r>
              <a:rPr lang="en-US" altLang="zh-CN" sz="1500" dirty="0" err="1">
                <a:solidFill>
                  <a:schemeClr val="bg1"/>
                </a:solidFill>
                <a:latin typeface="微软雅黑" panose="020B0503020204020204" pitchFamily="34" charset="-122"/>
                <a:ea typeface="微软雅黑" panose="020B0503020204020204" pitchFamily="34" charset="-122"/>
              </a:rPr>
              <a:t>keepAliveTime</a:t>
            </a:r>
            <a:r>
              <a:rPr lang="zh-CN" altLang="en-US" sz="1500" dirty="0">
                <a:solidFill>
                  <a:schemeClr val="bg1"/>
                </a:solidFill>
                <a:latin typeface="微软雅黑" panose="020B0503020204020204" pitchFamily="34" charset="-122"/>
                <a:ea typeface="微软雅黑" panose="020B0503020204020204" pitchFamily="34" charset="-122"/>
              </a:rPr>
              <a:t>长时间，如果无请求可处理就自行</a:t>
            </a:r>
            <a:r>
              <a:rPr lang="zh-CN" altLang="en-US" sz="1500" dirty="0" smtClean="0">
                <a:solidFill>
                  <a:schemeClr val="bg1"/>
                </a:solidFill>
                <a:latin typeface="微软雅黑" panose="020B0503020204020204" pitchFamily="34" charset="-122"/>
                <a:ea typeface="微软雅黑" panose="020B0503020204020204" pitchFamily="34" charset="-122"/>
              </a:rPr>
              <a:t>销毁</a:t>
            </a:r>
            <a:endParaRPr lang="zh-CN" altLang="en-US" sz="1500" dirty="0">
              <a:solidFill>
                <a:schemeClr val="bg1"/>
              </a:solidFill>
              <a:latin typeface="微软雅黑" panose="020B0503020204020204" pitchFamily="34" charset="-122"/>
              <a:ea typeface="微软雅黑" panose="020B0503020204020204" pitchFamily="34" charset="-122"/>
            </a:endParaRPr>
          </a:p>
          <a:p>
            <a:r>
              <a:rPr lang="zh-CN" altLang="en-US" sz="1500" dirty="0">
                <a:solidFill>
                  <a:schemeClr val="bg1"/>
                </a:solidFill>
                <a:latin typeface="微软雅黑" panose="020B0503020204020204" pitchFamily="34" charset="-122"/>
                <a:ea typeface="微软雅黑" panose="020B0503020204020204" pitchFamily="34" charset="-122"/>
              </a:rPr>
              <a:t>　　</a:t>
            </a:r>
            <a:endParaRPr lang="en-US" altLang="zh-CN" sz="1500" dirty="0" smtClean="0">
              <a:solidFill>
                <a:schemeClr val="bg1"/>
              </a:solidFill>
              <a:latin typeface="微软雅黑" panose="020B0503020204020204" pitchFamily="34" charset="-122"/>
              <a:ea typeface="微软雅黑" panose="020B0503020204020204" pitchFamily="34" charset="-122"/>
            </a:endParaRPr>
          </a:p>
          <a:p>
            <a:r>
              <a:rPr lang="en-US" altLang="zh-CN" sz="1500" dirty="0" smtClean="0">
                <a:solidFill>
                  <a:schemeClr val="bg1"/>
                </a:solidFill>
                <a:latin typeface="微软雅黑" panose="020B0503020204020204" pitchFamily="34" charset="-122"/>
                <a:ea typeface="微软雅黑" panose="020B0503020204020204" pitchFamily="34" charset="-122"/>
              </a:rPr>
              <a:t>       </a:t>
            </a:r>
            <a:r>
              <a:rPr lang="zh-CN" altLang="en-US" sz="1500" dirty="0" smtClean="0">
                <a:solidFill>
                  <a:schemeClr val="bg1"/>
                </a:solidFill>
                <a:latin typeface="微软雅黑" panose="020B0503020204020204" pitchFamily="34" charset="-122"/>
                <a:ea typeface="微软雅黑" panose="020B0503020204020204" pitchFamily="34" charset="-122"/>
              </a:rPr>
              <a:t>其</a:t>
            </a:r>
            <a:r>
              <a:rPr lang="zh-CN" altLang="en-US" sz="1500" dirty="0">
                <a:solidFill>
                  <a:schemeClr val="bg1"/>
                </a:solidFill>
                <a:latin typeface="微软雅黑" panose="020B0503020204020204" pitchFamily="34" charset="-122"/>
                <a:ea typeface="微软雅黑" panose="020B0503020204020204" pitchFamily="34" charset="-122"/>
              </a:rPr>
              <a:t>会优先创建  </a:t>
            </a:r>
            <a:r>
              <a:rPr lang="en-US" altLang="zh-CN" sz="1500" dirty="0" err="1">
                <a:solidFill>
                  <a:schemeClr val="bg1"/>
                </a:solidFill>
                <a:latin typeface="微软雅黑" panose="020B0503020204020204" pitchFamily="34" charset="-122"/>
                <a:ea typeface="微软雅黑" panose="020B0503020204020204" pitchFamily="34" charset="-122"/>
              </a:rPr>
              <a:t>CorePoolSiz</a:t>
            </a:r>
            <a:r>
              <a:rPr lang="en-US" altLang="zh-CN" sz="1500" dirty="0">
                <a:solidFill>
                  <a:schemeClr val="bg1"/>
                </a:solidFill>
                <a:latin typeface="微软雅黑" panose="020B0503020204020204" pitchFamily="34" charset="-122"/>
                <a:ea typeface="微软雅黑" panose="020B0503020204020204" pitchFamily="34" charset="-122"/>
              </a:rPr>
              <a:t> </a:t>
            </a:r>
            <a:r>
              <a:rPr lang="zh-CN" altLang="en-US" sz="1500" dirty="0">
                <a:solidFill>
                  <a:schemeClr val="bg1"/>
                </a:solidFill>
                <a:latin typeface="微软雅黑" panose="020B0503020204020204" pitchFamily="34" charset="-122"/>
                <a:ea typeface="微软雅黑" panose="020B0503020204020204" pitchFamily="34" charset="-122"/>
              </a:rPr>
              <a:t>线程， 当继续增加线程时，先放入</a:t>
            </a:r>
            <a:r>
              <a:rPr lang="en-US" altLang="zh-CN" sz="1500" dirty="0">
                <a:solidFill>
                  <a:schemeClr val="bg1"/>
                </a:solidFill>
                <a:latin typeface="微软雅黑" panose="020B0503020204020204" pitchFamily="34" charset="-122"/>
                <a:ea typeface="微软雅黑" panose="020B0503020204020204" pitchFamily="34" charset="-122"/>
              </a:rPr>
              <a:t>Queue</a:t>
            </a:r>
            <a:r>
              <a:rPr lang="zh-CN" altLang="en-US" sz="1500" dirty="0">
                <a:solidFill>
                  <a:schemeClr val="bg1"/>
                </a:solidFill>
                <a:latin typeface="微软雅黑" panose="020B0503020204020204" pitchFamily="34" charset="-122"/>
                <a:ea typeface="微软雅黑" panose="020B0503020204020204" pitchFamily="34" charset="-122"/>
              </a:rPr>
              <a:t>中，当 </a:t>
            </a:r>
            <a:r>
              <a:rPr lang="en-US" altLang="zh-CN" sz="1500" dirty="0" err="1">
                <a:solidFill>
                  <a:schemeClr val="bg1"/>
                </a:solidFill>
                <a:latin typeface="微软雅黑" panose="020B0503020204020204" pitchFamily="34" charset="-122"/>
                <a:ea typeface="微软雅黑" panose="020B0503020204020204" pitchFamily="34" charset="-122"/>
              </a:rPr>
              <a:t>CorePoolSiz</a:t>
            </a:r>
            <a:r>
              <a:rPr lang="en-US" altLang="zh-CN" sz="1500" dirty="0">
                <a:solidFill>
                  <a:schemeClr val="bg1"/>
                </a:solidFill>
                <a:latin typeface="微软雅黑" panose="020B0503020204020204" pitchFamily="34" charset="-122"/>
                <a:ea typeface="微软雅黑" panose="020B0503020204020204" pitchFamily="34" charset="-122"/>
              </a:rPr>
              <a:t>  </a:t>
            </a:r>
            <a:r>
              <a:rPr lang="zh-CN" altLang="en-US" sz="1500" dirty="0">
                <a:solidFill>
                  <a:schemeClr val="bg1"/>
                </a:solidFill>
                <a:latin typeface="微软雅黑" panose="020B0503020204020204" pitchFamily="34" charset="-122"/>
                <a:ea typeface="微软雅黑" panose="020B0503020204020204" pitchFamily="34" charset="-122"/>
              </a:rPr>
              <a:t>和 </a:t>
            </a:r>
            <a:r>
              <a:rPr lang="en-US" altLang="zh-CN" sz="1500" dirty="0">
                <a:solidFill>
                  <a:schemeClr val="bg1"/>
                </a:solidFill>
                <a:latin typeface="微软雅黑" panose="020B0503020204020204" pitchFamily="34" charset="-122"/>
                <a:ea typeface="微软雅黑" panose="020B0503020204020204" pitchFamily="34" charset="-122"/>
              </a:rPr>
              <a:t>Queue </a:t>
            </a:r>
            <a:r>
              <a:rPr lang="zh-CN" altLang="en-US" sz="1500" dirty="0">
                <a:solidFill>
                  <a:schemeClr val="bg1"/>
                </a:solidFill>
                <a:latin typeface="微软雅黑" panose="020B0503020204020204" pitchFamily="34" charset="-122"/>
                <a:ea typeface="微软雅黑" panose="020B0503020204020204" pitchFamily="34" charset="-122"/>
              </a:rPr>
              <a:t>都满的时候，就增加创建新线程，当线程达到</a:t>
            </a:r>
            <a:r>
              <a:rPr lang="en-US" altLang="zh-CN" sz="1500" dirty="0" err="1">
                <a:solidFill>
                  <a:schemeClr val="bg1"/>
                </a:solidFill>
                <a:latin typeface="微软雅黑" panose="020B0503020204020204" pitchFamily="34" charset="-122"/>
                <a:ea typeface="微软雅黑" panose="020B0503020204020204" pitchFamily="34" charset="-122"/>
              </a:rPr>
              <a:t>MaxPoolSize</a:t>
            </a:r>
            <a:r>
              <a:rPr lang="zh-CN" altLang="en-US" sz="1500" dirty="0">
                <a:solidFill>
                  <a:schemeClr val="bg1"/>
                </a:solidFill>
                <a:latin typeface="微软雅黑" panose="020B0503020204020204" pitchFamily="34" charset="-122"/>
                <a:ea typeface="微软雅黑" panose="020B0503020204020204" pitchFamily="34" charset="-122"/>
              </a:rPr>
              <a:t>的时候，就会抛出错 误 </a:t>
            </a:r>
            <a:r>
              <a:rPr lang="en-US" altLang="zh-CN" sz="1500" dirty="0" err="1">
                <a:solidFill>
                  <a:schemeClr val="bg1"/>
                </a:solidFill>
                <a:latin typeface="微软雅黑" panose="020B0503020204020204" pitchFamily="34" charset="-122"/>
                <a:ea typeface="微软雅黑" panose="020B0503020204020204" pitchFamily="34" charset="-122"/>
              </a:rPr>
              <a:t>org.springframework.core.task.TaskRejectedException</a:t>
            </a:r>
            <a:endParaRPr lang="en-US" altLang="zh-CN" sz="1500" dirty="0">
              <a:solidFill>
                <a:schemeClr val="bg1"/>
              </a:solidFill>
              <a:latin typeface="微软雅黑" panose="020B0503020204020204" pitchFamily="34" charset="-122"/>
              <a:ea typeface="微软雅黑" panose="020B0503020204020204" pitchFamily="34" charset="-122"/>
            </a:endParaRPr>
          </a:p>
          <a:p>
            <a:endParaRPr lang="en-US" altLang="zh-CN" sz="1500" dirty="0">
              <a:solidFill>
                <a:schemeClr val="bg1"/>
              </a:solidFill>
              <a:latin typeface="微软雅黑" panose="020B0503020204020204" pitchFamily="34" charset="-122"/>
              <a:ea typeface="微软雅黑" panose="020B0503020204020204" pitchFamily="34" charset="-122"/>
            </a:endParaRPr>
          </a:p>
          <a:p>
            <a:r>
              <a:rPr lang="zh-CN" altLang="en-US" sz="1500" dirty="0">
                <a:solidFill>
                  <a:schemeClr val="bg1"/>
                </a:solidFill>
                <a:latin typeface="微软雅黑" panose="020B0503020204020204" pitchFamily="34" charset="-122"/>
                <a:ea typeface="微软雅黑" panose="020B0503020204020204" pitchFamily="34" charset="-122"/>
              </a:rPr>
              <a:t>　　另外</a:t>
            </a:r>
            <a:r>
              <a:rPr lang="en-US" altLang="zh-CN" sz="1500" dirty="0" err="1">
                <a:solidFill>
                  <a:schemeClr val="bg1"/>
                </a:solidFill>
                <a:latin typeface="微软雅黑" panose="020B0503020204020204" pitchFamily="34" charset="-122"/>
                <a:ea typeface="微软雅黑" panose="020B0503020204020204" pitchFamily="34" charset="-122"/>
              </a:rPr>
              <a:t>MaxPoolSize</a:t>
            </a:r>
            <a:r>
              <a:rPr lang="zh-CN" altLang="en-US" sz="1500" dirty="0">
                <a:solidFill>
                  <a:schemeClr val="bg1"/>
                </a:solidFill>
                <a:latin typeface="微软雅黑" panose="020B0503020204020204" pitchFamily="34" charset="-122"/>
                <a:ea typeface="微软雅黑" panose="020B0503020204020204" pitchFamily="34" charset="-122"/>
              </a:rPr>
              <a:t>的设定如果比系统支持的线程数还要大时，会抛出</a:t>
            </a:r>
            <a:r>
              <a:rPr lang="en-US" altLang="zh-CN" sz="1500" dirty="0" err="1">
                <a:solidFill>
                  <a:schemeClr val="bg1"/>
                </a:solidFill>
                <a:latin typeface="微软雅黑" panose="020B0503020204020204" pitchFamily="34" charset="-122"/>
                <a:ea typeface="微软雅黑" panose="020B0503020204020204" pitchFamily="34" charset="-122"/>
              </a:rPr>
              <a:t>java.lang.OutOfMemoryError</a:t>
            </a:r>
            <a:r>
              <a:rPr lang="en-US" altLang="zh-CN" sz="1500" dirty="0">
                <a:solidFill>
                  <a:schemeClr val="bg1"/>
                </a:solidFill>
                <a:latin typeface="微软雅黑" panose="020B0503020204020204" pitchFamily="34" charset="-122"/>
                <a:ea typeface="微软雅黑" panose="020B0503020204020204" pitchFamily="34" charset="-122"/>
              </a:rPr>
              <a:t>: unable to create new native thread </a:t>
            </a:r>
            <a:r>
              <a:rPr lang="zh-CN" altLang="en-US" sz="1500" dirty="0">
                <a:solidFill>
                  <a:schemeClr val="bg1"/>
                </a:solidFill>
                <a:latin typeface="微软雅黑" panose="020B0503020204020204" pitchFamily="34" charset="-122"/>
                <a:ea typeface="微软雅黑" panose="020B0503020204020204" pitchFamily="34" charset="-122"/>
              </a:rPr>
              <a:t>异常。</a:t>
            </a:r>
          </a:p>
        </p:txBody>
      </p:sp>
    </p:spTree>
    <p:extLst>
      <p:ext uri="{BB962C8B-B14F-4D97-AF65-F5344CB8AC3E}">
        <p14:creationId xmlns:p14="http://schemas.microsoft.com/office/powerpoint/2010/main" val="20822583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8809" y="1181817"/>
            <a:ext cx="7712744" cy="461665"/>
          </a:xfrm>
          <a:prstGeom prst="rect">
            <a:avLst/>
          </a:prstGeom>
          <a:noFill/>
        </p:spPr>
        <p:txBody>
          <a:bodyPr wrap="square" rtlCol="0">
            <a:spAutoFit/>
          </a:bodyPr>
          <a:lstStyle/>
          <a:p>
            <a:r>
              <a:rPr lang="zh-CN" altLang="en-US" sz="2400" b="1" dirty="0">
                <a:solidFill>
                  <a:schemeClr val="bg1"/>
                </a:solidFill>
              </a:rPr>
              <a:t>在</a:t>
            </a:r>
            <a:r>
              <a:rPr lang="en-US" altLang="zh-CN" sz="2400" b="1" dirty="0">
                <a:solidFill>
                  <a:schemeClr val="bg1"/>
                </a:solidFill>
              </a:rPr>
              <a:t>spring</a:t>
            </a:r>
            <a:r>
              <a:rPr lang="zh-CN" altLang="en-US" sz="2400" b="1" dirty="0">
                <a:solidFill>
                  <a:schemeClr val="bg1"/>
                </a:solidFill>
              </a:rPr>
              <a:t>中使用</a:t>
            </a:r>
            <a:r>
              <a:rPr lang="en-US" altLang="zh-CN" sz="2400" b="1" dirty="0" err="1">
                <a:solidFill>
                  <a:schemeClr val="bg1"/>
                </a:solidFill>
              </a:rPr>
              <a:t>ThreadPoolTaskExecutor</a:t>
            </a:r>
            <a:r>
              <a:rPr lang="zh-CN" altLang="en-US" sz="2400" b="1" dirty="0">
                <a:solidFill>
                  <a:schemeClr val="bg1"/>
                </a:solidFill>
              </a:rPr>
              <a:t>的配置：</a:t>
            </a:r>
          </a:p>
        </p:txBody>
      </p:sp>
      <p:pic>
        <p:nvPicPr>
          <p:cNvPr id="2" name="图片 1"/>
          <p:cNvPicPr>
            <a:picLocks noChangeAspect="1"/>
          </p:cNvPicPr>
          <p:nvPr/>
        </p:nvPicPr>
        <p:blipFill>
          <a:blip r:embed="rId3"/>
          <a:stretch>
            <a:fillRect/>
          </a:stretch>
        </p:blipFill>
        <p:spPr>
          <a:xfrm>
            <a:off x="1932249" y="2327717"/>
            <a:ext cx="8420100" cy="2781300"/>
          </a:xfrm>
          <a:prstGeom prst="rect">
            <a:avLst/>
          </a:prstGeom>
        </p:spPr>
      </p:pic>
    </p:spTree>
    <p:extLst>
      <p:ext uri="{BB962C8B-B14F-4D97-AF65-F5344CB8AC3E}">
        <p14:creationId xmlns:p14="http://schemas.microsoft.com/office/powerpoint/2010/main" val="2414060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2172182" y="1438637"/>
            <a:ext cx="7067550" cy="1295400"/>
          </a:xfrm>
          <a:prstGeom prst="rect">
            <a:avLst/>
          </a:prstGeom>
        </p:spPr>
      </p:pic>
      <p:pic>
        <p:nvPicPr>
          <p:cNvPr id="7" name="图片 6"/>
          <p:cNvPicPr>
            <a:picLocks noChangeAspect="1"/>
          </p:cNvPicPr>
          <p:nvPr/>
        </p:nvPicPr>
        <p:blipFill>
          <a:blip r:embed="rId4"/>
          <a:stretch>
            <a:fillRect/>
          </a:stretch>
        </p:blipFill>
        <p:spPr>
          <a:xfrm>
            <a:off x="2172182" y="2734037"/>
            <a:ext cx="5800725" cy="1571625"/>
          </a:xfrm>
          <a:prstGeom prst="rect">
            <a:avLst/>
          </a:prstGeom>
        </p:spPr>
      </p:pic>
      <p:pic>
        <p:nvPicPr>
          <p:cNvPr id="8" name="图片 7"/>
          <p:cNvPicPr>
            <a:picLocks noChangeAspect="1"/>
          </p:cNvPicPr>
          <p:nvPr/>
        </p:nvPicPr>
        <p:blipFill>
          <a:blip r:embed="rId5"/>
          <a:stretch>
            <a:fillRect/>
          </a:stretch>
        </p:blipFill>
        <p:spPr>
          <a:xfrm>
            <a:off x="8861203" y="2274967"/>
            <a:ext cx="2409825" cy="3743325"/>
          </a:xfrm>
          <a:prstGeom prst="rect">
            <a:avLst/>
          </a:prstGeom>
        </p:spPr>
      </p:pic>
    </p:spTree>
    <p:extLst>
      <p:ext uri="{BB962C8B-B14F-4D97-AF65-F5344CB8AC3E}">
        <p14:creationId xmlns:p14="http://schemas.microsoft.com/office/powerpoint/2010/main" val="402100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ages.cnitblog.com/i/426802/201406/23200205174738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752" y="1567191"/>
            <a:ext cx="6667500" cy="4572000"/>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2254368" y="839486"/>
            <a:ext cx="8752936" cy="369332"/>
          </a:xfrm>
          <a:prstGeom prst="rect">
            <a:avLst/>
          </a:prstGeom>
        </p:spPr>
        <p:txBody>
          <a:bodyPr wrap="square">
            <a:spAutoFit/>
          </a:bodyPr>
          <a:lstStyle/>
          <a:p>
            <a:r>
              <a:rPr lang="zh-CN" altLang="en-US" dirty="0">
                <a:solidFill>
                  <a:schemeClr val="bg1"/>
                </a:solidFill>
                <a:latin typeface="microsoft yahei" panose="020B0503020204020204" pitchFamily="34" charset="-122"/>
                <a:ea typeface="microsoft yahei" panose="020B0503020204020204" pitchFamily="34" charset="-122"/>
              </a:rPr>
              <a:t>线程和进程一样分为五个阶段：创建、就绪、运行、阻塞</a:t>
            </a:r>
            <a:r>
              <a:rPr lang="zh-CN" altLang="en-US" dirty="0" smtClean="0">
                <a:solidFill>
                  <a:schemeClr val="bg1"/>
                </a:solidFill>
                <a:latin typeface="microsoft yahei" panose="020B0503020204020204" pitchFamily="34" charset="-122"/>
                <a:ea typeface="microsoft yahei" panose="020B0503020204020204" pitchFamily="34" charset="-122"/>
              </a:rPr>
              <a:t>、终止（死亡）。</a:t>
            </a:r>
            <a:endParaRPr lang="zh-CN" altLang="en-US"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4115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800"/>
                                        <p:tgtEl>
                                          <p:spTgt spid="1026"/>
                                        </p:tgtEl>
                                      </p:cBhvr>
                                    </p:animEffect>
                                    <p:anim calcmode="lin" valueType="num">
                                      <p:cBhvr>
                                        <p:cTn id="14" dur="800" fill="hold"/>
                                        <p:tgtEl>
                                          <p:spTgt spid="1026"/>
                                        </p:tgtEl>
                                        <p:attrNameLst>
                                          <p:attrName>ppt_x</p:attrName>
                                        </p:attrNameLst>
                                      </p:cBhvr>
                                      <p:tavLst>
                                        <p:tav tm="0">
                                          <p:val>
                                            <p:strVal val="#ppt_x"/>
                                          </p:val>
                                        </p:tav>
                                        <p:tav tm="100000">
                                          <p:val>
                                            <p:strVal val="#ppt_x"/>
                                          </p:val>
                                        </p:tav>
                                      </p:tavLst>
                                    </p:anim>
                                    <p:anim calcmode="lin" valueType="num">
                                      <p:cBhvr>
                                        <p:cTn id="15" dur="8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37930" y="896047"/>
            <a:ext cx="8752936" cy="369332"/>
          </a:xfrm>
          <a:prstGeom prst="rect">
            <a:avLst/>
          </a:prstGeom>
        </p:spPr>
        <p:txBody>
          <a:bodyPr wrap="square">
            <a:spAutoFit/>
          </a:bodyPr>
          <a:lstStyle/>
          <a:p>
            <a:r>
              <a:rPr lang="zh-CN" altLang="en-US" dirty="0" smtClean="0">
                <a:solidFill>
                  <a:schemeClr val="bg1"/>
                </a:solidFill>
                <a:latin typeface="microsoft yahei" panose="020B0503020204020204" pitchFamily="34" charset="-122"/>
                <a:ea typeface="microsoft yahei" panose="020B0503020204020204" pitchFamily="34" charset="-122"/>
              </a:rPr>
              <a:t>创建线程</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5" name="矩形 4"/>
          <p:cNvSpPr/>
          <p:nvPr/>
        </p:nvSpPr>
        <p:spPr>
          <a:xfrm>
            <a:off x="1991988" y="1368958"/>
            <a:ext cx="8752936" cy="369332"/>
          </a:xfrm>
          <a:prstGeom prst="rect">
            <a:avLst/>
          </a:prstGeom>
        </p:spPr>
        <p:txBody>
          <a:bodyPr wrap="square">
            <a:spAutoFit/>
          </a:bodyPr>
          <a:lstStyle/>
          <a:p>
            <a:r>
              <a:rPr lang="zh-CN" altLang="en-US" dirty="0" smtClean="0">
                <a:solidFill>
                  <a:schemeClr val="bg1"/>
                </a:solidFill>
                <a:latin typeface="microsoft yahei" panose="020B0503020204020204" pitchFamily="34" charset="-122"/>
                <a:ea typeface="microsoft yahei" panose="020B0503020204020204" pitchFamily="34" charset="-122"/>
              </a:rPr>
              <a:t>方法</a:t>
            </a:r>
            <a:r>
              <a:rPr lang="en-US" altLang="zh-CN" dirty="0" smtClean="0">
                <a:solidFill>
                  <a:schemeClr val="bg1"/>
                </a:solidFill>
                <a:latin typeface="microsoft yahei" panose="020B0503020204020204" pitchFamily="34" charset="-122"/>
                <a:ea typeface="microsoft yahei" panose="020B0503020204020204" pitchFamily="34" charset="-122"/>
              </a:rPr>
              <a:t>1 :</a:t>
            </a:r>
            <a:r>
              <a:rPr lang="zh-CN" altLang="en-US" dirty="0">
                <a:solidFill>
                  <a:schemeClr val="bg1"/>
                </a:solidFill>
                <a:latin typeface="microsoft yahei" panose="020B0503020204020204" pitchFamily="34" charset="-122"/>
                <a:ea typeface="microsoft yahei" panose="020B0503020204020204" pitchFamily="34" charset="-122"/>
              </a:rPr>
              <a:t>继承</a:t>
            </a:r>
            <a:r>
              <a:rPr lang="en-US" altLang="zh-CN" dirty="0">
                <a:solidFill>
                  <a:schemeClr val="bg1"/>
                </a:solidFill>
                <a:latin typeface="microsoft yahei" panose="020B0503020204020204" pitchFamily="34" charset="-122"/>
                <a:ea typeface="microsoft yahei" panose="020B0503020204020204" pitchFamily="34" charset="-122"/>
              </a:rPr>
              <a:t>Thread</a:t>
            </a:r>
            <a:r>
              <a:rPr lang="zh-CN" altLang="en-US" dirty="0">
                <a:solidFill>
                  <a:schemeClr val="bg1"/>
                </a:solidFill>
                <a:latin typeface="microsoft yahei" panose="020B0503020204020204" pitchFamily="34" charset="-122"/>
                <a:ea typeface="microsoft yahei" panose="020B0503020204020204" pitchFamily="34" charset="-122"/>
              </a:rPr>
              <a:t>类，重写该类的</a:t>
            </a:r>
            <a:r>
              <a:rPr lang="en-US" altLang="zh-CN" dirty="0">
                <a:solidFill>
                  <a:schemeClr val="bg1"/>
                </a:solidFill>
                <a:latin typeface="microsoft yahei" panose="020B0503020204020204" pitchFamily="34" charset="-122"/>
                <a:ea typeface="microsoft yahei" panose="020B0503020204020204" pitchFamily="34" charset="-122"/>
              </a:rPr>
              <a:t>run()</a:t>
            </a:r>
            <a:r>
              <a:rPr lang="zh-CN" altLang="en-US" dirty="0">
                <a:solidFill>
                  <a:schemeClr val="bg1"/>
                </a:solidFill>
                <a:latin typeface="microsoft yahei" panose="020B0503020204020204" pitchFamily="34" charset="-122"/>
                <a:ea typeface="microsoft yahei" panose="020B0503020204020204" pitchFamily="34" charset="-122"/>
              </a:rPr>
              <a:t>方法。</a:t>
            </a:r>
          </a:p>
        </p:txBody>
      </p:sp>
      <p:pic>
        <p:nvPicPr>
          <p:cNvPr id="3" name="图片 2"/>
          <p:cNvPicPr>
            <a:picLocks noChangeAspect="1"/>
          </p:cNvPicPr>
          <p:nvPr/>
        </p:nvPicPr>
        <p:blipFill>
          <a:blip r:embed="rId3"/>
          <a:stretch>
            <a:fillRect/>
          </a:stretch>
        </p:blipFill>
        <p:spPr>
          <a:xfrm>
            <a:off x="1647198" y="1841869"/>
            <a:ext cx="8534400" cy="4343400"/>
          </a:xfrm>
          <a:prstGeom prst="rect">
            <a:avLst/>
          </a:prstGeom>
        </p:spPr>
      </p:pic>
    </p:spTree>
    <p:extLst>
      <p:ext uri="{BB962C8B-B14F-4D97-AF65-F5344CB8AC3E}">
        <p14:creationId xmlns:p14="http://schemas.microsoft.com/office/powerpoint/2010/main" val="60283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37930" y="896047"/>
            <a:ext cx="8752936" cy="369332"/>
          </a:xfrm>
          <a:prstGeom prst="rect">
            <a:avLst/>
          </a:prstGeom>
        </p:spPr>
        <p:txBody>
          <a:bodyPr wrap="square">
            <a:spAutoFit/>
          </a:bodyPr>
          <a:lstStyle/>
          <a:p>
            <a:r>
              <a:rPr lang="zh-CN" altLang="en-US" dirty="0" smtClean="0">
                <a:solidFill>
                  <a:schemeClr val="bg1"/>
                </a:solidFill>
                <a:latin typeface="microsoft yahei" panose="020B0503020204020204" pitchFamily="34" charset="-122"/>
                <a:ea typeface="microsoft yahei" panose="020B0503020204020204" pitchFamily="34" charset="-122"/>
              </a:rPr>
              <a:t>创建线程</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5" name="矩形 4"/>
          <p:cNvSpPr/>
          <p:nvPr/>
        </p:nvSpPr>
        <p:spPr>
          <a:xfrm>
            <a:off x="1991988" y="1368958"/>
            <a:ext cx="8752936" cy="369332"/>
          </a:xfrm>
          <a:prstGeom prst="rect">
            <a:avLst/>
          </a:prstGeom>
        </p:spPr>
        <p:txBody>
          <a:bodyPr wrap="square">
            <a:spAutoFit/>
          </a:bodyPr>
          <a:lstStyle/>
          <a:p>
            <a:r>
              <a:rPr lang="zh-CN" altLang="en-US" dirty="0" smtClean="0">
                <a:solidFill>
                  <a:schemeClr val="bg1"/>
                </a:solidFill>
                <a:latin typeface="microsoft yahei" panose="020B0503020204020204" pitchFamily="34" charset="-122"/>
                <a:ea typeface="microsoft yahei" panose="020B0503020204020204" pitchFamily="34" charset="-122"/>
              </a:rPr>
              <a:t>方法</a:t>
            </a:r>
            <a:r>
              <a:rPr lang="en-US" altLang="zh-CN" dirty="0" smtClean="0">
                <a:solidFill>
                  <a:schemeClr val="bg1"/>
                </a:solidFill>
                <a:latin typeface="microsoft yahei" panose="020B0503020204020204" pitchFamily="34" charset="-122"/>
                <a:ea typeface="microsoft yahei" panose="020B0503020204020204" pitchFamily="34" charset="-122"/>
              </a:rPr>
              <a:t>2: </a:t>
            </a:r>
            <a:r>
              <a:rPr lang="zh-CN" altLang="en-US" dirty="0" smtClean="0">
                <a:solidFill>
                  <a:schemeClr val="bg1"/>
                </a:solidFill>
                <a:latin typeface="microsoft yahei" panose="020B0503020204020204" pitchFamily="34" charset="-122"/>
                <a:ea typeface="microsoft yahei" panose="020B0503020204020204" pitchFamily="34" charset="-122"/>
              </a:rPr>
              <a:t>实现</a:t>
            </a:r>
            <a:r>
              <a:rPr lang="en-US" altLang="zh-CN" dirty="0">
                <a:solidFill>
                  <a:schemeClr val="bg1"/>
                </a:solidFill>
                <a:latin typeface="microsoft yahei" panose="020B0503020204020204" pitchFamily="34" charset="-122"/>
                <a:ea typeface="microsoft yahei" panose="020B0503020204020204" pitchFamily="34" charset="-122"/>
              </a:rPr>
              <a:t>Runnable</a:t>
            </a:r>
            <a:r>
              <a:rPr lang="zh-CN" altLang="en-US" dirty="0">
                <a:solidFill>
                  <a:schemeClr val="bg1"/>
                </a:solidFill>
                <a:latin typeface="microsoft yahei" panose="020B0503020204020204" pitchFamily="34" charset="-122"/>
                <a:ea typeface="microsoft yahei" panose="020B0503020204020204" pitchFamily="34" charset="-122"/>
              </a:rPr>
              <a:t>接口，并重写该接口的</a:t>
            </a:r>
            <a:r>
              <a:rPr lang="en-US" altLang="zh-CN" dirty="0">
                <a:solidFill>
                  <a:schemeClr val="bg1"/>
                </a:solidFill>
                <a:latin typeface="microsoft yahei" panose="020B0503020204020204" pitchFamily="34" charset="-122"/>
                <a:ea typeface="microsoft yahei" panose="020B0503020204020204" pitchFamily="34" charset="-122"/>
              </a:rPr>
              <a:t>run()</a:t>
            </a:r>
            <a:r>
              <a:rPr lang="zh-CN" altLang="en-US" dirty="0">
                <a:solidFill>
                  <a:schemeClr val="bg1"/>
                </a:solidFill>
                <a:latin typeface="microsoft yahei" panose="020B0503020204020204" pitchFamily="34" charset="-122"/>
                <a:ea typeface="microsoft yahei" panose="020B0503020204020204" pitchFamily="34" charset="-122"/>
              </a:rPr>
              <a:t>方法</a:t>
            </a:r>
          </a:p>
        </p:txBody>
      </p:sp>
      <p:pic>
        <p:nvPicPr>
          <p:cNvPr id="2" name="图片 1"/>
          <p:cNvPicPr>
            <a:picLocks noChangeAspect="1"/>
          </p:cNvPicPr>
          <p:nvPr/>
        </p:nvPicPr>
        <p:blipFill>
          <a:blip r:embed="rId3"/>
          <a:stretch>
            <a:fillRect/>
          </a:stretch>
        </p:blipFill>
        <p:spPr>
          <a:xfrm>
            <a:off x="1638963" y="1841869"/>
            <a:ext cx="8867775" cy="4152900"/>
          </a:xfrm>
          <a:prstGeom prst="rect">
            <a:avLst/>
          </a:prstGeom>
        </p:spPr>
      </p:pic>
    </p:spTree>
    <p:extLst>
      <p:ext uri="{BB962C8B-B14F-4D97-AF65-F5344CB8AC3E}">
        <p14:creationId xmlns:p14="http://schemas.microsoft.com/office/powerpoint/2010/main" val="151589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1403" y="676128"/>
            <a:ext cx="8752936" cy="369332"/>
          </a:xfrm>
          <a:prstGeom prst="rect">
            <a:avLst/>
          </a:prstGeom>
        </p:spPr>
        <p:txBody>
          <a:bodyPr wrap="square">
            <a:spAutoFit/>
          </a:bodyPr>
          <a:lstStyle/>
          <a:p>
            <a:r>
              <a:rPr lang="zh-CN" altLang="en-US" dirty="0">
                <a:solidFill>
                  <a:schemeClr val="bg1"/>
                </a:solidFill>
                <a:latin typeface="microsoft yahei" panose="020B0503020204020204" pitchFamily="34" charset="-122"/>
                <a:ea typeface="microsoft yahei" panose="020B0503020204020204" pitchFamily="34" charset="-122"/>
              </a:rPr>
              <a:t>那么</a:t>
            </a:r>
            <a:r>
              <a:rPr lang="en-US" altLang="zh-CN" dirty="0">
                <a:solidFill>
                  <a:schemeClr val="bg1"/>
                </a:solidFill>
                <a:latin typeface="microsoft yahei" panose="020B0503020204020204" pitchFamily="34" charset="-122"/>
                <a:ea typeface="microsoft yahei" panose="020B0503020204020204" pitchFamily="34" charset="-122"/>
              </a:rPr>
              <a:t>Thread</a:t>
            </a:r>
            <a:r>
              <a:rPr lang="zh-CN" altLang="en-US" dirty="0">
                <a:solidFill>
                  <a:schemeClr val="bg1"/>
                </a:solidFill>
                <a:latin typeface="microsoft yahei" panose="020B0503020204020204" pitchFamily="34" charset="-122"/>
                <a:ea typeface="microsoft yahei" panose="020B0503020204020204" pitchFamily="34" charset="-122"/>
              </a:rPr>
              <a:t>和</a:t>
            </a:r>
            <a:r>
              <a:rPr lang="en-US" altLang="zh-CN" dirty="0">
                <a:solidFill>
                  <a:schemeClr val="bg1"/>
                </a:solidFill>
                <a:latin typeface="microsoft yahei" panose="020B0503020204020204" pitchFamily="34" charset="-122"/>
                <a:ea typeface="microsoft yahei" panose="020B0503020204020204" pitchFamily="34" charset="-122"/>
              </a:rPr>
              <a:t>Runnable</a:t>
            </a:r>
            <a:r>
              <a:rPr lang="zh-CN" altLang="en-US" dirty="0">
                <a:solidFill>
                  <a:schemeClr val="bg1"/>
                </a:solidFill>
                <a:latin typeface="microsoft yahei" panose="020B0503020204020204" pitchFamily="34" charset="-122"/>
                <a:ea typeface="microsoft yahei" panose="020B0503020204020204" pitchFamily="34" charset="-122"/>
              </a:rPr>
              <a:t>之间到底是什么关系呢？</a:t>
            </a:r>
          </a:p>
        </p:txBody>
      </p:sp>
      <p:pic>
        <p:nvPicPr>
          <p:cNvPr id="3" name="图片 2"/>
          <p:cNvPicPr>
            <a:picLocks noChangeAspect="1"/>
          </p:cNvPicPr>
          <p:nvPr/>
        </p:nvPicPr>
        <p:blipFill>
          <a:blip r:embed="rId3"/>
          <a:stretch>
            <a:fillRect/>
          </a:stretch>
        </p:blipFill>
        <p:spPr>
          <a:xfrm>
            <a:off x="5914398" y="512421"/>
            <a:ext cx="5676900" cy="6134100"/>
          </a:xfrm>
          <a:prstGeom prst="rect">
            <a:avLst/>
          </a:prstGeom>
        </p:spPr>
      </p:pic>
      <p:pic>
        <p:nvPicPr>
          <p:cNvPr id="6" name="图片 5"/>
          <p:cNvPicPr>
            <a:picLocks noChangeAspect="1"/>
          </p:cNvPicPr>
          <p:nvPr/>
        </p:nvPicPr>
        <p:blipFill>
          <a:blip r:embed="rId4"/>
          <a:stretch>
            <a:fillRect/>
          </a:stretch>
        </p:blipFill>
        <p:spPr>
          <a:xfrm>
            <a:off x="1272551" y="2545767"/>
            <a:ext cx="3095625" cy="3248025"/>
          </a:xfrm>
          <a:prstGeom prst="rect">
            <a:avLst/>
          </a:prstGeom>
        </p:spPr>
      </p:pic>
    </p:spTree>
    <p:extLst>
      <p:ext uri="{BB962C8B-B14F-4D97-AF65-F5344CB8AC3E}">
        <p14:creationId xmlns:p14="http://schemas.microsoft.com/office/powerpoint/2010/main" val="15646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81535" y="872898"/>
            <a:ext cx="8752936" cy="369332"/>
          </a:xfrm>
          <a:prstGeom prst="rect">
            <a:avLst/>
          </a:prstGeom>
        </p:spPr>
        <p:txBody>
          <a:bodyPr wrap="square">
            <a:spAutoFit/>
          </a:bodyPr>
          <a:lstStyle/>
          <a:p>
            <a:r>
              <a:rPr lang="en-US" altLang="zh-CN" dirty="0">
                <a:solidFill>
                  <a:schemeClr val="bg1"/>
                </a:solidFill>
                <a:latin typeface="microsoft yahei" panose="020B0503020204020204" pitchFamily="34" charset="-122"/>
                <a:ea typeface="microsoft yahei" panose="020B0503020204020204" pitchFamily="34" charset="-122"/>
              </a:rPr>
              <a:t>Thread</a:t>
            </a:r>
            <a:r>
              <a:rPr lang="zh-CN" altLang="en-US" dirty="0">
                <a:solidFill>
                  <a:schemeClr val="bg1"/>
                </a:solidFill>
                <a:latin typeface="microsoft yahei" panose="020B0503020204020204" pitchFamily="34" charset="-122"/>
                <a:ea typeface="microsoft yahei" panose="020B0503020204020204" pitchFamily="34" charset="-122"/>
              </a:rPr>
              <a:t>类中对</a:t>
            </a:r>
            <a:r>
              <a:rPr lang="en-US" altLang="zh-CN" dirty="0">
                <a:solidFill>
                  <a:schemeClr val="bg1"/>
                </a:solidFill>
                <a:latin typeface="microsoft yahei" panose="020B0503020204020204" pitchFamily="34" charset="-122"/>
                <a:ea typeface="microsoft yahei" panose="020B0503020204020204" pitchFamily="34" charset="-122"/>
              </a:rPr>
              <a:t>Runnable</a:t>
            </a:r>
            <a:r>
              <a:rPr lang="zh-CN" altLang="en-US" dirty="0">
                <a:solidFill>
                  <a:schemeClr val="bg1"/>
                </a:solidFill>
                <a:latin typeface="microsoft yahei" panose="020B0503020204020204" pitchFamily="34" charset="-122"/>
                <a:ea typeface="microsoft yahei" panose="020B0503020204020204" pitchFamily="34" charset="-122"/>
              </a:rPr>
              <a:t>接口中</a:t>
            </a:r>
            <a:r>
              <a:rPr lang="en-US" altLang="zh-CN" dirty="0">
                <a:solidFill>
                  <a:schemeClr val="bg1"/>
                </a:solidFill>
                <a:latin typeface="microsoft yahei" panose="020B0503020204020204" pitchFamily="34" charset="-122"/>
                <a:ea typeface="microsoft yahei" panose="020B0503020204020204" pitchFamily="34" charset="-122"/>
              </a:rPr>
              <a:t>run()</a:t>
            </a:r>
            <a:r>
              <a:rPr lang="zh-CN" altLang="en-US" dirty="0">
                <a:solidFill>
                  <a:schemeClr val="bg1"/>
                </a:solidFill>
                <a:latin typeface="microsoft yahei" panose="020B0503020204020204" pitchFamily="34" charset="-122"/>
                <a:ea typeface="microsoft yahei" panose="020B0503020204020204" pitchFamily="34" charset="-122"/>
              </a:rPr>
              <a:t>方法的实现</a:t>
            </a:r>
          </a:p>
        </p:txBody>
      </p:sp>
      <p:pic>
        <p:nvPicPr>
          <p:cNvPr id="2" name="图片 1"/>
          <p:cNvPicPr>
            <a:picLocks noChangeAspect="1"/>
          </p:cNvPicPr>
          <p:nvPr/>
        </p:nvPicPr>
        <p:blipFill>
          <a:blip r:embed="rId3"/>
          <a:stretch>
            <a:fillRect/>
          </a:stretch>
        </p:blipFill>
        <p:spPr>
          <a:xfrm>
            <a:off x="3181535" y="2038350"/>
            <a:ext cx="5429250" cy="2781300"/>
          </a:xfrm>
          <a:prstGeom prst="rect">
            <a:avLst/>
          </a:prstGeom>
        </p:spPr>
      </p:pic>
    </p:spTree>
    <p:extLst>
      <p:ext uri="{BB962C8B-B14F-4D97-AF65-F5344CB8AC3E}">
        <p14:creationId xmlns:p14="http://schemas.microsoft.com/office/powerpoint/2010/main" val="383057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08240" y="1379239"/>
            <a:ext cx="8752936" cy="400110"/>
          </a:xfrm>
          <a:prstGeom prst="rect">
            <a:avLst/>
          </a:prstGeom>
        </p:spPr>
        <p:txBody>
          <a:bodyPr wrap="square">
            <a:spAutoFit/>
          </a:bodyPr>
          <a:lstStyle/>
          <a:p>
            <a:r>
              <a:rPr lang="en-US" altLang="zh-CN" sz="2000" dirty="0">
                <a:solidFill>
                  <a:schemeClr val="bg1"/>
                </a:solidFill>
                <a:latin typeface="microsoft yahei" panose="020B0503020204020204" pitchFamily="34" charset="-122"/>
                <a:ea typeface="microsoft yahei" panose="020B0503020204020204" pitchFamily="34" charset="-122"/>
              </a:rPr>
              <a:t>Java</a:t>
            </a:r>
            <a:r>
              <a:rPr lang="zh-CN" altLang="en-US" sz="2000" dirty="0">
                <a:solidFill>
                  <a:schemeClr val="bg1"/>
                </a:solidFill>
                <a:latin typeface="microsoft yahei" panose="020B0503020204020204" pitchFamily="34" charset="-122"/>
                <a:ea typeface="microsoft yahei" panose="020B0503020204020204" pitchFamily="34" charset="-122"/>
              </a:rPr>
              <a:t>多线程的就绪、运行和死亡状态</a:t>
            </a:r>
          </a:p>
        </p:txBody>
      </p:sp>
      <p:sp>
        <p:nvSpPr>
          <p:cNvPr id="3" name="矩形 2"/>
          <p:cNvSpPr/>
          <p:nvPr/>
        </p:nvSpPr>
        <p:spPr>
          <a:xfrm>
            <a:off x="2197027" y="2418395"/>
            <a:ext cx="5724644" cy="369332"/>
          </a:xfrm>
          <a:prstGeom prst="rect">
            <a:avLst/>
          </a:prstGeom>
        </p:spPr>
        <p:txBody>
          <a:bodyPr wrap="none">
            <a:spAutoFit/>
          </a:bodyPr>
          <a:lstStyle/>
          <a:p>
            <a:r>
              <a:rPr lang="zh-CN" altLang="en-US" dirty="0">
                <a:solidFill>
                  <a:schemeClr val="bg1"/>
                </a:solidFill>
                <a:latin typeface="microsoft yahei" panose="020B0503020204020204" pitchFamily="34" charset="-122"/>
                <a:ea typeface="microsoft yahei" panose="020B0503020204020204" pitchFamily="34" charset="-122"/>
              </a:rPr>
              <a:t>就绪状态转换为运行状态：当此线程得到处理器资源；</a:t>
            </a:r>
          </a:p>
        </p:txBody>
      </p:sp>
      <p:sp>
        <p:nvSpPr>
          <p:cNvPr id="5" name="矩形 4"/>
          <p:cNvSpPr/>
          <p:nvPr/>
        </p:nvSpPr>
        <p:spPr>
          <a:xfrm>
            <a:off x="2197027" y="3426773"/>
            <a:ext cx="9401933" cy="369332"/>
          </a:xfrm>
          <a:prstGeom prst="rect">
            <a:avLst/>
          </a:prstGeom>
        </p:spPr>
        <p:txBody>
          <a:bodyPr wrap="none">
            <a:spAutoFit/>
          </a:bodyPr>
          <a:lstStyle/>
          <a:p>
            <a:r>
              <a:rPr lang="zh-CN" altLang="en-US" dirty="0">
                <a:solidFill>
                  <a:schemeClr val="bg1"/>
                </a:solidFill>
                <a:latin typeface="microsoft yahei" panose="020B0503020204020204" pitchFamily="34" charset="-122"/>
                <a:ea typeface="microsoft yahei" panose="020B0503020204020204" pitchFamily="34" charset="-122"/>
              </a:rPr>
              <a:t>运行状态转换为就绪状态：当此线程主动调用</a:t>
            </a:r>
            <a:r>
              <a:rPr lang="en-US" altLang="zh-CN" dirty="0">
                <a:solidFill>
                  <a:schemeClr val="bg1"/>
                </a:solidFill>
                <a:latin typeface="microsoft yahei" panose="020B0503020204020204" pitchFamily="34" charset="-122"/>
                <a:ea typeface="microsoft yahei" panose="020B0503020204020204" pitchFamily="34" charset="-122"/>
              </a:rPr>
              <a:t>yield()</a:t>
            </a:r>
            <a:r>
              <a:rPr lang="zh-CN" altLang="en-US" dirty="0">
                <a:solidFill>
                  <a:schemeClr val="bg1"/>
                </a:solidFill>
                <a:latin typeface="microsoft yahei" panose="020B0503020204020204" pitchFamily="34" charset="-122"/>
                <a:ea typeface="microsoft yahei" panose="020B0503020204020204" pitchFamily="34" charset="-122"/>
              </a:rPr>
              <a:t>方法或在运行过程中失去处理器资源</a:t>
            </a:r>
            <a:r>
              <a:rPr lang="zh-CN" altLang="en-US" dirty="0" smtClean="0">
                <a:solidFill>
                  <a:schemeClr val="bg1"/>
                </a:solidFill>
                <a:latin typeface="microsoft yahei" panose="020B0503020204020204" pitchFamily="34" charset="-122"/>
                <a:ea typeface="microsoft yahei" panose="020B0503020204020204" pitchFamily="34" charset="-122"/>
              </a:rPr>
              <a:t>。</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6" name="矩形 5"/>
          <p:cNvSpPr/>
          <p:nvPr/>
        </p:nvSpPr>
        <p:spPr>
          <a:xfrm>
            <a:off x="2197027" y="4435151"/>
            <a:ext cx="7571303" cy="369332"/>
          </a:xfrm>
          <a:prstGeom prst="rect">
            <a:avLst/>
          </a:prstGeom>
        </p:spPr>
        <p:txBody>
          <a:bodyPr wrap="none">
            <a:spAutoFit/>
          </a:bodyPr>
          <a:lstStyle/>
          <a:p>
            <a:r>
              <a:rPr lang="zh-CN" altLang="en-US" dirty="0">
                <a:solidFill>
                  <a:schemeClr val="bg1"/>
                </a:solidFill>
                <a:latin typeface="microsoft yahei" panose="020B0503020204020204" pitchFamily="34" charset="-122"/>
                <a:ea typeface="microsoft yahei" panose="020B0503020204020204" pitchFamily="34" charset="-122"/>
              </a:rPr>
              <a:t>运行状态转换为死亡状态：当此线程线程执行体执行完毕或发生了异常</a:t>
            </a:r>
            <a:r>
              <a:rPr lang="zh-CN" altLang="en-US" dirty="0" smtClean="0">
                <a:solidFill>
                  <a:schemeClr val="bg1"/>
                </a:solidFill>
                <a:latin typeface="microsoft yahei" panose="020B0503020204020204" pitchFamily="34" charset="-122"/>
                <a:ea typeface="microsoft yahei" panose="020B0503020204020204" pitchFamily="34" charset="-122"/>
              </a:rPr>
              <a:t>。</a:t>
            </a:r>
            <a:endParaRPr lang="zh-CN" altLang="en-US"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20383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37930" y="896047"/>
            <a:ext cx="8752936" cy="369332"/>
          </a:xfrm>
          <a:prstGeom prst="rect">
            <a:avLst/>
          </a:prstGeom>
        </p:spPr>
        <p:txBody>
          <a:bodyPr wrap="square">
            <a:spAutoFit/>
          </a:bodyPr>
          <a:lstStyle/>
          <a:p>
            <a:r>
              <a:rPr lang="en-US" altLang="zh-CN" dirty="0">
                <a:solidFill>
                  <a:schemeClr val="bg1"/>
                </a:solidFill>
                <a:latin typeface="microsoft yahei" panose="020B0503020204020204" pitchFamily="34" charset="-122"/>
                <a:ea typeface="microsoft yahei" panose="020B0503020204020204" pitchFamily="34" charset="-122"/>
              </a:rPr>
              <a:t>Thread</a:t>
            </a:r>
            <a:r>
              <a:rPr lang="zh-CN" altLang="en-US" dirty="0">
                <a:solidFill>
                  <a:schemeClr val="bg1"/>
                </a:solidFill>
                <a:latin typeface="microsoft yahei" panose="020B0503020204020204" pitchFamily="34" charset="-122"/>
                <a:ea typeface="microsoft yahei" panose="020B0503020204020204" pitchFamily="34" charset="-122"/>
              </a:rPr>
              <a:t>类中常用的方法有</a:t>
            </a:r>
            <a:r>
              <a:rPr lang="zh-CN" altLang="en-US" dirty="0" smtClean="0">
                <a:solidFill>
                  <a:schemeClr val="bg1"/>
                </a:solidFill>
                <a:latin typeface="microsoft yahei" panose="020B0503020204020204" pitchFamily="34" charset="-122"/>
                <a:ea typeface="microsoft yahei" panose="020B0503020204020204" pitchFamily="34" charset="-122"/>
              </a:rPr>
              <a:t>：</a:t>
            </a:r>
            <a:endParaRPr lang="zh-CN" altLang="en-US" dirty="0">
              <a:solidFill>
                <a:schemeClr val="bg1"/>
              </a:solidFill>
              <a:latin typeface="microsoft yahei" panose="020B0503020204020204" pitchFamily="34" charset="-122"/>
              <a:ea typeface="microsoft yahei" panose="020B0503020204020204" pitchFamily="34" charset="-122"/>
            </a:endParaRPr>
          </a:p>
        </p:txBody>
      </p:sp>
      <p:sp>
        <p:nvSpPr>
          <p:cNvPr id="5" name="矩形 4"/>
          <p:cNvSpPr/>
          <p:nvPr/>
        </p:nvSpPr>
        <p:spPr>
          <a:xfrm>
            <a:off x="1056889" y="1339381"/>
            <a:ext cx="8992387" cy="369332"/>
          </a:xfrm>
          <a:prstGeom prst="rect">
            <a:avLst/>
          </a:prstGeom>
        </p:spPr>
        <p:txBody>
          <a:bodyPr wrap="square">
            <a:spAutoFit/>
          </a:bodyPr>
          <a:lstStyle/>
          <a:p>
            <a:r>
              <a:rPr lang="zh-CN" altLang="en-US" dirty="0">
                <a:solidFill>
                  <a:schemeClr val="bg1"/>
                </a:solidFill>
                <a:latin typeface="microsoft yahei" panose="020B0503020204020204" pitchFamily="34" charset="-122"/>
                <a:ea typeface="microsoft yahei" panose="020B0503020204020204" pitchFamily="34" charset="-122"/>
              </a:rPr>
              <a:t>　　①</a:t>
            </a:r>
            <a:r>
              <a:rPr lang="en-US" altLang="zh-CN" dirty="0">
                <a:solidFill>
                  <a:schemeClr val="bg1"/>
                </a:solidFill>
                <a:latin typeface="microsoft yahei" panose="020B0503020204020204" pitchFamily="34" charset="-122"/>
                <a:ea typeface="microsoft yahei" panose="020B0503020204020204" pitchFamily="34" charset="-122"/>
              </a:rPr>
              <a:t>sleep(long </a:t>
            </a:r>
            <a:r>
              <a:rPr lang="en-US" altLang="zh-CN" dirty="0" err="1">
                <a:solidFill>
                  <a:schemeClr val="bg1"/>
                </a:solidFill>
                <a:latin typeface="microsoft yahei" panose="020B0503020204020204" pitchFamily="34" charset="-122"/>
                <a:ea typeface="microsoft yahei" panose="020B0503020204020204" pitchFamily="34" charset="-122"/>
              </a:rPr>
              <a:t>millis</a:t>
            </a:r>
            <a:r>
              <a:rPr lang="en-US" altLang="zh-CN" dirty="0">
                <a:solidFill>
                  <a:schemeClr val="bg1"/>
                </a:solidFill>
                <a:latin typeface="microsoft yahei" panose="020B0503020204020204" pitchFamily="34" charset="-122"/>
                <a:ea typeface="microsoft yahei" panose="020B0503020204020204" pitchFamily="34" charset="-122"/>
              </a:rPr>
              <a:t>): </a:t>
            </a:r>
            <a:r>
              <a:rPr lang="zh-CN" altLang="en-US" dirty="0">
                <a:solidFill>
                  <a:schemeClr val="bg1"/>
                </a:solidFill>
                <a:latin typeface="microsoft yahei" panose="020B0503020204020204" pitchFamily="34" charset="-122"/>
                <a:ea typeface="microsoft yahei" panose="020B0503020204020204" pitchFamily="34" charset="-122"/>
              </a:rPr>
              <a:t>在指定的毫秒数内让当前正在执行的线程休眠（暂停执行）</a:t>
            </a:r>
            <a:r>
              <a:rPr lang="zh-CN" altLang="en-US" dirty="0" smtClean="0">
                <a:solidFill>
                  <a:schemeClr val="bg1"/>
                </a:solidFill>
                <a:latin typeface="microsoft yahei" panose="020B0503020204020204" pitchFamily="34" charset="-122"/>
                <a:ea typeface="microsoft yahei" panose="020B0503020204020204" pitchFamily="34" charset="-122"/>
              </a:rPr>
              <a:t>。</a:t>
            </a:r>
            <a:endParaRPr lang="zh-CN" altLang="en-US" dirty="0">
              <a:solidFill>
                <a:schemeClr val="bg1"/>
              </a:solidFill>
              <a:latin typeface="microsoft yahei" panose="020B0503020204020204" pitchFamily="34" charset="-122"/>
              <a:ea typeface="microsoft yahei" panose="020B0503020204020204" pitchFamily="34" charset="-122"/>
            </a:endParaRPr>
          </a:p>
        </p:txBody>
      </p:sp>
      <p:pic>
        <p:nvPicPr>
          <p:cNvPr id="6" name="图片 5"/>
          <p:cNvPicPr>
            <a:picLocks noChangeAspect="1"/>
          </p:cNvPicPr>
          <p:nvPr/>
        </p:nvPicPr>
        <p:blipFill>
          <a:blip r:embed="rId3"/>
          <a:stretch>
            <a:fillRect/>
          </a:stretch>
        </p:blipFill>
        <p:spPr>
          <a:xfrm>
            <a:off x="1537930" y="1808665"/>
            <a:ext cx="8886825" cy="4505325"/>
          </a:xfrm>
          <a:prstGeom prst="rect">
            <a:avLst/>
          </a:prstGeom>
        </p:spPr>
      </p:pic>
      <p:pic>
        <p:nvPicPr>
          <p:cNvPr id="7" name="图片 6"/>
          <p:cNvPicPr>
            <a:picLocks noChangeAspect="1"/>
          </p:cNvPicPr>
          <p:nvPr/>
        </p:nvPicPr>
        <p:blipFill>
          <a:blip r:embed="rId4"/>
          <a:stretch>
            <a:fillRect/>
          </a:stretch>
        </p:blipFill>
        <p:spPr>
          <a:xfrm>
            <a:off x="9109766" y="4732840"/>
            <a:ext cx="2362200" cy="1581150"/>
          </a:xfrm>
          <a:prstGeom prst="rect">
            <a:avLst/>
          </a:prstGeom>
        </p:spPr>
      </p:pic>
    </p:spTree>
    <p:extLst>
      <p:ext uri="{BB962C8B-B14F-4D97-AF65-F5344CB8AC3E}">
        <p14:creationId xmlns:p14="http://schemas.microsoft.com/office/powerpoint/2010/main" val="68816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8214</TotalTime>
  <Words>1836</Words>
  <Application>Microsoft Office PowerPoint</Application>
  <PresentationFormat>宽屏</PresentationFormat>
  <Paragraphs>134</Paragraphs>
  <Slides>23</Slides>
  <Notes>22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microsoft yahei</vt:lpstr>
      <vt:lpstr>宋体</vt:lpstr>
      <vt:lpstr>微软雅黑</vt:lpstr>
      <vt:lpstr>Arial</vt:lpstr>
      <vt:lpstr>Calibri</vt:lpstr>
      <vt:lpstr>Century Gothic</vt:lpstr>
      <vt:lpstr>Wingdings 3</vt:lpstr>
      <vt:lpstr>离子会议室</vt:lpstr>
      <vt:lpstr>JAVA多线程学习分享（一）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JAVA多线程学习分享（一）</dc:title>
  <dc:creator>崔博文</dc:creator>
  <cp:lastModifiedBy>崔博文</cp:lastModifiedBy>
  <cp:revision>36</cp:revision>
  <dcterms:created xsi:type="dcterms:W3CDTF">2017-03-06T08:17:36Z</dcterms:created>
  <dcterms:modified xsi:type="dcterms:W3CDTF">2017-04-27T08:47:49Z</dcterms:modified>
</cp:coreProperties>
</file>