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71" r:id="rId5"/>
    <p:sldId id="275" r:id="rId6"/>
    <p:sldId id="272" r:id="rId7"/>
    <p:sldId id="273" r:id="rId8"/>
    <p:sldId id="274" r:id="rId9"/>
    <p:sldId id="276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778" userDrawn="1">
          <p15:clr>
            <a:srgbClr val="A4A3A4"/>
          </p15:clr>
        </p15:guide>
        <p15:guide id="3" pos="354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orient="horz" pos="3294" userDrawn="1">
          <p15:clr>
            <a:srgbClr val="A4A3A4"/>
          </p15:clr>
        </p15:guide>
        <p15:guide id="6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FE8"/>
    <a:srgbClr val="97B7FC"/>
    <a:srgbClr val="0039B3"/>
    <a:srgbClr val="BED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417" autoAdjust="0"/>
  </p:normalViewPr>
  <p:slideViewPr>
    <p:cSldViewPr snapToGrid="0" showGuides="1">
      <p:cViewPr varScale="1">
        <p:scale>
          <a:sx n="69" d="100"/>
          <a:sy n="69" d="100"/>
        </p:scale>
        <p:origin x="-768" y="-102"/>
      </p:cViewPr>
      <p:guideLst>
        <p:guide orient="horz" pos="2160"/>
        <p:guide orient="horz" pos="1026"/>
        <p:guide orient="horz" pos="3294"/>
        <p:guide pos="778"/>
        <p:guide pos="3545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42"/>
            <a:ext cx="121920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53"/>
          <p:cNvSpPr txBox="1"/>
          <p:nvPr userDrawn="1"/>
        </p:nvSpPr>
        <p:spPr>
          <a:xfrm>
            <a:off x="9448515" y="6480512"/>
            <a:ext cx="2699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39B3"/>
                </a:solidFill>
              </a:rPr>
              <a:t>http://www.runstyle.com/</a:t>
            </a:r>
            <a:endParaRPr lang="zh-CN" altLang="en-US" sz="1600" dirty="0">
              <a:solidFill>
                <a:srgbClr val="0039B3"/>
              </a:solidFill>
            </a:endParaRPr>
          </a:p>
        </p:txBody>
      </p:sp>
      <p:pic>
        <p:nvPicPr>
          <p:cNvPr id="8" name="Picture 2" descr="http://www.runstyle.com/images/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78" y="6123324"/>
            <a:ext cx="1942167" cy="3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7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0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B79-BCBB-4F14-94FE-47D3C4408CAF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BC00-35B4-41C0-ADFF-45DB898DB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96756" y="2351320"/>
            <a:ext cx="598488" cy="442913"/>
            <a:chOff x="4545013" y="211138"/>
            <a:chExt cx="598488" cy="442913"/>
          </a:xfrm>
          <a:solidFill>
            <a:schemeClr val="bg1"/>
          </a:solidFill>
        </p:grpSpPr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4740275" y="606425"/>
              <a:ext cx="141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0"/>
            <p:cNvSpPr>
              <a:spLocks/>
            </p:cNvSpPr>
            <p:nvPr/>
          </p:nvSpPr>
          <p:spPr bwMode="auto">
            <a:xfrm>
              <a:off x="4697413" y="641350"/>
              <a:ext cx="227013" cy="12700"/>
            </a:xfrm>
            <a:custGeom>
              <a:avLst/>
              <a:gdLst>
                <a:gd name="T0" fmla="*/ 125 w 130"/>
                <a:gd name="T1" fmla="*/ 0 h 7"/>
                <a:gd name="T2" fmla="*/ 6 w 130"/>
                <a:gd name="T3" fmla="*/ 0 h 7"/>
                <a:gd name="T4" fmla="*/ 0 w 130"/>
                <a:gd name="T5" fmla="*/ 5 h 7"/>
                <a:gd name="T6" fmla="*/ 0 w 130"/>
                <a:gd name="T7" fmla="*/ 7 h 7"/>
                <a:gd name="T8" fmla="*/ 130 w 130"/>
                <a:gd name="T9" fmla="*/ 7 h 7"/>
                <a:gd name="T10" fmla="*/ 130 w 130"/>
                <a:gd name="T11" fmla="*/ 5 h 7"/>
                <a:gd name="T12" fmla="*/ 125 w 13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7">
                  <a:moveTo>
                    <a:pt x="12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2"/>
                    <a:pt x="12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1"/>
            <p:cNvSpPr>
              <a:spLocks/>
            </p:cNvSpPr>
            <p:nvPr/>
          </p:nvSpPr>
          <p:spPr bwMode="auto">
            <a:xfrm>
              <a:off x="4545013" y="211138"/>
              <a:ext cx="531813" cy="387350"/>
            </a:xfrm>
            <a:custGeom>
              <a:avLst/>
              <a:gdLst>
                <a:gd name="T0" fmla="*/ 232 w 304"/>
                <a:gd name="T1" fmla="*/ 173 h 221"/>
                <a:gd name="T2" fmla="*/ 19 w 304"/>
                <a:gd name="T3" fmla="*/ 173 h 221"/>
                <a:gd name="T4" fmla="*/ 19 w 304"/>
                <a:gd name="T5" fmla="*/ 18 h 221"/>
                <a:gd name="T6" fmla="*/ 285 w 304"/>
                <a:gd name="T7" fmla="*/ 18 h 221"/>
                <a:gd name="T8" fmla="*/ 285 w 304"/>
                <a:gd name="T9" fmla="*/ 45 h 221"/>
                <a:gd name="T10" fmla="*/ 304 w 304"/>
                <a:gd name="T11" fmla="*/ 45 h 221"/>
                <a:gd name="T12" fmla="*/ 304 w 304"/>
                <a:gd name="T13" fmla="*/ 8 h 221"/>
                <a:gd name="T14" fmla="*/ 297 w 304"/>
                <a:gd name="T15" fmla="*/ 0 h 221"/>
                <a:gd name="T16" fmla="*/ 8 w 304"/>
                <a:gd name="T17" fmla="*/ 0 h 221"/>
                <a:gd name="T18" fmla="*/ 0 w 304"/>
                <a:gd name="T19" fmla="*/ 8 h 221"/>
                <a:gd name="T20" fmla="*/ 0 w 304"/>
                <a:gd name="T21" fmla="*/ 213 h 221"/>
                <a:gd name="T22" fmla="*/ 8 w 304"/>
                <a:gd name="T23" fmla="*/ 221 h 221"/>
                <a:gd name="T24" fmla="*/ 232 w 304"/>
                <a:gd name="T25" fmla="*/ 221 h 221"/>
                <a:gd name="T26" fmla="*/ 232 w 304"/>
                <a:gd name="T27" fmla="*/ 17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4" h="221">
                  <a:moveTo>
                    <a:pt x="232" y="173"/>
                  </a:moveTo>
                  <a:cubicBezTo>
                    <a:pt x="19" y="173"/>
                    <a:pt x="19" y="173"/>
                    <a:pt x="19" y="17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304" y="45"/>
                    <a:pt x="304" y="45"/>
                    <a:pt x="304" y="45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4" y="3"/>
                    <a:pt x="301" y="0"/>
                    <a:pt x="29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7"/>
                    <a:pt x="4" y="221"/>
                    <a:pt x="8" y="221"/>
                  </a:cubicBezTo>
                  <a:cubicBezTo>
                    <a:pt x="232" y="221"/>
                    <a:pt x="232" y="221"/>
                    <a:pt x="232" y="221"/>
                  </a:cubicBezTo>
                  <a:lnTo>
                    <a:pt x="23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2"/>
            <p:cNvSpPr>
              <a:spLocks noEditPoints="1"/>
            </p:cNvSpPr>
            <p:nvPr/>
          </p:nvSpPr>
          <p:spPr bwMode="auto">
            <a:xfrm>
              <a:off x="4967288" y="306388"/>
              <a:ext cx="176213" cy="347663"/>
            </a:xfrm>
            <a:custGeom>
              <a:avLst/>
              <a:gdLst>
                <a:gd name="T0" fmla="*/ 86 w 101"/>
                <a:gd name="T1" fmla="*/ 0 h 199"/>
                <a:gd name="T2" fmla="*/ 16 w 101"/>
                <a:gd name="T3" fmla="*/ 0 h 199"/>
                <a:gd name="T4" fmla="*/ 0 w 101"/>
                <a:gd name="T5" fmla="*/ 15 h 199"/>
                <a:gd name="T6" fmla="*/ 0 w 101"/>
                <a:gd name="T7" fmla="*/ 184 h 199"/>
                <a:gd name="T8" fmla="*/ 16 w 101"/>
                <a:gd name="T9" fmla="*/ 199 h 199"/>
                <a:gd name="T10" fmla="*/ 86 w 101"/>
                <a:gd name="T11" fmla="*/ 199 h 199"/>
                <a:gd name="T12" fmla="*/ 101 w 101"/>
                <a:gd name="T13" fmla="*/ 184 h 199"/>
                <a:gd name="T14" fmla="*/ 101 w 101"/>
                <a:gd name="T15" fmla="*/ 15 h 199"/>
                <a:gd name="T16" fmla="*/ 86 w 101"/>
                <a:gd name="T17" fmla="*/ 0 h 199"/>
                <a:gd name="T18" fmla="*/ 38 w 101"/>
                <a:gd name="T19" fmla="*/ 11 h 199"/>
                <a:gd name="T20" fmla="*/ 64 w 101"/>
                <a:gd name="T21" fmla="*/ 11 h 199"/>
                <a:gd name="T22" fmla="*/ 65 w 101"/>
                <a:gd name="T23" fmla="*/ 13 h 199"/>
                <a:gd name="T24" fmla="*/ 64 w 101"/>
                <a:gd name="T25" fmla="*/ 15 h 199"/>
                <a:gd name="T26" fmla="*/ 38 w 101"/>
                <a:gd name="T27" fmla="*/ 15 h 199"/>
                <a:gd name="T28" fmla="*/ 36 w 101"/>
                <a:gd name="T29" fmla="*/ 13 h 199"/>
                <a:gd name="T30" fmla="*/ 38 w 101"/>
                <a:gd name="T31" fmla="*/ 11 h 199"/>
                <a:gd name="T32" fmla="*/ 51 w 101"/>
                <a:gd name="T33" fmla="*/ 188 h 199"/>
                <a:gd name="T34" fmla="*/ 42 w 101"/>
                <a:gd name="T35" fmla="*/ 179 h 199"/>
                <a:gd name="T36" fmla="*/ 51 w 101"/>
                <a:gd name="T37" fmla="*/ 170 h 199"/>
                <a:gd name="T38" fmla="*/ 60 w 101"/>
                <a:gd name="T39" fmla="*/ 179 h 199"/>
                <a:gd name="T40" fmla="*/ 51 w 101"/>
                <a:gd name="T41" fmla="*/ 188 h 199"/>
                <a:gd name="T42" fmla="*/ 95 w 101"/>
                <a:gd name="T43" fmla="*/ 160 h 199"/>
                <a:gd name="T44" fmla="*/ 7 w 101"/>
                <a:gd name="T45" fmla="*/ 160 h 199"/>
                <a:gd name="T46" fmla="*/ 7 w 101"/>
                <a:gd name="T47" fmla="*/ 30 h 199"/>
                <a:gd name="T48" fmla="*/ 95 w 101"/>
                <a:gd name="T49" fmla="*/ 30 h 199"/>
                <a:gd name="T50" fmla="*/ 95 w 101"/>
                <a:gd name="T51" fmla="*/ 16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99">
                  <a:moveTo>
                    <a:pt x="8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2"/>
                    <a:pt x="7" y="199"/>
                    <a:pt x="1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95" y="199"/>
                    <a:pt x="101" y="192"/>
                    <a:pt x="101" y="184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7"/>
                    <a:pt x="95" y="0"/>
                    <a:pt x="86" y="0"/>
                  </a:cubicBezTo>
                  <a:close/>
                  <a:moveTo>
                    <a:pt x="38" y="11"/>
                  </a:move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2"/>
                    <a:pt x="65" y="13"/>
                  </a:cubicBezTo>
                  <a:cubicBezTo>
                    <a:pt x="65" y="14"/>
                    <a:pt x="65" y="15"/>
                    <a:pt x="64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6" y="14"/>
                    <a:pt x="36" y="13"/>
                  </a:cubicBezTo>
                  <a:cubicBezTo>
                    <a:pt x="36" y="12"/>
                    <a:pt x="37" y="11"/>
                    <a:pt x="38" y="11"/>
                  </a:cubicBezTo>
                  <a:close/>
                  <a:moveTo>
                    <a:pt x="51" y="188"/>
                  </a:moveTo>
                  <a:cubicBezTo>
                    <a:pt x="46" y="188"/>
                    <a:pt x="42" y="184"/>
                    <a:pt x="42" y="179"/>
                  </a:cubicBezTo>
                  <a:cubicBezTo>
                    <a:pt x="42" y="174"/>
                    <a:pt x="46" y="170"/>
                    <a:pt x="51" y="170"/>
                  </a:cubicBezTo>
                  <a:cubicBezTo>
                    <a:pt x="56" y="170"/>
                    <a:pt x="60" y="174"/>
                    <a:pt x="60" y="179"/>
                  </a:cubicBezTo>
                  <a:cubicBezTo>
                    <a:pt x="60" y="184"/>
                    <a:pt x="56" y="188"/>
                    <a:pt x="51" y="188"/>
                  </a:cubicBezTo>
                  <a:close/>
                  <a:moveTo>
                    <a:pt x="95" y="160"/>
                  </a:moveTo>
                  <a:cubicBezTo>
                    <a:pt x="7" y="160"/>
                    <a:pt x="7" y="160"/>
                    <a:pt x="7" y="16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02859" y="2907594"/>
            <a:ext cx="669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生产事故问题分析之事务管理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13899" y="5087779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报告人</a:t>
            </a:r>
            <a:r>
              <a:rPr lang="zh-CN" altLang="en-US" sz="24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：康凯</a:t>
            </a:r>
            <a:endParaRPr lang="zh-CN" altLang="en-US" sz="24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75709" y="3496939"/>
            <a:ext cx="599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5400" b="1" i="1" dirty="0" smtClean="0"/>
              <a:t>谢谢！！</a:t>
            </a:r>
            <a:endParaRPr lang="zh-CN" alt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38493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什么是数据库事务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37699"/>
            <a:ext cx="12081164" cy="4351338"/>
          </a:xfrm>
        </p:spPr>
        <p:txBody>
          <a:bodyPr/>
          <a:lstStyle/>
          <a:p>
            <a:r>
              <a:rPr lang="zh-CN" altLang="en-US" dirty="0"/>
              <a:t> 事务（</a:t>
            </a:r>
            <a:r>
              <a:rPr lang="en-US" altLang="zh-CN" dirty="0"/>
              <a:t>Transaction</a:t>
            </a:r>
            <a:r>
              <a:rPr lang="zh-CN" altLang="en-US" dirty="0"/>
              <a:t>）是并发控制的基本单位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所谓</a:t>
            </a:r>
            <a:r>
              <a:rPr lang="zh-CN" altLang="en-US" dirty="0"/>
              <a:t>的事务，它是一个操作序列，这些操作</a:t>
            </a:r>
            <a:r>
              <a:rPr lang="zh-CN" altLang="en-US" b="1" dirty="0"/>
              <a:t>要么都执行，要么都不执行</a:t>
            </a:r>
            <a:r>
              <a:rPr lang="zh-CN" altLang="en-US" dirty="0"/>
              <a:t>，它是一个不可分割的</a:t>
            </a:r>
            <a:r>
              <a:rPr lang="zh-CN" altLang="en-US" b="1" dirty="0"/>
              <a:t>工作单位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</a:t>
            </a:r>
            <a:r>
              <a:rPr lang="zh-CN" altLang="en-US" dirty="0"/>
              <a:t>是</a:t>
            </a:r>
            <a:r>
              <a:rPr lang="zh-CN" altLang="en-US" b="1" dirty="0"/>
              <a:t>数据库</a:t>
            </a:r>
            <a:r>
              <a:rPr lang="zh-CN" altLang="en-US" dirty="0"/>
              <a:t>维护</a:t>
            </a:r>
            <a:r>
              <a:rPr lang="zh-CN" altLang="en-US" b="1" dirty="0"/>
              <a:t>数据一致性</a:t>
            </a:r>
            <a:r>
              <a:rPr lang="zh-CN" altLang="en-US" dirty="0"/>
              <a:t>的单位，在每个事务结束时，都能保持数据一致性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简单说：</a:t>
            </a:r>
            <a:r>
              <a:rPr lang="zh-CN" altLang="en-US" b="1" dirty="0" smtClean="0"/>
              <a:t>同生共死。</a:t>
            </a:r>
            <a:endParaRPr lang="en-US" altLang="zh-CN" b="1" dirty="0" smtClean="0"/>
          </a:p>
          <a:p>
            <a:pPr lvl="1"/>
            <a:r>
              <a:rPr lang="zh-CN" altLang="en-US" u="sng" dirty="0" smtClean="0"/>
              <a:t>举例说：从</a:t>
            </a:r>
            <a:r>
              <a:rPr lang="zh-CN" altLang="en-US" u="sng" dirty="0"/>
              <a:t>一个账号扣款并使另一个账号增</a:t>
            </a:r>
            <a:r>
              <a:rPr lang="zh-CN" altLang="en-US" u="sng" dirty="0" smtClean="0"/>
              <a:t>款。这</a:t>
            </a:r>
            <a:r>
              <a:rPr lang="zh-CN" altLang="en-US" u="sng" dirty="0"/>
              <a:t>两个操作要么都执行，要么都不执行。所以，应该把它们看成一个事务。</a:t>
            </a:r>
            <a:endParaRPr lang="en-US" altLang="zh-CN" u="sng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3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11780520" y="482600"/>
            <a:ext cx="411480" cy="797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 rot="16200000">
            <a:off x="11033760" y="182880"/>
            <a:ext cx="18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Page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8014" y="1403454"/>
            <a:ext cx="7507513" cy="5142664"/>
            <a:chOff x="348014" y="960100"/>
            <a:chExt cx="7507513" cy="51426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14" y="960100"/>
              <a:ext cx="7507513" cy="460926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14" y="5569364"/>
              <a:ext cx="7507513" cy="53340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问题：事务关闭问题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8492836" y="1403454"/>
            <a:ext cx="366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、手动开启的事务，一定要</a:t>
            </a:r>
            <a:r>
              <a:rPr lang="zh-CN" altLang="en-US" b="1" dirty="0" smtClean="0"/>
              <a:t>关闭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、注意各种</a:t>
            </a:r>
            <a:r>
              <a:rPr lang="zh-CN" altLang="en-US" b="1" dirty="0" smtClean="0"/>
              <a:t>分支情况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、推荐</a:t>
            </a:r>
            <a:r>
              <a:rPr lang="en-US" altLang="zh-CN" dirty="0" smtClean="0"/>
              <a:t>try catch </a:t>
            </a:r>
            <a:r>
              <a:rPr lang="zh-CN" altLang="en-US" dirty="0" smtClean="0"/>
              <a:t>中的 </a:t>
            </a:r>
            <a:r>
              <a:rPr lang="en-US" altLang="zh-CN" b="1" dirty="0" smtClean="0"/>
              <a:t>finally</a:t>
            </a:r>
            <a:r>
              <a:rPr lang="zh-CN" altLang="en-US" b="1" dirty="0" smtClean="0"/>
              <a:t>处理。</a:t>
            </a:r>
            <a:r>
              <a:rPr lang="en-US" altLang="zh-CN" b="1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zh-CN" altLang="en-US" dirty="0" smtClean="0"/>
              <a:t>事务嵌套问题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开启事务</a:t>
            </a:r>
            <a:endParaRPr lang="en-US" altLang="zh-CN" dirty="0" smtClean="0"/>
          </a:p>
          <a:p>
            <a:r>
              <a:rPr lang="zh-CN" altLang="en-US" dirty="0" smtClean="0"/>
              <a:t>第一步：生成代扣计划（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第二步：生成交易记录（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步：组装日志（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第四步：调用第三方平台</a:t>
            </a:r>
            <a:endParaRPr lang="en-US" altLang="zh-CN" dirty="0" smtClean="0"/>
          </a:p>
          <a:p>
            <a:r>
              <a:rPr lang="zh-CN" altLang="en-US" dirty="0" smtClean="0"/>
              <a:t>第五步：更新日志（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第六</a:t>
            </a:r>
            <a:r>
              <a:rPr lang="zh-CN" altLang="en-US" dirty="0" smtClean="0"/>
              <a:t>步：更新交易记录（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独立事务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第七</a:t>
            </a:r>
            <a:r>
              <a:rPr lang="zh-CN" altLang="en-US" dirty="0" smtClean="0"/>
              <a:t>步：更新代扣计划（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独立事务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关闭事务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：并发更新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41"/>
            <a:ext cx="12192000" cy="4898649"/>
          </a:xfrm>
        </p:spPr>
        <p:txBody>
          <a:bodyPr/>
          <a:lstStyle/>
          <a:p>
            <a:r>
              <a:rPr lang="zh-CN" altLang="en-US" dirty="0" smtClean="0"/>
              <a:t>并发读取数据（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更新数据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更新数据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正确结果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 smtClean="0"/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 B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3 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4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并发</a:t>
            </a:r>
            <a:r>
              <a:rPr lang="zh-CN" altLang="en-US" dirty="0"/>
              <a:t>读取</a:t>
            </a:r>
            <a:r>
              <a:rPr lang="zh-CN" altLang="en-US" dirty="0" smtClean="0"/>
              <a:t>数据，引入版本（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更新数据（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Version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更新数据（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Version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更新失败，然后查询再更新。</a:t>
            </a:r>
            <a:endParaRPr lang="en-US" altLang="zh-CN" dirty="0" smtClean="0"/>
          </a:p>
          <a:p>
            <a:r>
              <a:rPr lang="zh-CN" altLang="en-US" dirty="0"/>
              <a:t>更新数据（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 C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4 </a:t>
            </a:r>
            <a:r>
              <a:rPr lang="zh-CN" altLang="en-US" dirty="0" smtClean="0"/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Version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8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面向切面的事务处理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322041"/>
            <a:ext cx="12192000" cy="480166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5000"/>
              </a:lnSpc>
              <a:spcBef>
                <a:spcPts val="600"/>
              </a:spcBef>
              <a:buNone/>
            </a:pPr>
            <a:r>
              <a:rPr lang="en-US" altLang="zh-CN" sz="3600" b="1" dirty="0"/>
              <a:t>spring</a:t>
            </a:r>
            <a:r>
              <a:rPr lang="zh-CN" altLang="en-US" sz="3600" b="1" dirty="0"/>
              <a:t>中的事务传播行为的种类</a:t>
            </a:r>
            <a:r>
              <a:rPr lang="en-US" altLang="zh-CN" sz="3600" b="1" dirty="0"/>
              <a:t>:</a:t>
            </a:r>
            <a:endParaRPr lang="en-US" altLang="zh-CN" sz="3600" b="1" dirty="0" smtClean="0"/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en-US" altLang="zh-CN" b="1" dirty="0" smtClean="0"/>
              <a:t>REQUIRED</a:t>
            </a:r>
            <a:r>
              <a:rPr lang="en-US" altLang="zh-CN" dirty="0"/>
              <a:t>: </a:t>
            </a:r>
            <a:r>
              <a:rPr lang="zh-CN" altLang="en-US" dirty="0"/>
              <a:t>如果当前没有事务</a:t>
            </a:r>
            <a:r>
              <a:rPr lang="en-US" altLang="zh-CN" dirty="0"/>
              <a:t>,</a:t>
            </a:r>
            <a:r>
              <a:rPr lang="zh-CN" altLang="en-US" dirty="0"/>
              <a:t>就创建一个事务</a:t>
            </a:r>
            <a:r>
              <a:rPr lang="en-US" altLang="zh-CN" dirty="0"/>
              <a:t>;</a:t>
            </a:r>
            <a:r>
              <a:rPr lang="zh-CN" altLang="en-US" dirty="0"/>
              <a:t>如果已经存在事务</a:t>
            </a:r>
            <a:r>
              <a:rPr lang="en-US" altLang="zh-CN" dirty="0"/>
              <a:t>,</a:t>
            </a:r>
            <a:r>
              <a:rPr lang="zh-CN" altLang="en-US" dirty="0"/>
              <a:t>则加入事务</a:t>
            </a:r>
            <a:r>
              <a:rPr lang="en-US" altLang="zh-CN" dirty="0" smtClean="0"/>
              <a:t>;</a:t>
            </a: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en-US" altLang="zh-CN" b="1" dirty="0" smtClean="0"/>
              <a:t>SUPPORTS</a:t>
            </a:r>
            <a:r>
              <a:rPr lang="en-US" altLang="zh-CN" dirty="0"/>
              <a:t>: </a:t>
            </a:r>
            <a:r>
              <a:rPr lang="zh-CN" altLang="en-US" dirty="0"/>
              <a:t>如果已经存在事务</a:t>
            </a:r>
            <a:r>
              <a:rPr lang="en-US" altLang="zh-CN" dirty="0"/>
              <a:t>,</a:t>
            </a:r>
            <a:r>
              <a:rPr lang="zh-CN" altLang="en-US" dirty="0"/>
              <a:t>则加入事务</a:t>
            </a:r>
            <a:r>
              <a:rPr lang="en-US" altLang="zh-CN" dirty="0"/>
              <a:t>;</a:t>
            </a:r>
            <a:r>
              <a:rPr lang="zh-CN" altLang="en-US" dirty="0"/>
              <a:t>如果没有事务</a:t>
            </a:r>
            <a:r>
              <a:rPr lang="en-US" altLang="zh-CN" dirty="0"/>
              <a:t>,</a:t>
            </a:r>
            <a:r>
              <a:rPr lang="zh-CN" altLang="en-US" dirty="0"/>
              <a:t>则以非事务的方式执行</a:t>
            </a:r>
            <a:r>
              <a:rPr lang="en-US" altLang="zh-CN" dirty="0" smtClean="0"/>
              <a:t>;</a:t>
            </a: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en-US" altLang="zh-CN" b="1" dirty="0" smtClean="0"/>
              <a:t>MANDATORY</a:t>
            </a:r>
            <a:r>
              <a:rPr lang="en-US" altLang="zh-CN" dirty="0"/>
              <a:t>: </a:t>
            </a:r>
            <a:r>
              <a:rPr lang="zh-CN" altLang="en-US" dirty="0"/>
              <a:t>使用当前事务</a:t>
            </a:r>
            <a:r>
              <a:rPr lang="en-US" altLang="zh-CN" dirty="0"/>
              <a:t>, </a:t>
            </a:r>
            <a:r>
              <a:rPr lang="zh-CN" altLang="en-US" dirty="0"/>
              <a:t>如果没有</a:t>
            </a:r>
            <a:r>
              <a:rPr lang="en-US" altLang="zh-CN" dirty="0"/>
              <a:t>, </a:t>
            </a:r>
            <a:r>
              <a:rPr lang="zh-CN" altLang="en-US" dirty="0"/>
              <a:t>则抛出异常</a:t>
            </a:r>
            <a:r>
              <a:rPr lang="en-US" altLang="zh-CN" dirty="0" smtClean="0"/>
              <a:t>;</a:t>
            </a: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en-US" altLang="zh-CN" b="1" dirty="0" smtClean="0"/>
              <a:t>REQUIRED_NEW</a:t>
            </a:r>
            <a:r>
              <a:rPr lang="en-US" altLang="zh-CN" dirty="0"/>
              <a:t>: </a:t>
            </a:r>
            <a:r>
              <a:rPr lang="zh-CN" altLang="en-US" dirty="0"/>
              <a:t>起动一个新的</a:t>
            </a:r>
            <a:r>
              <a:rPr lang="en-US" altLang="zh-CN" dirty="0"/>
              <a:t>, </a:t>
            </a:r>
            <a:r>
              <a:rPr lang="zh-CN" altLang="en-US" dirty="0"/>
              <a:t>不依赖于环境的 </a:t>
            </a:r>
            <a:r>
              <a:rPr lang="en-US" altLang="zh-CN" dirty="0"/>
              <a:t>"</a:t>
            </a:r>
            <a:r>
              <a:rPr lang="zh-CN" altLang="en-US" dirty="0"/>
              <a:t>内部</a:t>
            </a:r>
            <a:r>
              <a:rPr lang="en-US" altLang="zh-CN" dirty="0"/>
              <a:t>(</a:t>
            </a:r>
            <a:r>
              <a:rPr lang="zh-CN" altLang="en-US" dirty="0"/>
              <a:t>如果是的话</a:t>
            </a:r>
            <a:r>
              <a:rPr lang="en-US" altLang="zh-CN" dirty="0"/>
              <a:t>)"</a:t>
            </a:r>
            <a:r>
              <a:rPr lang="zh-CN" altLang="en-US" dirty="0"/>
              <a:t>事务</a:t>
            </a:r>
            <a:r>
              <a:rPr lang="en-US" altLang="zh-CN" dirty="0"/>
              <a:t>. </a:t>
            </a:r>
            <a:r>
              <a:rPr lang="zh-CN" altLang="en-US" dirty="0"/>
              <a:t>这个事务将被完全 </a:t>
            </a:r>
            <a:r>
              <a:rPr lang="en-US" altLang="zh-CN" dirty="0" err="1"/>
              <a:t>commited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rolled back </a:t>
            </a:r>
            <a:r>
              <a:rPr lang="zh-CN" altLang="en-US" dirty="0"/>
              <a:t>而不依赖于外部事务</a:t>
            </a:r>
            <a:r>
              <a:rPr lang="en-US" altLang="zh-CN" dirty="0"/>
              <a:t>, </a:t>
            </a:r>
            <a:r>
              <a:rPr lang="zh-CN" altLang="en-US" dirty="0"/>
              <a:t>它拥有自己的隔离范围</a:t>
            </a:r>
            <a:r>
              <a:rPr lang="en-US" altLang="zh-CN" dirty="0"/>
              <a:t>, </a:t>
            </a:r>
            <a:r>
              <a:rPr lang="zh-CN" altLang="en-US" dirty="0"/>
              <a:t>自己的锁</a:t>
            </a:r>
            <a:r>
              <a:rPr lang="en-US" altLang="zh-CN" dirty="0"/>
              <a:t>, </a:t>
            </a:r>
            <a:r>
              <a:rPr lang="zh-CN" altLang="en-US" dirty="0"/>
              <a:t>等等</a:t>
            </a:r>
            <a:r>
              <a:rPr lang="en-US" altLang="zh-CN" dirty="0"/>
              <a:t>. </a:t>
            </a:r>
            <a:r>
              <a:rPr lang="zh-CN" altLang="en-US" dirty="0"/>
              <a:t>当内部事务开始执行时</a:t>
            </a:r>
            <a:r>
              <a:rPr lang="en-US" altLang="zh-CN" dirty="0"/>
              <a:t>, </a:t>
            </a:r>
            <a:r>
              <a:rPr lang="zh-CN" altLang="en-US" dirty="0"/>
              <a:t>外部事务将被挂起</a:t>
            </a:r>
            <a:r>
              <a:rPr lang="en-US" altLang="zh-CN" dirty="0"/>
              <a:t>, </a:t>
            </a:r>
            <a:r>
              <a:rPr lang="zh-CN" altLang="en-US" dirty="0"/>
              <a:t>内务事务结束时</a:t>
            </a:r>
            <a:r>
              <a:rPr lang="en-US" altLang="zh-CN" dirty="0"/>
              <a:t>, </a:t>
            </a:r>
            <a:r>
              <a:rPr lang="zh-CN" altLang="en-US" dirty="0"/>
              <a:t>外部事务将继续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en-US" altLang="zh-CN" b="1" dirty="0" smtClean="0"/>
              <a:t>NOT_SUPPORTED</a:t>
            </a:r>
            <a:r>
              <a:rPr lang="en-US" altLang="zh-CN" dirty="0"/>
              <a:t>:</a:t>
            </a:r>
            <a:r>
              <a:rPr lang="zh-CN" altLang="en-US" dirty="0"/>
              <a:t>以非事务的方式执行</a:t>
            </a:r>
            <a:r>
              <a:rPr lang="en-US" altLang="zh-CN" dirty="0"/>
              <a:t>, </a:t>
            </a:r>
            <a:r>
              <a:rPr lang="zh-CN" altLang="en-US" dirty="0"/>
              <a:t>如果当前有事务</a:t>
            </a:r>
            <a:r>
              <a:rPr lang="en-US" altLang="zh-CN" dirty="0"/>
              <a:t>, </a:t>
            </a:r>
            <a:r>
              <a:rPr lang="zh-CN" altLang="en-US" dirty="0"/>
              <a:t>则挂起</a:t>
            </a:r>
            <a:r>
              <a:rPr lang="en-US" altLang="zh-CN" dirty="0" smtClean="0"/>
              <a:t>;</a:t>
            </a: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en-US" altLang="zh-CN" b="1" dirty="0" smtClean="0"/>
              <a:t>NEVER</a:t>
            </a:r>
            <a:r>
              <a:rPr lang="en-US" altLang="zh-CN" dirty="0"/>
              <a:t>:</a:t>
            </a:r>
            <a:r>
              <a:rPr lang="zh-CN" altLang="en-US" dirty="0"/>
              <a:t>以非事务的方式执行</a:t>
            </a:r>
            <a:r>
              <a:rPr lang="en-US" altLang="zh-CN" dirty="0"/>
              <a:t>, </a:t>
            </a:r>
            <a:r>
              <a:rPr lang="zh-CN" altLang="en-US" dirty="0"/>
              <a:t>如果当前有事务</a:t>
            </a:r>
            <a:r>
              <a:rPr lang="en-US" altLang="zh-CN" dirty="0"/>
              <a:t>,</a:t>
            </a:r>
            <a:r>
              <a:rPr lang="zh-CN" altLang="en-US" dirty="0"/>
              <a:t>则抛出异常</a:t>
            </a:r>
            <a:r>
              <a:rPr lang="en-US" altLang="zh-CN" dirty="0" smtClean="0"/>
              <a:t>;</a:t>
            </a: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en-US" altLang="zh-CN" b="1" dirty="0" smtClean="0"/>
              <a:t>NESTED</a:t>
            </a:r>
            <a:r>
              <a:rPr lang="en-US" altLang="zh-CN" dirty="0"/>
              <a:t>: </a:t>
            </a:r>
            <a:r>
              <a:rPr lang="zh-CN" altLang="en-US" dirty="0"/>
              <a:t>如果当前线程中没有事务</a:t>
            </a:r>
            <a:r>
              <a:rPr lang="en-US" altLang="zh-CN" dirty="0"/>
              <a:t>, </a:t>
            </a:r>
            <a:r>
              <a:rPr lang="zh-CN" altLang="en-US" dirty="0"/>
              <a:t>则按照</a:t>
            </a:r>
            <a:r>
              <a:rPr lang="en-US" altLang="zh-CN" dirty="0"/>
              <a:t>PROPAGATION_REQUIRED</a:t>
            </a:r>
            <a:r>
              <a:rPr lang="zh-CN" altLang="en-US" dirty="0"/>
              <a:t>来执行</a:t>
            </a:r>
            <a:r>
              <a:rPr lang="en-US" altLang="zh-CN" dirty="0"/>
              <a:t>; </a:t>
            </a:r>
            <a:r>
              <a:rPr lang="zh-CN" altLang="en-US" dirty="0"/>
              <a:t>如果当前线程中存在事务</a:t>
            </a:r>
            <a:r>
              <a:rPr lang="en-US" altLang="zh-CN" dirty="0"/>
              <a:t>, </a:t>
            </a:r>
            <a:r>
              <a:rPr lang="zh-CN" altLang="en-US" dirty="0"/>
              <a:t>则开始一个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嵌套的</a:t>
            </a:r>
            <a:r>
              <a:rPr lang="en-US" altLang="zh-CN" dirty="0" smtClean="0"/>
              <a:t>” </a:t>
            </a:r>
            <a:r>
              <a:rPr lang="zh-CN" altLang="en-US" dirty="0"/>
              <a:t>事务</a:t>
            </a:r>
            <a:r>
              <a:rPr lang="en-US" altLang="zh-CN" dirty="0"/>
              <a:t>,  </a:t>
            </a:r>
            <a:r>
              <a:rPr lang="zh-CN" altLang="en-US" dirty="0"/>
              <a:t>它是已经存在事务的一个真正的子事务</a:t>
            </a:r>
            <a:r>
              <a:rPr lang="en-US" altLang="zh-CN" dirty="0"/>
              <a:t>.</a:t>
            </a:r>
            <a:r>
              <a:rPr lang="zh-CN" altLang="en-US" dirty="0"/>
              <a:t>嵌套事务开始执行时</a:t>
            </a:r>
            <a:r>
              <a:rPr lang="en-US" altLang="zh-CN" dirty="0"/>
              <a:t>,  </a:t>
            </a:r>
            <a:r>
              <a:rPr lang="zh-CN" altLang="en-US" dirty="0"/>
              <a:t>它将取得一个 </a:t>
            </a:r>
            <a:r>
              <a:rPr lang="en-US" altLang="zh-CN" dirty="0" err="1"/>
              <a:t>savepoint</a:t>
            </a:r>
            <a:r>
              <a:rPr lang="en-US" altLang="zh-CN" dirty="0"/>
              <a:t>. </a:t>
            </a:r>
            <a:r>
              <a:rPr lang="zh-CN" altLang="en-US" dirty="0"/>
              <a:t>如果这个嵌套事务失败</a:t>
            </a:r>
            <a:r>
              <a:rPr lang="en-US" altLang="zh-CN" dirty="0"/>
              <a:t>, </a:t>
            </a:r>
            <a:r>
              <a:rPr lang="zh-CN" altLang="en-US" dirty="0"/>
              <a:t>嵌套事务将回滚到此 </a:t>
            </a:r>
            <a:r>
              <a:rPr lang="en-US" altLang="zh-CN" dirty="0" err="1"/>
              <a:t>savepoint</a:t>
            </a:r>
            <a:r>
              <a:rPr lang="en-US" altLang="zh-CN" dirty="0"/>
              <a:t>.  </a:t>
            </a:r>
            <a:r>
              <a:rPr lang="zh-CN" altLang="en-US" dirty="0"/>
              <a:t>外部事务可通过配置或捕获内部事务抛出的</a:t>
            </a:r>
            <a:r>
              <a:rPr lang="en-US" altLang="zh-CN" dirty="0"/>
              <a:t>Exception</a:t>
            </a:r>
            <a:r>
              <a:rPr lang="zh-CN" altLang="en-US" dirty="0"/>
              <a:t>来决定是回滚还是继续往下执行</a:t>
            </a:r>
            <a:r>
              <a:rPr lang="en-US" altLang="zh-CN" dirty="0"/>
              <a:t>. </a:t>
            </a:r>
            <a:r>
              <a:rPr lang="zh-CN" altLang="en-US" dirty="0"/>
              <a:t>潜套事务是外部事务的一部分</a:t>
            </a:r>
            <a:r>
              <a:rPr lang="en-US" altLang="zh-CN" dirty="0"/>
              <a:t>, </a:t>
            </a:r>
            <a:r>
              <a:rPr lang="zh-CN" altLang="en-US" dirty="0"/>
              <a:t>只有外部事务结束后它才会被提交</a:t>
            </a:r>
            <a:r>
              <a:rPr lang="en-US" altLang="zh-CN" dirty="0"/>
              <a:t>, </a:t>
            </a:r>
            <a:r>
              <a:rPr lang="zh-CN" altLang="en-US" dirty="0"/>
              <a:t>外部事务回滚则内部事务也会回滚</a:t>
            </a:r>
            <a:r>
              <a:rPr lang="en-US" altLang="zh-CN" dirty="0"/>
              <a:t>, </a:t>
            </a:r>
            <a:r>
              <a:rPr lang="zh-CN" altLang="en-US" dirty="0"/>
              <a:t>不管内部事务有没有</a:t>
            </a:r>
            <a:r>
              <a:rPr lang="zh-CN" altLang="en-US" dirty="0" smtClean="0"/>
              <a:t>提交</a:t>
            </a:r>
            <a:r>
              <a:rPr lang="zh-CN" altLang="en-US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49380" y="5784273"/>
            <a:ext cx="43364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切面配置见：</a:t>
            </a:r>
            <a:r>
              <a:rPr lang="en-US" altLang="zh-CN" dirty="0" smtClean="0"/>
              <a:t>crms_app_context.xml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6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数据库隔离级别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227356"/>
              </p:ext>
            </p:extLst>
          </p:nvPr>
        </p:nvGraphicFramePr>
        <p:xfrm>
          <a:off x="83130" y="3442135"/>
          <a:ext cx="119703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273"/>
                <a:gridCol w="2208983"/>
                <a:gridCol w="1686592"/>
                <a:gridCol w="2089585"/>
                <a:gridCol w="16268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数据库隔离级别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隔离级别的值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脏读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不可重复读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幻读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Read </a:t>
                      </a:r>
                      <a:r>
                        <a:rPr lang="en-US" dirty="0" smtClean="0">
                          <a:effectLst/>
                        </a:rPr>
                        <a:t>uncommitted</a:t>
                      </a:r>
                      <a:r>
                        <a:rPr lang="zh-CN" altLang="en-US" dirty="0" smtClean="0">
                          <a:effectLst/>
                        </a:rPr>
                        <a:t>（</a:t>
                      </a: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读未提交数据</a:t>
                      </a:r>
                      <a:r>
                        <a:rPr lang="zh-CN" altLang="en-US" dirty="0" smtClean="0">
                          <a:effectLst/>
                        </a:rPr>
                        <a:t>）</a:t>
                      </a:r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隔离级别最低</a:t>
                      </a:r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Read </a:t>
                      </a:r>
                      <a:r>
                        <a:rPr lang="en-US" dirty="0" smtClean="0">
                          <a:effectLst/>
                        </a:rPr>
                        <a:t>committed</a:t>
                      </a:r>
                      <a:r>
                        <a:rPr lang="zh-CN" altLang="en-US" dirty="0" smtClean="0">
                          <a:effectLst/>
                        </a:rPr>
                        <a:t>（</a:t>
                      </a: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读已提交数据</a:t>
                      </a:r>
                      <a:r>
                        <a:rPr lang="zh-CN" altLang="en-US" dirty="0" smtClean="0">
                          <a:effectLst/>
                        </a:rPr>
                        <a:t>）</a:t>
                      </a:r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×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Repeatable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read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可重复读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×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×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Serializable</a:t>
                      </a:r>
                      <a:r>
                        <a:rPr lang="zh-CN" altLang="en-US" dirty="0" smtClean="0">
                          <a:effectLst/>
                        </a:rPr>
                        <a:t>（</a:t>
                      </a: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串行化</a:t>
                      </a:r>
                      <a:r>
                        <a:rPr lang="zh-CN" altLang="en-US" dirty="0" smtClean="0">
                          <a:effectLst/>
                        </a:rPr>
                        <a:t>）</a:t>
                      </a:r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 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隔离级别最高</a:t>
                      </a:r>
                      <a:endParaRPr 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×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×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×</a:t>
                      </a:r>
                      <a:endParaRPr lang="zh-CN" altLang="en-US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1326862"/>
            <a:ext cx="12192000" cy="2053648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脏读</a:t>
            </a:r>
            <a:r>
              <a:rPr lang="zh-CN" altLang="en-US" sz="2000" dirty="0"/>
              <a:t>：一事务对数据进行了增删改，但未提交，另一事务可以读取到未提交的数据。如果第一个事务这时候回滚了，那么第二个事务就读到了脏数据</a:t>
            </a:r>
            <a:r>
              <a:rPr lang="zh-CN" altLang="en-US" sz="2000" dirty="0" smtClean="0"/>
              <a:t>。、</a:t>
            </a:r>
            <a:endParaRPr lang="en-US" altLang="zh-CN" sz="2000" dirty="0" smtClean="0"/>
          </a:p>
          <a:p>
            <a:r>
              <a:rPr lang="zh-CN" altLang="en-US" sz="2000" b="1" dirty="0" smtClean="0"/>
              <a:t>不可</a:t>
            </a:r>
            <a:r>
              <a:rPr lang="zh-CN" altLang="en-US" sz="2000" b="1" dirty="0"/>
              <a:t>重复读</a:t>
            </a:r>
            <a:r>
              <a:rPr lang="zh-CN" altLang="en-US" sz="2000" dirty="0"/>
              <a:t>：一个事务中发生了两次读操作，第一次读操作和第二次操作之间，另外一个事务对数据进行了修改，这时候两次读取的数据是不一致的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b="1" dirty="0" smtClean="0"/>
              <a:t>幻</a:t>
            </a:r>
            <a:r>
              <a:rPr lang="zh-CN" altLang="en-US" sz="2000" b="1" dirty="0"/>
              <a:t>读</a:t>
            </a:r>
            <a:r>
              <a:rPr lang="zh-CN" altLang="en-US" sz="2000" dirty="0"/>
              <a:t>：第一个事务对一定范围的数据进行批量修改，第二个事务在这个范围增加一条数据，这时候第一个事务就会丢失对新增数据的修改。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5289262"/>
            <a:ext cx="12192000" cy="127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隔离级别越高，越能保证数据的完整性和一致性，但是对并发性能的影响也越大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大多数</a:t>
            </a:r>
            <a:r>
              <a:rPr lang="zh-CN" altLang="en-US" sz="2000" dirty="0"/>
              <a:t>的数据库默认隔离级别为 </a:t>
            </a:r>
            <a:r>
              <a:rPr lang="en-US" altLang="zh-CN" sz="2000" dirty="0"/>
              <a:t>Read </a:t>
            </a:r>
            <a:r>
              <a:rPr lang="en-US" altLang="zh-CN" sz="2000" dirty="0" err="1"/>
              <a:t>Commited</a:t>
            </a:r>
            <a:r>
              <a:rPr lang="zh-CN" altLang="en-US" sz="2000" dirty="0"/>
              <a:t>，比如 </a:t>
            </a:r>
            <a:r>
              <a:rPr lang="en-US" altLang="zh-CN" sz="2000" dirty="0" err="1"/>
              <a:t>SqlServer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Oracle</a:t>
            </a:r>
          </a:p>
          <a:p>
            <a:r>
              <a:rPr lang="zh-CN" altLang="en-US" sz="2000" dirty="0" smtClean="0"/>
              <a:t>少数</a:t>
            </a:r>
            <a:r>
              <a:rPr lang="zh-CN" altLang="en-US" sz="2000" dirty="0"/>
              <a:t>数据库默认隔离级别为：</a:t>
            </a:r>
            <a:r>
              <a:rPr lang="en-US" altLang="zh-CN" sz="2000" dirty="0"/>
              <a:t>Repeatable Read </a:t>
            </a:r>
            <a:r>
              <a:rPr lang="zh-CN" altLang="en-US" sz="2000" dirty="0"/>
              <a:t>比如： </a:t>
            </a:r>
            <a:r>
              <a:rPr lang="en-US" altLang="zh-CN" sz="2000" dirty="0"/>
              <a:t>MySQL </a:t>
            </a:r>
            <a:r>
              <a:rPr lang="en-US" altLang="zh-CN" sz="2000" dirty="0" err="1"/>
              <a:t>InnoDB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49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互联网精神</a:t>
            </a:r>
            <a:r>
              <a:rPr lang="en-US" altLang="zh-CN" dirty="0" smtClean="0"/>
              <a:t>-</a:t>
            </a:r>
            <a:r>
              <a:rPr lang="zh-CN" altLang="en-US" dirty="0"/>
              <a:t>开放、平等、协作、快速、</a:t>
            </a:r>
            <a:r>
              <a:rPr lang="zh-CN" altLang="en-US" b="1" dirty="0"/>
              <a:t>分享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7" y="1656080"/>
            <a:ext cx="5247619" cy="39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分享者的收益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、锻炼你的</a:t>
            </a:r>
            <a:r>
              <a:rPr lang="zh-CN" altLang="en-US" b="1" dirty="0" smtClean="0"/>
              <a:t>沟通能力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、提升你的</a:t>
            </a:r>
            <a:r>
              <a:rPr lang="zh-CN" altLang="en-US" b="1" dirty="0" smtClean="0"/>
              <a:t>技术水平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</a:t>
            </a:r>
            <a:r>
              <a:rPr lang="zh-CN" altLang="en-US" dirty="0"/>
              <a:t>自我工作的</a:t>
            </a:r>
            <a:r>
              <a:rPr lang="zh-CN" altLang="en-US" b="1" dirty="0"/>
              <a:t>总结和</a:t>
            </a:r>
            <a:r>
              <a:rPr lang="zh-CN" altLang="en-US" b="1" dirty="0" smtClean="0"/>
              <a:t>升华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提高</a:t>
            </a:r>
            <a:r>
              <a:rPr lang="zh-CN" altLang="en-US" dirty="0" smtClean="0"/>
              <a:t>个人的</a:t>
            </a:r>
            <a:r>
              <a:rPr lang="zh-CN" altLang="en-US" b="1" dirty="0"/>
              <a:t>影响力和认可度</a:t>
            </a:r>
            <a:r>
              <a:rPr lang="zh-CN" altLang="en-US" dirty="0"/>
              <a:t>（成就感）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建立</a:t>
            </a:r>
            <a:r>
              <a:rPr lang="zh-CN" altLang="en-US" b="1" dirty="0"/>
              <a:t>自信心</a:t>
            </a:r>
          </a:p>
          <a:p>
            <a:pPr marL="0" indent="0">
              <a:buNone/>
            </a:pPr>
            <a:r>
              <a:rPr lang="zh-CN" altLang="en-US" b="1" dirty="0"/>
              <a:t>听众的收益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、拓宽</a:t>
            </a:r>
            <a:r>
              <a:rPr lang="zh-CN" altLang="en-US" dirty="0"/>
              <a:t>视野，了解</a:t>
            </a:r>
            <a:r>
              <a:rPr lang="zh-CN" altLang="en-US" dirty="0" smtClean="0"/>
              <a:t>新技术。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、避免</a:t>
            </a:r>
            <a:r>
              <a:rPr lang="zh-CN" altLang="en-US" dirty="0"/>
              <a:t>走弯路，降低学习的</a:t>
            </a:r>
            <a:r>
              <a:rPr lang="zh-CN" altLang="en-US" dirty="0" smtClean="0"/>
              <a:t>门槛。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27" y="1367705"/>
            <a:ext cx="4826419" cy="427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0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717</Words>
  <Application>Microsoft Office PowerPoint</Application>
  <PresentationFormat>自定义</PresentationFormat>
  <Paragraphs>86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什么是数据库事务</vt:lpstr>
      <vt:lpstr>问题：事务关闭问题</vt:lpstr>
      <vt:lpstr>问题：事务嵌套问题</vt:lpstr>
      <vt:lpstr>问题：并发更新</vt:lpstr>
      <vt:lpstr>Spring面向切面的事务处理</vt:lpstr>
      <vt:lpstr>数据库隔离级别</vt:lpstr>
      <vt:lpstr>互联网精神-开放、平等、协作、快速、分享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YK-DZ-02831604</cp:lastModifiedBy>
  <cp:revision>92</cp:revision>
  <dcterms:created xsi:type="dcterms:W3CDTF">2016-05-24T13:32:03Z</dcterms:created>
  <dcterms:modified xsi:type="dcterms:W3CDTF">2017-06-16T11:26:22Z</dcterms:modified>
</cp:coreProperties>
</file>