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" name="Shape 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24169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914400" marR="0" indent="-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91440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91440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91440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4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hyperlink" Target="https://mp.weixin.qq.com/wxopen/initprofile?action=home&amp;lang=zh_CN&amp;token=328014339" TargetMode="External"/><Relationship Id="rId4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.jpg" descr="01-0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687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/>
        </p:nvSpPr>
        <p:spPr>
          <a:xfrm>
            <a:off x="892175" y="1660525"/>
            <a:ext cx="7446963" cy="264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微信小程序申请流程分享</a:t>
            </a:r>
          </a:p>
          <a:p>
            <a:pPr algn="ctr">
              <a:defRPr sz="4000">
                <a:latin typeface="微软雅黑"/>
                <a:ea typeface="微软雅黑"/>
                <a:cs typeface="微软雅黑"/>
                <a:sym typeface="微软雅黑"/>
              </a:defRPr>
            </a:pPr>
            <a:endParaRPr sz="2800"/>
          </a:p>
          <a:p>
            <a:pPr algn="ctr"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sz="2800"/>
              <a:t>薛同飞</a:t>
            </a:r>
          </a:p>
          <a:p>
            <a:pPr algn="ctr"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algn="r"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algn="ctr"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2017</a:t>
            </a:r>
            <a:r>
              <a:t>年06月19日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.jpg" descr="02-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/>
          <p:nvPr/>
        </p:nvSpPr>
        <p:spPr>
          <a:xfrm>
            <a:off x="393700" y="241300"/>
            <a:ext cx="7077075" cy="662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700"/>
              </a:spcBef>
              <a:defRPr sz="3200"/>
            </a:lvl1pPr>
          </a:lstStyle>
          <a:p>
            <a:pPr/>
            <a:r>
              <a:t>三.融时代助手小程序结构</a:t>
            </a:r>
          </a:p>
        </p:txBody>
      </p:sp>
      <p:sp>
        <p:nvSpPr>
          <p:cNvPr id="69" name="Shape 69"/>
          <p:cNvSpPr/>
          <p:nvPr/>
        </p:nvSpPr>
        <p:spPr>
          <a:xfrm>
            <a:off x="755650" y="1114425"/>
            <a:ext cx="7766050" cy="675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</a:p>
        </p:txBody>
      </p:sp>
      <p:sp>
        <p:nvSpPr>
          <p:cNvPr id="70" name="Shape 70"/>
          <p:cNvSpPr/>
          <p:nvPr/>
        </p:nvSpPr>
        <p:spPr>
          <a:xfrm>
            <a:off x="755650" y="1114425"/>
            <a:ext cx="7766050" cy="438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+mj-lt"/>
                <a:ea typeface="+mj-ea"/>
                <a:cs typeface="+mj-cs"/>
                <a:sym typeface="宋体"/>
              </a:defRPr>
            </a:pPr>
            <a:r>
              <a:t>       融时代助手小程序，包含一个描述整体程序的app和多个描述各页面的page。</a:t>
            </a:r>
          </a:p>
          <a:p>
            <a:pPr>
              <a:defRPr sz="2000">
                <a:latin typeface="+mj-lt"/>
                <a:ea typeface="+mj-ea"/>
                <a:cs typeface="+mj-cs"/>
                <a:sym typeface="宋体"/>
              </a:defRPr>
            </a:pPr>
          </a:p>
          <a:p>
            <a:pPr defTabSz="457200">
              <a:defRPr sz="2000">
                <a:solidFill>
                  <a:srgbClr val="323333"/>
                </a:solidFill>
                <a:latin typeface="+mj-lt"/>
                <a:ea typeface="+mj-ea"/>
                <a:cs typeface="+mj-cs"/>
                <a:sym typeface="宋体"/>
              </a:defRPr>
            </a:pPr>
            <a:r>
              <a:t>       </a:t>
            </a:r>
            <a:r>
              <a:rPr>
                <a:solidFill>
                  <a:srgbClr val="000000"/>
                </a:solidFill>
              </a:rPr>
              <a:t>主程序 app 主要由三个文件组成，分别是 app.js（小程序逻辑 生命周期、全局变量、全局方法）、app.json（小程序公共设置）和 app.wxss（小程序公共样式表），其中前两个为必备文件。</a:t>
            </a:r>
          </a:p>
          <a:p>
            <a:pPr defTabSz="457200">
              <a:defRPr sz="2000">
                <a:solidFill>
                  <a:srgbClr val="323333"/>
                </a:solidFill>
                <a:latin typeface="+mj-lt"/>
                <a:ea typeface="+mj-ea"/>
                <a:cs typeface="+mj-cs"/>
                <a:sym typeface="宋体"/>
              </a:defRPr>
            </a:pPr>
          </a:p>
          <a:p>
            <a:pPr defTabSz="457200">
              <a:defRPr sz="2000">
                <a:latin typeface="+mj-lt"/>
                <a:ea typeface="+mj-ea"/>
                <a:cs typeface="+mj-cs"/>
                <a:sym typeface="宋体"/>
              </a:defRPr>
            </a:pPr>
            <a:r>
              <a:t>        在 page 目录下，就是助手中的不同页面，页面结构算是比较简单的，其中 HomeIndex 是小程序启动时默认进入的页面。每个页面下，至少要有 .js（页面逻辑）和 .wxml（页面结构）两个文件，.wxss（页面样式）和 .json（页面配置）文件为选填。</a:t>
            </a:r>
          </a:p>
          <a:p>
            <a:pPr defTabSz="457200">
              <a:defRPr b="1" sz="1600">
                <a:solidFill>
                  <a:srgbClr val="020202"/>
                </a:solidFill>
                <a:latin typeface="+mj-lt"/>
                <a:ea typeface="+mj-ea"/>
                <a:cs typeface="+mj-cs"/>
                <a:sym typeface="宋体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age.jpg" descr="02-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/>
          <p:nvPr/>
        </p:nvSpPr>
        <p:spPr>
          <a:xfrm>
            <a:off x="393700" y="241300"/>
            <a:ext cx="7077075" cy="662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700"/>
              </a:spcBef>
              <a:defRPr sz="3200"/>
            </a:lvl1pPr>
          </a:lstStyle>
          <a:p>
            <a:pPr/>
            <a:r>
              <a:t>三.融时代助手小程序结构</a:t>
            </a:r>
          </a:p>
        </p:txBody>
      </p:sp>
      <p:sp>
        <p:nvSpPr>
          <p:cNvPr id="74" name="Shape 74"/>
          <p:cNvSpPr/>
          <p:nvPr/>
        </p:nvSpPr>
        <p:spPr>
          <a:xfrm>
            <a:off x="755650" y="1114425"/>
            <a:ext cx="7766050" cy="675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</a:p>
        </p:txBody>
      </p:sp>
      <p:pic>
        <p:nvPicPr>
          <p:cNvPr id="75" name="屏幕快照 2017-06-09 下午3.44.3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83134" y="857795"/>
            <a:ext cx="4880819" cy="49215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393700" y="241300"/>
            <a:ext cx="7077075" cy="662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700"/>
              </a:spcBef>
              <a:defRPr sz="3200"/>
            </a:lvl1pPr>
          </a:lstStyle>
          <a:p>
            <a:pPr/>
            <a:r>
              <a:t>四.   小程序中问题</a:t>
            </a:r>
          </a:p>
        </p:txBody>
      </p:sp>
      <p:sp>
        <p:nvSpPr>
          <p:cNvPr id="78" name="Shape 78"/>
          <p:cNvSpPr/>
          <p:nvPr/>
        </p:nvSpPr>
        <p:spPr>
          <a:xfrm>
            <a:off x="443230" y="938530"/>
            <a:ext cx="8257541" cy="199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1.目前限制包大小最大为1M，缓存数据最大为10M。</a:t>
            </a:r>
          </a:p>
          <a:p>
            <a:pPr/>
            <a:r>
              <a:t>2.TabBar最多为5个</a:t>
            </a:r>
          </a:p>
          <a:p>
            <a:pPr/>
            <a:r>
              <a:t>3.推入后台页面层级最多为5层，超过不能打开新页面</a:t>
            </a:r>
          </a:p>
          <a:p>
            <a:pPr/>
            <a:r>
              <a:t>4.没有webview</a:t>
            </a:r>
          </a:p>
          <a:p>
            <a:pPr/>
            <a:r>
              <a:t>5.不支持A标签，无法打开普通网页。</a:t>
            </a:r>
          </a:p>
          <a:p>
            <a:pPr/>
            <a:r>
              <a:t>6.网页用的JS、CSS基本全部要重写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.jpg" descr="02-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6"/>
          <p:cNvSpPr/>
          <p:nvPr/>
        </p:nvSpPr>
        <p:spPr>
          <a:xfrm>
            <a:off x="986631" y="1700212"/>
            <a:ext cx="7196138" cy="379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857250" indent="-857250">
              <a:buSzPct val="100000"/>
              <a:buAutoNum type="ea1JpnKorPeriod" startAt="1"/>
              <a:defRPr sz="3200">
                <a:latin typeface="+mj-lt"/>
                <a:ea typeface="+mj-ea"/>
                <a:cs typeface="+mj-cs"/>
                <a:sym typeface="宋体"/>
              </a:defRPr>
            </a:pPr>
            <a:r>
              <a:t>小程序介绍</a:t>
            </a:r>
          </a:p>
          <a:p>
            <a:pPr marL="857250" indent="-857250">
              <a:defRPr sz="3200"/>
            </a:pPr>
          </a:p>
          <a:p>
            <a:pPr marL="857250" indent="-857250">
              <a:buSzPct val="100000"/>
              <a:buAutoNum type="ea1JpnKorPeriod" startAt="2"/>
              <a:defRPr sz="3200">
                <a:latin typeface="+mj-lt"/>
                <a:ea typeface="+mj-ea"/>
                <a:cs typeface="+mj-cs"/>
                <a:sym typeface="宋体"/>
              </a:defRPr>
            </a:pPr>
            <a:r>
              <a:t>小程序开发流程</a:t>
            </a:r>
          </a:p>
          <a:p>
            <a:pPr marL="857250" indent="-857250">
              <a:defRPr sz="3200"/>
            </a:pPr>
          </a:p>
          <a:p>
            <a:pPr>
              <a:defRPr sz="3200">
                <a:latin typeface="+mj-lt"/>
                <a:ea typeface="+mj-ea"/>
                <a:cs typeface="+mj-cs"/>
                <a:sym typeface="宋体"/>
              </a:defRPr>
            </a:pPr>
            <a:r>
              <a:t>三.   融时代助手小程序结构</a:t>
            </a:r>
          </a:p>
          <a:p>
            <a:pPr>
              <a:defRPr sz="3200">
                <a:latin typeface="+mj-lt"/>
                <a:ea typeface="+mj-ea"/>
                <a:cs typeface="+mj-cs"/>
                <a:sym typeface="宋体"/>
              </a:defRPr>
            </a:pPr>
          </a:p>
          <a:p>
            <a:pPr>
              <a:defRPr sz="3200">
                <a:latin typeface="+mj-lt"/>
                <a:ea typeface="+mj-ea"/>
                <a:cs typeface="+mj-cs"/>
                <a:sym typeface="宋体"/>
              </a:defRPr>
            </a:pPr>
            <a:r>
              <a:t>四.   小程序中问题</a:t>
            </a:r>
          </a:p>
        </p:txBody>
      </p:sp>
      <p:sp>
        <p:nvSpPr>
          <p:cNvPr id="27" name="Shape 27"/>
          <p:cNvSpPr/>
          <p:nvPr/>
        </p:nvSpPr>
        <p:spPr>
          <a:xfrm>
            <a:off x="2373629" y="557529"/>
            <a:ext cx="3713273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/>
            </a:lvl1pPr>
          </a:lstStyle>
          <a:p>
            <a:pPr/>
            <a:r>
              <a:t>目录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.jpg" descr="02-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hape 30"/>
          <p:cNvSpPr/>
          <p:nvPr/>
        </p:nvSpPr>
        <p:spPr>
          <a:xfrm>
            <a:off x="393700" y="241300"/>
            <a:ext cx="7077075" cy="1230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700"/>
              </a:spcBef>
              <a:defRPr sz="3200"/>
            </a:lvl1pPr>
          </a:lstStyle>
          <a:p>
            <a:pPr/>
            <a:r>
              <a:t>一.小程序介绍</a:t>
            </a:r>
          </a:p>
        </p:txBody>
      </p:sp>
      <p:sp>
        <p:nvSpPr>
          <p:cNvPr id="31" name="Shape 31"/>
          <p:cNvSpPr/>
          <p:nvPr/>
        </p:nvSpPr>
        <p:spPr>
          <a:xfrm>
            <a:off x="755650" y="1114425"/>
            <a:ext cx="7766050" cy="802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小程序是一种不需要下载安装，微信扫一扫即可使用的应用，实现随时可用、用完即走。小程序、订阅号、服务号、企业号是并行的体系。</a:t>
            </a:r>
          </a:p>
        </p:txBody>
      </p:sp>
      <p:pic>
        <p:nvPicPr>
          <p:cNvPr id="32" name="catchpic%2F1%2F16%2F16798A3A27080CA4CBEFADE23F52D129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675" y="1889521"/>
            <a:ext cx="9144000" cy="50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.jpg" descr="02-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75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catchpic%2F3%2F3D%2F3D737BB8343AD8E1CCFECEB03D49E0C7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1523"/>
            <a:ext cx="9144000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36"/>
          <p:cNvSpPr/>
          <p:nvPr/>
        </p:nvSpPr>
        <p:spPr>
          <a:xfrm>
            <a:off x="128904" y="5040629"/>
            <a:ext cx="65049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对一些轻量级、低频、非刚需、功能单一的应用更适合小程序。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.jpg" descr="02-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9"/>
          <p:cNvSpPr/>
          <p:nvPr/>
        </p:nvSpPr>
        <p:spPr>
          <a:xfrm>
            <a:off x="393700" y="241300"/>
            <a:ext cx="7077075" cy="1230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700"/>
              </a:spcBef>
              <a:defRPr sz="3200"/>
            </a:lvl1pPr>
          </a:lstStyle>
          <a:p>
            <a:pPr/>
            <a:r>
              <a:t>二.小程序开发流程</a:t>
            </a:r>
          </a:p>
        </p:txBody>
      </p:sp>
      <p:sp>
        <p:nvSpPr>
          <p:cNvPr id="40" name="Shape 40"/>
          <p:cNvSpPr/>
          <p:nvPr/>
        </p:nvSpPr>
        <p:spPr>
          <a:xfrm>
            <a:off x="622300" y="1688338"/>
            <a:ext cx="1270000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algn="ctr"/>
          </a:p>
          <a:p>
            <a:pPr algn="ctr"/>
            <a:r>
              <a:t>1</a:t>
            </a:r>
          </a:p>
          <a:p>
            <a:pPr algn="ctr"/>
            <a:r>
              <a:t>申请帐号</a:t>
            </a:r>
          </a:p>
        </p:txBody>
      </p:sp>
      <p:sp>
        <p:nvSpPr>
          <p:cNvPr id="41" name="Shape 41"/>
          <p:cNvSpPr/>
          <p:nvPr/>
        </p:nvSpPr>
        <p:spPr>
          <a:xfrm>
            <a:off x="2266950" y="1688338"/>
            <a:ext cx="1270000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algn="ctr"/>
          </a:p>
          <a:p>
            <a:pPr algn="ctr"/>
            <a:r>
              <a:t>2</a:t>
            </a:r>
          </a:p>
          <a:p>
            <a:pPr algn="ctr"/>
            <a:r>
              <a:t>完善信息</a:t>
            </a:r>
          </a:p>
        </p:txBody>
      </p:sp>
      <p:sp>
        <p:nvSpPr>
          <p:cNvPr id="42" name="Shape 42"/>
          <p:cNvSpPr/>
          <p:nvPr/>
        </p:nvSpPr>
        <p:spPr>
          <a:xfrm>
            <a:off x="3911600" y="1688338"/>
            <a:ext cx="1270000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algn="ctr"/>
          </a:p>
          <a:p>
            <a:pPr algn="ctr"/>
            <a:r>
              <a:t>3</a:t>
            </a:r>
          </a:p>
          <a:p>
            <a:pPr algn="ctr"/>
            <a:r>
              <a:t>代码开发</a:t>
            </a:r>
          </a:p>
        </p:txBody>
      </p:sp>
      <p:sp>
        <p:nvSpPr>
          <p:cNvPr id="43" name="Shape 43"/>
          <p:cNvSpPr/>
          <p:nvPr/>
        </p:nvSpPr>
        <p:spPr>
          <a:xfrm>
            <a:off x="7200900" y="1688338"/>
            <a:ext cx="1270000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algn="ctr"/>
          </a:p>
          <a:p>
            <a:pPr algn="ctr"/>
            <a:r>
              <a:t>5</a:t>
            </a:r>
          </a:p>
          <a:p>
            <a:pPr algn="ctr"/>
            <a:r>
              <a:t>审核发布</a:t>
            </a:r>
          </a:p>
        </p:txBody>
      </p:sp>
      <p:sp>
        <p:nvSpPr>
          <p:cNvPr id="44" name="Shape 44"/>
          <p:cNvSpPr/>
          <p:nvPr/>
        </p:nvSpPr>
        <p:spPr>
          <a:xfrm>
            <a:off x="343743" y="3175000"/>
            <a:ext cx="8456514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" name="Shape 45"/>
          <p:cNvSpPr/>
          <p:nvPr/>
        </p:nvSpPr>
        <p:spPr>
          <a:xfrm>
            <a:off x="5556250" y="1688338"/>
            <a:ext cx="1270000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algn="ctr"/>
          </a:p>
          <a:p>
            <a:pPr algn="ctr"/>
            <a:r>
              <a:t>4</a:t>
            </a:r>
          </a:p>
          <a:p>
            <a:pPr algn="ctr"/>
            <a:r>
              <a:t>提交审核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.jpg" descr="02-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/>
          <p:nvPr/>
        </p:nvSpPr>
        <p:spPr>
          <a:xfrm>
            <a:off x="393700" y="241300"/>
            <a:ext cx="7077075" cy="662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700"/>
              </a:spcBef>
              <a:defRPr sz="3200"/>
            </a:lvl1pPr>
          </a:lstStyle>
          <a:p>
            <a:pPr/>
            <a:r>
              <a:t>二.小程序开发流程</a:t>
            </a:r>
          </a:p>
        </p:txBody>
      </p:sp>
      <p:sp>
        <p:nvSpPr>
          <p:cNvPr id="49" name="Shape 49"/>
          <p:cNvSpPr/>
          <p:nvPr/>
        </p:nvSpPr>
        <p:spPr>
          <a:xfrm>
            <a:off x="697230" y="1141730"/>
            <a:ext cx="5634631" cy="94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1.微信公众平台填写帐号信息、邮箱激活、信息登记。</a:t>
            </a:r>
          </a:p>
          <a:p>
            <a:pP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https://mp.weixin.qq.com/wxopen/initprofile?action=home&amp;lang=zh_CN&amp;token=328014339</a:t>
            </a:r>
          </a:p>
        </p:txBody>
      </p:sp>
      <p:pic>
        <p:nvPicPr>
          <p:cNvPr id="50" name="屏幕快照 2017-06-09 下午2.14.5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89909" y="2155821"/>
            <a:ext cx="5564182" cy="3531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.jpg" descr="02-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/>
        </p:nvSpPr>
        <p:spPr>
          <a:xfrm>
            <a:off x="393700" y="241300"/>
            <a:ext cx="7077075" cy="662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700"/>
              </a:spcBef>
              <a:defRPr sz="3200"/>
            </a:pPr>
            <a:r>
              <a:t>二.</a:t>
            </a:r>
            <a:r>
              <a:rPr>
                <a:latin typeface="+mj-lt"/>
                <a:ea typeface="+mj-ea"/>
                <a:cs typeface="+mj-cs"/>
                <a:sym typeface="宋体"/>
              </a:rPr>
              <a:t>小程序开发流程</a:t>
            </a:r>
          </a:p>
        </p:txBody>
      </p:sp>
      <p:sp>
        <p:nvSpPr>
          <p:cNvPr id="54" name="Shape 54"/>
          <p:cNvSpPr/>
          <p:nvPr/>
        </p:nvSpPr>
        <p:spPr>
          <a:xfrm>
            <a:off x="557530" y="1064260"/>
            <a:ext cx="792063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2.下载开发工具、添加开发者（微信号）、配置服务器域名、消息推送配置。</a:t>
            </a:r>
          </a:p>
          <a:p>
            <a:pPr/>
            <a:r>
              <a:t>绑定开发者获取AppID。开发者为5个，体验者是10个。</a:t>
            </a:r>
          </a:p>
        </p:txBody>
      </p:sp>
      <p:pic>
        <p:nvPicPr>
          <p:cNvPr id="55" name="屏幕快照 2017-06-09 下午2.17.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0945" y="2031841"/>
            <a:ext cx="7682110" cy="37107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.jpg" descr="02-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/>
        </p:nvSpPr>
        <p:spPr>
          <a:xfrm>
            <a:off x="393700" y="241300"/>
            <a:ext cx="7077075" cy="662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700"/>
              </a:spcBef>
              <a:defRPr sz="3200"/>
            </a:pPr>
            <a:r>
              <a:t>二.</a:t>
            </a:r>
            <a:r>
              <a:rPr>
                <a:latin typeface="+mj-lt"/>
                <a:ea typeface="+mj-ea"/>
                <a:cs typeface="+mj-cs"/>
                <a:sym typeface="宋体"/>
              </a:rPr>
              <a:t>小程序开发流程</a:t>
            </a:r>
          </a:p>
        </p:txBody>
      </p:sp>
      <p:sp>
        <p:nvSpPr>
          <p:cNvPr id="59" name="Shape 59"/>
          <p:cNvSpPr/>
          <p:nvPr/>
        </p:nvSpPr>
        <p:spPr>
          <a:xfrm>
            <a:off x="481330" y="1040130"/>
            <a:ext cx="5590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可以查看数据分析：实时统计、累计用户、访问分析等</a:t>
            </a:r>
          </a:p>
        </p:txBody>
      </p:sp>
      <p:pic>
        <p:nvPicPr>
          <p:cNvPr id="60" name="屏幕快照 2017-06-09 下午2.33.2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7821" y="1381758"/>
            <a:ext cx="6553758" cy="43499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age.jpg" descr="02-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/>
          <p:nvPr/>
        </p:nvSpPr>
        <p:spPr>
          <a:xfrm>
            <a:off x="393700" y="241300"/>
            <a:ext cx="7077075" cy="662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700"/>
              </a:spcBef>
              <a:defRPr sz="3200"/>
            </a:pPr>
            <a:r>
              <a:t>二.</a:t>
            </a:r>
            <a:r>
              <a:rPr>
                <a:latin typeface="+mj-lt"/>
                <a:ea typeface="+mj-ea"/>
                <a:cs typeface="+mj-cs"/>
                <a:sym typeface="宋体"/>
              </a:rPr>
              <a:t>小程序开发流程</a:t>
            </a:r>
          </a:p>
        </p:txBody>
      </p:sp>
      <p:sp>
        <p:nvSpPr>
          <p:cNvPr id="64" name="Shape 64"/>
          <p:cNvSpPr/>
          <p:nvPr/>
        </p:nvSpPr>
        <p:spPr>
          <a:xfrm>
            <a:off x="755650" y="1114425"/>
            <a:ext cx="7766050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b="1" sz="1600">
                <a:solidFill>
                  <a:srgbClr val="020202"/>
                </a:solidFill>
                <a:latin typeface="+mj-lt"/>
                <a:ea typeface="+mj-ea"/>
                <a:cs typeface="+mj-cs"/>
                <a:sym typeface="宋体"/>
              </a:defRPr>
            </a:lvl1pPr>
          </a:lstStyle>
          <a:p>
            <a:pPr/>
            <a:r>
              <a:t>小程序开发工具</a:t>
            </a:r>
          </a:p>
        </p:txBody>
      </p:sp>
      <p:pic>
        <p:nvPicPr>
          <p:cNvPr id="65" name="屏幕快照 2017-06-09 下午2.46.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6107" y="1392107"/>
            <a:ext cx="6931786" cy="4233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宋体"/>
        <a:ea typeface="宋体"/>
        <a:cs typeface="宋体"/>
      </a:majorFont>
      <a:minorFont>
        <a:latin typeface="Helvetica Neue"/>
        <a:ea typeface="Helvetica Neue"/>
        <a:cs typeface="Helvetica Neue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宋体"/>
        <a:ea typeface="宋体"/>
        <a:cs typeface="宋体"/>
      </a:majorFont>
      <a:minorFont>
        <a:latin typeface="Helvetica Neue"/>
        <a:ea typeface="Helvetica Neue"/>
        <a:cs typeface="Helvetica Neue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