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24169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hyperlink" Target="https://mp.weixin.qq.com/debug/wxadoc/dev/devtools/download.html" TargetMode="External"/><Relationship Id="rId5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hyperlink" Target="https://www.egret.com/products/engine.html" TargetMode="External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.jpg" descr="01-0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68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892175" y="1647825"/>
            <a:ext cx="7446963" cy="264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微信小程序开发流程分享</a:t>
            </a:r>
          </a:p>
          <a:p>
            <a:pPr algn="ctr"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2800"/>
              <a:t>张磊</a:t>
            </a:r>
          </a:p>
          <a:p>
            <a: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2017</a:t>
            </a:r>
            <a:r>
              <a:t>年06月19日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/>
        </p:nvSpPr>
        <p:spPr>
          <a:xfrm>
            <a:off x="834231" y="2246312"/>
            <a:ext cx="7196138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857250" indent="-857250">
              <a:buSzPct val="100000"/>
              <a:buAutoNum type="ea1JpnKorPeriod" startAt="1"/>
              <a:defRPr sz="3200">
                <a:latin typeface="+mj-lt"/>
                <a:ea typeface="+mj-ea"/>
                <a:cs typeface="+mj-cs"/>
                <a:sym typeface="宋体"/>
              </a:defRPr>
            </a:pPr>
            <a:r>
              <a:t>小程序开发工具</a:t>
            </a:r>
          </a:p>
          <a:p>
            <a:pPr marL="857250" indent="-857250">
              <a:defRPr sz="3200"/>
            </a:pPr>
          </a:p>
          <a:p>
            <a:pPr marL="857250" indent="-857250">
              <a:buSzPct val="100000"/>
              <a:buAutoNum type="ea1JpnKorPeriod" startAt="2"/>
              <a:defRPr sz="3200">
                <a:latin typeface="+mj-lt"/>
                <a:ea typeface="+mj-ea"/>
                <a:cs typeface="+mj-cs"/>
                <a:sym typeface="宋体"/>
              </a:defRPr>
            </a:pPr>
            <a:r>
              <a:t>小程序的开发</a:t>
            </a:r>
          </a:p>
        </p:txBody>
      </p:sp>
      <p:sp>
        <p:nvSpPr>
          <p:cNvPr id="27" name="Shape 27"/>
          <p:cNvSpPr/>
          <p:nvPr/>
        </p:nvSpPr>
        <p:spPr>
          <a:xfrm>
            <a:off x="2373629" y="557529"/>
            <a:ext cx="371327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目录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60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一.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小程序的开发工具</a:t>
            </a:r>
          </a:p>
        </p:txBody>
      </p:sp>
      <p:pic>
        <p:nvPicPr>
          <p:cNvPr id="31" name="QQ20170608-1446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746" y="1392777"/>
            <a:ext cx="4203147" cy="3362518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90222" y="5243829"/>
            <a:ext cx="876035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下载地址：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https://mp.weixin.qq.com/debug/wxadoc/dev/devtools/download.html</a:t>
            </a:r>
          </a:p>
        </p:txBody>
      </p:sp>
      <p:pic>
        <p:nvPicPr>
          <p:cNvPr id="33" name="QQ20170608-14540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1853" y="1392777"/>
            <a:ext cx="4203147" cy="336251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123559" y="5701029"/>
            <a:ext cx="17301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1272578" y="5459729"/>
            <a:ext cx="608312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下载地址：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https://www.egret.com/products/engine.html</a:t>
            </a:r>
          </a:p>
        </p:txBody>
      </p:sp>
      <p:pic>
        <p:nvPicPr>
          <p:cNvPr id="38" name="QQ20170608-1527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8159" y="50015"/>
            <a:ext cx="7071962" cy="5345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75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二.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小程序的开发</a:t>
            </a:r>
          </a:p>
        </p:txBody>
      </p:sp>
      <p:pic>
        <p:nvPicPr>
          <p:cNvPr id="42" name="QQ20170608-1509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2446" y="941238"/>
            <a:ext cx="3322105" cy="4440437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544830" y="1014730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一、项目结构</a:t>
            </a:r>
          </a:p>
        </p:txBody>
      </p:sp>
      <p:pic>
        <p:nvPicPr>
          <p:cNvPr id="44" name="QQ20170608-15400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397" y="1534158"/>
            <a:ext cx="5470129" cy="3254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36830" y="381806"/>
            <a:ext cx="2687611" cy="274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</a:p>
          <a:p>
            <a:pPr/>
            <a:r>
              <a:t>作用：在app.js用于定义</a:t>
            </a:r>
          </a:p>
          <a:p>
            <a:pPr/>
            <a:r>
              <a:t>整个应用的逻辑，可以定</a:t>
            </a:r>
          </a:p>
          <a:p>
            <a:pPr/>
            <a:r>
              <a:t>义一些公共方法，全局</a:t>
            </a:r>
          </a:p>
          <a:p>
            <a:pPr/>
            <a:r>
              <a:t>变量供全局使用</a:t>
            </a:r>
          </a:p>
          <a:p>
            <a:pPr/>
          </a:p>
          <a:p>
            <a:pPr/>
            <a:r>
              <a:t>       生命周期：</a:t>
            </a:r>
          </a:p>
          <a:p>
            <a:pPr/>
          </a:p>
        </p:txBody>
      </p:sp>
      <p:sp>
        <p:nvSpPr>
          <p:cNvPr id="48" name="Shape 48"/>
          <p:cNvSpPr/>
          <p:nvPr/>
        </p:nvSpPr>
        <p:spPr>
          <a:xfrm>
            <a:off x="444500" y="2827053"/>
            <a:ext cx="1270000" cy="4752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Shape 49"/>
          <p:cNvSpPr/>
          <p:nvPr/>
        </p:nvSpPr>
        <p:spPr>
          <a:xfrm>
            <a:off x="541766" y="2885588"/>
            <a:ext cx="10754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onLaunch</a:t>
            </a:r>
          </a:p>
        </p:txBody>
      </p:sp>
      <p:sp>
        <p:nvSpPr>
          <p:cNvPr id="50" name="Shape 50"/>
          <p:cNvSpPr/>
          <p:nvPr/>
        </p:nvSpPr>
        <p:spPr>
          <a:xfrm>
            <a:off x="444500" y="3798603"/>
            <a:ext cx="1270000" cy="4752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" name="Shape 51"/>
          <p:cNvSpPr/>
          <p:nvPr/>
        </p:nvSpPr>
        <p:spPr>
          <a:xfrm>
            <a:off x="444500" y="4770153"/>
            <a:ext cx="1270000" cy="4752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Shape 52"/>
          <p:cNvSpPr/>
          <p:nvPr/>
        </p:nvSpPr>
        <p:spPr>
          <a:xfrm>
            <a:off x="639825" y="3857137"/>
            <a:ext cx="8793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onShow</a:t>
            </a:r>
          </a:p>
        </p:txBody>
      </p:sp>
      <p:sp>
        <p:nvSpPr>
          <p:cNvPr id="53" name="Shape 53"/>
          <p:cNvSpPr/>
          <p:nvPr/>
        </p:nvSpPr>
        <p:spPr>
          <a:xfrm>
            <a:off x="544110" y="4830569"/>
            <a:ext cx="10707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onHidden</a:t>
            </a:r>
          </a:p>
        </p:txBody>
      </p:sp>
      <p:sp>
        <p:nvSpPr>
          <p:cNvPr id="54" name="Shape 54"/>
          <p:cNvSpPr/>
          <p:nvPr/>
        </p:nvSpPr>
        <p:spPr>
          <a:xfrm>
            <a:off x="1079500" y="3360534"/>
            <a:ext cx="0" cy="45103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" name="Shape 55"/>
          <p:cNvSpPr/>
          <p:nvPr/>
        </p:nvSpPr>
        <p:spPr>
          <a:xfrm>
            <a:off x="1079500" y="4333024"/>
            <a:ext cx="0" cy="4510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6" name="Shape 56"/>
          <p:cNvSpPr/>
          <p:nvPr/>
        </p:nvSpPr>
        <p:spPr>
          <a:xfrm>
            <a:off x="62230" y="100330"/>
            <a:ext cx="108774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1、app.js</a:t>
            </a:r>
          </a:p>
        </p:txBody>
      </p:sp>
      <p:pic>
        <p:nvPicPr>
          <p:cNvPr id="57" name="QQ20170608-1650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3597" y="453138"/>
            <a:ext cx="6574138" cy="5223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49530" y="189230"/>
            <a:ext cx="133532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2、app.json</a:t>
            </a:r>
          </a:p>
        </p:txBody>
      </p:sp>
      <p:pic>
        <p:nvPicPr>
          <p:cNvPr id="61" name="QQ20170608-1651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6125" y="518276"/>
            <a:ext cx="6145321" cy="533884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49530" y="432606"/>
            <a:ext cx="3000150" cy="221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</a:p>
          <a:p>
            <a:pPr/>
            <a:r>
              <a:t>作用：在app.json用于定义</a:t>
            </a:r>
          </a:p>
          <a:p>
            <a:pPr/>
            <a:r>
              <a:t>整个页面声明，窗口的整体</a:t>
            </a:r>
          </a:p>
          <a:p>
            <a:pPr/>
            <a:r>
              <a:t>设置(如：导航条标题颜色，</a:t>
            </a:r>
          </a:p>
          <a:p>
            <a:pPr/>
            <a:r>
              <a:t>导航标题文字背景颜色)，</a:t>
            </a:r>
          </a:p>
          <a:p>
            <a:pPr/>
            <a:r>
              <a:t>底部导航等</a:t>
            </a:r>
          </a:p>
        </p:txBody>
      </p:sp>
      <p:sp>
        <p:nvSpPr>
          <p:cNvPr id="63" name="Shape 63"/>
          <p:cNvSpPr/>
          <p:nvPr/>
        </p:nvSpPr>
        <p:spPr>
          <a:xfrm>
            <a:off x="49530" y="2716529"/>
            <a:ext cx="138108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3、app.wxss</a:t>
            </a:r>
          </a:p>
        </p:txBody>
      </p:sp>
      <p:sp>
        <p:nvSpPr>
          <p:cNvPr id="64" name="Shape 64"/>
          <p:cNvSpPr/>
          <p:nvPr/>
        </p:nvSpPr>
        <p:spPr>
          <a:xfrm>
            <a:off x="49530" y="3023406"/>
            <a:ext cx="2916211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</a:p>
          <a:p>
            <a:pPr/>
            <a:r>
              <a:t>作用：用来设置整个应用的</a:t>
            </a:r>
          </a:p>
          <a:p>
            <a:pPr/>
            <a:r>
              <a:t>样式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QQ20170608-1750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6334" y="673727"/>
            <a:ext cx="4396830" cy="5871486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75612" y="91406"/>
            <a:ext cx="119981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4、page.js</a:t>
            </a:r>
          </a:p>
        </p:txBody>
      </p:sp>
      <p:sp>
        <p:nvSpPr>
          <p:cNvPr id="69" name="Shape 69"/>
          <p:cNvSpPr/>
          <p:nvPr/>
        </p:nvSpPr>
        <p:spPr>
          <a:xfrm>
            <a:off x="36830" y="292906"/>
            <a:ext cx="3144811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</a:p>
          <a:p>
            <a:pPr/>
            <a:r>
              <a:t>作用：主要处理页面数据逻辑</a:t>
            </a:r>
          </a:p>
          <a:p>
            <a:pPr/>
            <a:r>
              <a:t>页面之间的跳转</a:t>
            </a:r>
          </a:p>
          <a:p>
            <a:pPr/>
          </a:p>
          <a:p>
            <a:pPr/>
            <a:r>
              <a:t>       生命周期：</a:t>
            </a:r>
          </a:p>
        </p:txBody>
      </p:sp>
      <p:sp>
        <p:nvSpPr>
          <p:cNvPr id="70" name="Shape 70"/>
          <p:cNvSpPr/>
          <p:nvPr/>
        </p:nvSpPr>
        <p:spPr>
          <a:xfrm>
            <a:off x="457200" y="2014253"/>
            <a:ext cx="1270000" cy="4752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Shape 71"/>
          <p:cNvSpPr/>
          <p:nvPr/>
        </p:nvSpPr>
        <p:spPr>
          <a:xfrm>
            <a:off x="457200" y="2985803"/>
            <a:ext cx="1270000" cy="4752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Shape 72"/>
          <p:cNvSpPr/>
          <p:nvPr/>
        </p:nvSpPr>
        <p:spPr>
          <a:xfrm>
            <a:off x="457200" y="3957353"/>
            <a:ext cx="1270000" cy="4752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hape 73"/>
          <p:cNvSpPr/>
          <p:nvPr/>
        </p:nvSpPr>
        <p:spPr>
          <a:xfrm>
            <a:off x="652525" y="3044337"/>
            <a:ext cx="96038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onReady</a:t>
            </a:r>
          </a:p>
        </p:txBody>
      </p:sp>
      <p:sp>
        <p:nvSpPr>
          <p:cNvPr id="74" name="Shape 74"/>
          <p:cNvSpPr/>
          <p:nvPr/>
        </p:nvSpPr>
        <p:spPr>
          <a:xfrm>
            <a:off x="556810" y="4017769"/>
            <a:ext cx="8793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onShow</a:t>
            </a:r>
          </a:p>
        </p:txBody>
      </p:sp>
      <p:sp>
        <p:nvSpPr>
          <p:cNvPr id="75" name="Shape 75"/>
          <p:cNvSpPr/>
          <p:nvPr/>
        </p:nvSpPr>
        <p:spPr>
          <a:xfrm>
            <a:off x="1092200" y="2547734"/>
            <a:ext cx="0" cy="45103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" name="Shape 76"/>
          <p:cNvSpPr/>
          <p:nvPr/>
        </p:nvSpPr>
        <p:spPr>
          <a:xfrm>
            <a:off x="1092200" y="3520224"/>
            <a:ext cx="0" cy="4510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" name="Shape 77"/>
          <p:cNvSpPr/>
          <p:nvPr/>
        </p:nvSpPr>
        <p:spPr>
          <a:xfrm>
            <a:off x="673398" y="2043429"/>
            <a:ext cx="83760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onLoad</a:t>
            </a:r>
          </a:p>
        </p:txBody>
      </p:sp>
      <p:sp>
        <p:nvSpPr>
          <p:cNvPr id="78" name="Shape 78"/>
          <p:cNvSpPr/>
          <p:nvPr/>
        </p:nvSpPr>
        <p:spPr>
          <a:xfrm>
            <a:off x="457200" y="4858610"/>
            <a:ext cx="1270000" cy="4752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Shape 79"/>
          <p:cNvSpPr/>
          <p:nvPr/>
        </p:nvSpPr>
        <p:spPr>
          <a:xfrm>
            <a:off x="556810" y="4919026"/>
            <a:ext cx="81851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onHide</a:t>
            </a:r>
          </a:p>
        </p:txBody>
      </p:sp>
      <p:sp>
        <p:nvSpPr>
          <p:cNvPr id="80" name="Shape 80"/>
          <p:cNvSpPr/>
          <p:nvPr/>
        </p:nvSpPr>
        <p:spPr>
          <a:xfrm>
            <a:off x="1092200" y="4421481"/>
            <a:ext cx="0" cy="4510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1" name="Shape 81"/>
          <p:cNvSpPr/>
          <p:nvPr/>
        </p:nvSpPr>
        <p:spPr>
          <a:xfrm>
            <a:off x="457200" y="5791664"/>
            <a:ext cx="1270000" cy="4752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hape 82"/>
          <p:cNvSpPr/>
          <p:nvPr/>
        </p:nvSpPr>
        <p:spPr>
          <a:xfrm>
            <a:off x="556810" y="5852080"/>
            <a:ext cx="106240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onUnload</a:t>
            </a:r>
          </a:p>
        </p:txBody>
      </p:sp>
      <p:sp>
        <p:nvSpPr>
          <p:cNvPr id="83" name="Shape 83"/>
          <p:cNvSpPr/>
          <p:nvPr/>
        </p:nvSpPr>
        <p:spPr>
          <a:xfrm>
            <a:off x="1092200" y="5354535"/>
            <a:ext cx="0" cy="4510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4" name="Shape 84"/>
          <p:cNvSpPr/>
          <p:nvPr/>
        </p:nvSpPr>
        <p:spPr>
          <a:xfrm>
            <a:off x="1841459" y="1914037"/>
            <a:ext cx="285415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页面初始化</a:t>
            </a:r>
          </a:p>
          <a:p>
            <a:pPr/>
            <a:r>
              <a:t>onLoad:function(options){}</a:t>
            </a:r>
          </a:p>
        </p:txBody>
      </p:sp>
      <p:sp>
        <p:nvSpPr>
          <p:cNvPr id="85" name="Shape 85"/>
          <p:cNvSpPr/>
          <p:nvPr/>
        </p:nvSpPr>
        <p:spPr>
          <a:xfrm>
            <a:off x="1841459" y="2885587"/>
            <a:ext cx="2230969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页面渲染完成</a:t>
            </a:r>
          </a:p>
          <a:p>
            <a:pPr/>
            <a:r>
              <a:t>onReady:function(){}</a:t>
            </a:r>
          </a:p>
        </p:txBody>
      </p:sp>
      <p:sp>
        <p:nvSpPr>
          <p:cNvPr id="86" name="Shape 86"/>
          <p:cNvSpPr/>
          <p:nvPr/>
        </p:nvSpPr>
        <p:spPr>
          <a:xfrm>
            <a:off x="1841459" y="3857137"/>
            <a:ext cx="2149932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页面显示</a:t>
            </a:r>
          </a:p>
          <a:p>
            <a:pPr/>
            <a:r>
              <a:t>onShow:function(){}</a:t>
            </a:r>
          </a:p>
        </p:txBody>
      </p:sp>
      <p:sp>
        <p:nvSpPr>
          <p:cNvPr id="87" name="Shape 87"/>
          <p:cNvSpPr/>
          <p:nvPr/>
        </p:nvSpPr>
        <p:spPr>
          <a:xfrm>
            <a:off x="1900197" y="4758394"/>
            <a:ext cx="2089099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页面隐藏</a:t>
            </a:r>
          </a:p>
          <a:p>
            <a:pPr/>
            <a:r>
              <a:t>onHide:function(){}</a:t>
            </a:r>
          </a:p>
        </p:txBody>
      </p:sp>
      <p:sp>
        <p:nvSpPr>
          <p:cNvPr id="88" name="Shape 88"/>
          <p:cNvSpPr/>
          <p:nvPr/>
        </p:nvSpPr>
        <p:spPr>
          <a:xfrm>
            <a:off x="1881977" y="5691448"/>
            <a:ext cx="233299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页面关闭</a:t>
            </a:r>
          </a:p>
          <a:p>
            <a:pPr/>
            <a:r>
              <a:t>onUnload:function(){}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33484" y="77005"/>
            <a:ext cx="156526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5、page.wxml</a:t>
            </a:r>
          </a:p>
        </p:txBody>
      </p:sp>
      <p:sp>
        <p:nvSpPr>
          <p:cNvPr id="92" name="Shape 92"/>
          <p:cNvSpPr/>
          <p:nvPr/>
        </p:nvSpPr>
        <p:spPr>
          <a:xfrm>
            <a:off x="113029" y="292906"/>
            <a:ext cx="2230412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</a:p>
          <a:p>
            <a:pPr/>
            <a:r>
              <a:t>作用：主要是页面的</a:t>
            </a:r>
          </a:p>
          <a:p>
            <a:pPr/>
            <a:r>
              <a:t>需要显示的内容</a:t>
            </a:r>
          </a:p>
        </p:txBody>
      </p:sp>
      <p:pic>
        <p:nvPicPr>
          <p:cNvPr id="93" name="QQ20170608-1804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3264" y="101122"/>
            <a:ext cx="6145879" cy="2131233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70208" y="2947205"/>
            <a:ext cx="1491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6、page.wcss</a:t>
            </a:r>
          </a:p>
        </p:txBody>
      </p:sp>
      <p:sp>
        <p:nvSpPr>
          <p:cNvPr id="95" name="Shape 95"/>
          <p:cNvSpPr/>
          <p:nvPr/>
        </p:nvSpPr>
        <p:spPr>
          <a:xfrm>
            <a:off x="24130" y="3277406"/>
            <a:ext cx="284734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</a:p>
          <a:p>
            <a:pPr/>
            <a:r>
              <a:t>作用：控制页面的显示样式</a:t>
            </a:r>
          </a:p>
        </p:txBody>
      </p:sp>
      <p:pic>
        <p:nvPicPr>
          <p:cNvPr id="96" name="QQ20170608-1808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03084" y="2256447"/>
            <a:ext cx="4298071" cy="4586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宋体"/>
        <a:ea typeface="宋体"/>
        <a:cs typeface="宋体"/>
      </a:majorFont>
      <a:minorFont>
        <a:latin typeface="Helvetica Neue"/>
        <a:ea typeface="Helvetica Neue"/>
        <a:cs typeface="Helvetica Neue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宋体"/>
        <a:ea typeface="宋体"/>
        <a:cs typeface="宋体"/>
      </a:majorFont>
      <a:minorFont>
        <a:latin typeface="Helvetica Neue"/>
        <a:ea typeface="Helvetica Neue"/>
        <a:cs typeface="Helvetica Neue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