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3"/>
    <p:sldId id="370" r:id="rId4"/>
    <p:sldId id="276" r:id="rId5"/>
    <p:sldId id="371" r:id="rId6"/>
    <p:sldId id="373" r:id="rId7"/>
    <p:sldId id="372" r:id="rId8"/>
    <p:sldId id="374" r:id="rId9"/>
    <p:sldId id="375" r:id="rId10"/>
    <p:sldId id="376" r:id="rId11"/>
    <p:sldId id="377" r:id="rId12"/>
    <p:sldId id="380" r:id="rId13"/>
    <p:sldId id="291" r:id="rId14"/>
  </p:sldIdLst>
  <p:sldSz cx="12188825" cy="6858000"/>
  <p:notesSz cx="6858000" cy="9144000"/>
  <p:defaultTextStyle>
    <a:defPPr rtl="0"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66"/>
      </p:cViewPr>
      <p:guideLst>
        <p:guide pos="395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79"/>
        <p:guide pos="2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kb.cnblogs.com/page/51598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amicode.com/info-detail-181656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5650" y="1635760"/>
            <a:ext cx="6360160" cy="16560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浅谈对象复制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52970" y="4239895"/>
            <a:ext cx="4038600" cy="172593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zh-CN" sz="3600" dirty="0"/>
              <a:t>李脉常</a:t>
            </a:r>
            <a:endParaRPr lang="zh-CN" altLang="zh-CN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</a:t>
            </a:r>
            <a:r>
              <a:rPr lang="en-US" altLang="zh-CN"/>
              <a:t>DeepCopy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通过序列化与反序列化处理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FatherChildAndCarTest</a:t>
            </a:r>
            <a:r>
              <a:rPr lang="en-US" altLang="zh-CN"/>
              <a:t>.test_deep_copy();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六、序列化与反序列化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互联网的产生带来了机器间通讯的需求，而互联通讯的双方需要采用约定的协议，序列化和反序列化属于通讯协议的一部分。通讯协议往往采用分层模型，不同模型每层的功能定义以及颗粒度不同，例如：TCP/IP协议是一个四层协议，而OSI模型却是七层协议模型。在OSI七层协议模型中展现层（Presentation Layer）的主要功能是把应用层的对象转换成一段连续的二进制串，或者反过来，把二进制串转换成应用层的对象--这两个功能就是序列化和反序列化</a:t>
            </a:r>
            <a:endParaRPr lang="zh-CN" altLang="en-US"/>
          </a:p>
          <a:p>
            <a:r>
              <a:rPr lang="zh-CN" altLang="en-US">
                <a:hlinkClick r:id="rId1"/>
              </a:rPr>
              <a:t>参考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6960" y="2132856"/>
            <a:ext cx="477393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457200" indent="-457200">
              <a:lnSpc>
                <a:spcPct val="150000"/>
              </a:lnSpc>
              <a:buFont typeface="+mj-lt"/>
              <a:buAutoNum type="arabicPeriod"/>
              <a:defRPr sz="2800"/>
            </a:lvl1pPr>
          </a:lstStyle>
          <a:p>
            <a:pPr marL="0" indent="0">
              <a:buNone/>
            </a:pPr>
            <a:r>
              <a:rPr lang="zh-CN" altLang="en-US" sz="7200" b="1" dirty="0"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谢谢观看！</a:t>
            </a:r>
            <a:endParaRPr lang="zh-CN" altLang="en-US" sz="7200" b="1" dirty="0">
              <a:solidFill>
                <a:schemeClr val="accent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秘钥规则处理时，已经生成了秘钥对象；但是需要做特殊处理、但原始的秘钥对象还不能损坏。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06792" y="908720"/>
            <a:ext cx="4705759" cy="1288256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type="body" idx="1"/>
          </p:nvPr>
        </p:nvSpPr>
        <p:spPr>
          <a:xfrm>
            <a:off x="2426335" y="1125855"/>
            <a:ext cx="5634990" cy="4732655"/>
          </a:xfrm>
        </p:spPr>
        <p:txBody>
          <a:bodyPr rtlCol="0"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 smtClean="0">
              <a:sym typeface="+mn-ea"/>
            </a:endParaRPr>
          </a:p>
          <a:p>
            <a:pPr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一、数据修改</a:t>
            </a:r>
            <a:endParaRPr lang="en-US" altLang="zh-CN" sz="3200" dirty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二、使用</a:t>
            </a:r>
            <a:r>
              <a:rPr lang="en-US" altLang="zh-CN" sz="320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eanUtils</a:t>
            </a:r>
            <a:r>
              <a:rPr lang="zh-CN" altLang="en-US" sz="3200" dirty="0">
                <a:sym typeface="+mn-ea"/>
              </a:rPr>
              <a:t>进行</a:t>
            </a:r>
            <a:r>
              <a:rPr lang="en-US" altLang="zh-CN" sz="3200" dirty="0">
                <a:sym typeface="+mn-ea"/>
              </a:rPr>
              <a:t>Copy</a:t>
            </a:r>
            <a:endParaRPr lang="en-US" altLang="zh-CN" sz="3200" dirty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三、实现</a:t>
            </a:r>
            <a:r>
              <a:rPr lang="en-US" altLang="zh-CN" sz="3200" dirty="0">
                <a:sym typeface="+mn-ea"/>
              </a:rPr>
              <a:t>Cloneable</a:t>
            </a:r>
            <a:endParaRPr lang="en-US" altLang="zh-CN" sz="3200" dirty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四、非侵入式设计</a:t>
            </a:r>
            <a:endParaRPr lang="en-US" altLang="zh-CN" sz="3200" dirty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五、</a:t>
            </a:r>
            <a:r>
              <a:rPr lang="en-US" altLang="zh-CN" sz="3200" dirty="0">
                <a:sym typeface="+mn-ea"/>
              </a:rPr>
              <a:t>DeepCopy</a:t>
            </a:r>
            <a:endParaRPr lang="en-US" altLang="zh-CN" sz="3200" dirty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六、序列化与反序列化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一、数据修改</a:t>
            </a:r>
            <a:endParaRPr lang="zh-CN" altLang="en-US"/>
          </a:p>
        </p:txBody>
      </p:sp>
      <p:pic>
        <p:nvPicPr>
          <p:cNvPr id="10" name="内容占位符 9" descr="blog131_副本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180" y="1744345"/>
            <a:ext cx="9724390" cy="4482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装箱与拆箱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装箱：把基本类型用它们相应的引用类型包装起来，使其具有对象的性质。int包装成Integer、float包装成Float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拆箱：和装箱相反，将引用类型的对象简化成值类型的数据</a:t>
            </a:r>
            <a:endParaRPr lang="zh-CN" altLang="en-US"/>
          </a:p>
          <a:p>
            <a:r>
              <a:rPr lang="zh-CN" altLang="en-US"/>
              <a:t>Integer a = 100;    这是自动装箱  (编译器调用的是static Integer valueOf(int i))</a:t>
            </a:r>
            <a:endParaRPr lang="zh-CN" altLang="en-US"/>
          </a:p>
          <a:p>
            <a:r>
              <a:rPr lang="zh-CN" altLang="en-US"/>
              <a:t>int     b = new Integer(100); 这是自动拆箱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>
                <a:sym typeface="+mn-ea"/>
              </a:rPr>
              <a:t>B</a:t>
            </a:r>
            <a:r>
              <a:rPr lang="en-US" altLang="zh-CN" dirty="0">
                <a:sym typeface="+mn-ea"/>
              </a:rPr>
              <a:t>eanUtils</a:t>
            </a:r>
            <a:r>
              <a:rPr lang="zh-CN" altLang="en-US" dirty="0">
                <a:sym typeface="+mn-ea"/>
              </a:rPr>
              <a:t>进行</a:t>
            </a:r>
            <a:r>
              <a:rPr lang="en-US" altLang="zh-CN" dirty="0">
                <a:sym typeface="+mn-ea"/>
              </a:rPr>
              <a:t>Copy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3555" y="2275840"/>
            <a:ext cx="103079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		&lt;dependency&gt;</a:t>
            </a:r>
            <a:endParaRPr lang="zh-CN" altLang="en-US"/>
          </a:p>
          <a:p>
            <a:pPr algn="l"/>
            <a:r>
              <a:rPr lang="zh-CN" altLang="en-US"/>
              <a:t>			&lt;groupId&gt;commons-beanutils&lt;/groupId&gt;</a:t>
            </a:r>
            <a:endParaRPr lang="zh-CN" altLang="en-US"/>
          </a:p>
          <a:p>
            <a:pPr algn="l"/>
            <a:r>
              <a:rPr lang="zh-CN" altLang="en-US"/>
              <a:t>			&lt;artifactId&gt;commons-beanutils&lt;/artifactId&gt;</a:t>
            </a:r>
            <a:endParaRPr lang="zh-CN" altLang="en-US"/>
          </a:p>
          <a:p>
            <a:pPr algn="l"/>
            <a:r>
              <a:rPr lang="zh-CN" altLang="en-US"/>
              <a:t>			&lt;version&gt;1.8.3&lt;/version&gt;</a:t>
            </a:r>
            <a:endParaRPr lang="zh-CN" altLang="en-US"/>
          </a:p>
          <a:p>
            <a:pPr algn="l"/>
            <a:r>
              <a:rPr lang="zh-CN" altLang="en-US"/>
              <a:t>		&lt;/dependency&gt;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7080" y="4594225"/>
            <a:ext cx="11376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>
                <a:sym typeface="+mn-ea"/>
              </a:rPr>
              <a:t>B</a:t>
            </a:r>
            <a:r>
              <a:rPr lang="en-US" altLang="zh-CN" dirty="0">
                <a:sym typeface="+mn-ea"/>
              </a:rPr>
              <a:t>eanUtils</a:t>
            </a:r>
            <a:r>
              <a:rPr lang="zh-CN" altLang="en-US" dirty="0">
                <a:sym typeface="+mn-ea"/>
              </a:rPr>
              <a:t>进行</a:t>
            </a:r>
            <a:r>
              <a:rPr lang="en-US" altLang="zh-CN" dirty="0">
                <a:sym typeface="+mn-ea"/>
              </a:rPr>
              <a:t>Copy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BeanUtils.copyProperties(Object dest, Object orig);</a:t>
            </a:r>
            <a:endParaRPr lang="zh-CN" altLang="en-US"/>
          </a:p>
          <a:p>
            <a:r>
              <a:rPr lang="zh-CN" altLang="en-US"/>
              <a:t>PropertyUtils.copyProperties(Object dest, Object orig);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1105" y="3481070"/>
            <a:ext cx="118891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ChildTest</a:t>
            </a:r>
            <a:r>
              <a:rPr lang="en-US" altLang="zh-CN">
                <a:sym typeface="+mn-ea"/>
              </a:rPr>
              <a:t>.</a:t>
            </a:r>
            <a:r>
              <a:rPr>
                <a:sym typeface="+mn-ea"/>
              </a:rPr>
              <a:t>test_bean_beanutils_copy()</a:t>
            </a:r>
            <a:r>
              <a:rPr lang="zh-CN" altLang="en-US">
                <a:sym typeface="+mn-ea"/>
              </a:rPr>
              <a:t>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FatherChildAndCarTest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test_bean_beanutils_copy()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ChildTest</a:t>
            </a:r>
            <a:r>
              <a:rPr lang="en-US" altLang="zh-CN">
                <a:sym typeface="+mn-ea"/>
              </a:rPr>
              <a:t>.</a:t>
            </a:r>
            <a:r>
              <a:rPr>
                <a:sym typeface="+mn-ea"/>
              </a:rPr>
              <a:t>test_bean_beanutils_copy()</a:t>
            </a:r>
            <a:r>
              <a:rPr lang="zh-CN" altLang="en-US">
                <a:sym typeface="+mn-ea"/>
              </a:rPr>
              <a:t>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FatherChildAndCarTest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test_bean_beanutils_copy()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三、实现</a:t>
            </a:r>
            <a:r>
              <a:rPr lang="en-US" altLang="zh-CN" dirty="0">
                <a:sym typeface="+mn-ea"/>
              </a:rPr>
              <a:t>Cloneable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701800"/>
            <a:ext cx="10157460" cy="1941195"/>
          </a:xfrm>
        </p:spPr>
        <p:txBody>
          <a:bodyPr/>
          <a:p>
            <a:r>
              <a:rPr lang="zh-CN" altLang="en-US"/>
              <a:t>每个类都实现</a:t>
            </a:r>
            <a:r>
              <a:rPr lang="en-US" altLang="zh-CN"/>
              <a:t>cloneable</a:t>
            </a:r>
            <a:r>
              <a:rPr lang="zh-CN" altLang="en-US"/>
              <a:t>接口，同时需要实现</a:t>
            </a:r>
            <a:r>
              <a:rPr lang="en-US" altLang="zh-CN"/>
              <a:t>clone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分为   深度拷贝和浅度拷贝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6160" y="3435985"/>
            <a:ext cx="1034034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father</a:t>
            </a:r>
            <a:r>
              <a:rPr lang="zh-CN" altLang="en-US"/>
              <a:t>类需要特殊处理</a:t>
            </a:r>
            <a:endParaRPr lang="zh-CN" altLang="en-US"/>
          </a:p>
          <a:p>
            <a:pPr algn="l"/>
            <a:r>
              <a:rPr lang="zh-CN" altLang="en-US"/>
              <a:t>	@Override</a:t>
            </a:r>
            <a:endParaRPr lang="zh-CN" altLang="en-US"/>
          </a:p>
          <a:p>
            <a:pPr algn="l"/>
            <a:r>
              <a:rPr lang="zh-CN" altLang="en-US"/>
              <a:t>	public Object clone() throws CloneNotSupportedException {</a:t>
            </a:r>
            <a:endParaRPr lang="zh-CN" altLang="en-US"/>
          </a:p>
          <a:p>
            <a:pPr algn="l"/>
            <a:r>
              <a:rPr lang="zh-CN" altLang="en-US"/>
              <a:t>		// TODO Auto-generated method stub</a:t>
            </a:r>
            <a:endParaRPr lang="zh-CN" altLang="en-US"/>
          </a:p>
          <a:p>
            <a:pPr algn="l"/>
            <a:r>
              <a:rPr lang="zh-CN" altLang="en-US"/>
              <a:t>		Father father=(Father) super.clone();</a:t>
            </a:r>
            <a:endParaRPr lang="zh-CN" altLang="en-US"/>
          </a:p>
          <a:p>
            <a:pPr algn="l"/>
            <a:r>
              <a:rPr lang="zh-CN" altLang="en-US"/>
              <a:t>		father.childs=(ArrayList&lt;Child&gt;) this.childs.clone();</a:t>
            </a:r>
            <a:endParaRPr lang="zh-CN" altLang="en-US"/>
          </a:p>
          <a:p>
            <a:pPr algn="l"/>
            <a:r>
              <a:rPr lang="zh-CN" altLang="en-US"/>
              <a:t>		father.car=(Car) this.car.clone();</a:t>
            </a:r>
            <a:endParaRPr lang="zh-CN" altLang="en-US"/>
          </a:p>
          <a:p>
            <a:pPr algn="l"/>
            <a:r>
              <a:rPr lang="zh-CN" altLang="en-US"/>
              <a:t>		return father;</a:t>
            </a:r>
            <a:endParaRPr lang="zh-CN" altLang="en-US"/>
          </a:p>
          <a:p>
            <a:pPr algn="l"/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四、非侵入式编程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允许所开发出来的应用系统能够在不用的环境中自由移植，不需要修改应用系统中的核心功能实现的代码</a:t>
            </a:r>
            <a:endParaRPr lang="zh-CN" altLang="en-US"/>
          </a:p>
          <a:p>
            <a:r>
              <a:rPr lang="zh-CN" altLang="en-US">
                <a:hlinkClick r:id="rId1"/>
              </a:rPr>
              <a:t>参考</a:t>
            </a:r>
            <a:endParaRPr lang="zh-CN" altLang="en-US">
              <a:hlinkClick r:id="rId1"/>
            </a:endParaRPr>
          </a:p>
          <a:p>
            <a:r>
              <a:rPr lang="zh-CN" altLang="en-US"/>
              <a:t>数据库连接池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1474</Words>
  <Application>WPS 演示</Application>
  <PresentationFormat>自定义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Century Gothic</vt:lpstr>
      <vt:lpstr>Arial Unicode MS</vt:lpstr>
      <vt:lpstr>幼圆</vt:lpstr>
      <vt:lpstr>书籍 16x9</vt:lpstr>
      <vt:lpstr>浅谈对象复制</vt:lpstr>
      <vt:lpstr>背景</vt:lpstr>
      <vt:lpstr>目录：</vt:lpstr>
      <vt:lpstr>一、数据修改</vt:lpstr>
      <vt:lpstr>装箱与拆箱</vt:lpstr>
      <vt:lpstr>二、使用BeanUtils进行Copy</vt:lpstr>
      <vt:lpstr>二、使用BeanUtils进行Copy</vt:lpstr>
      <vt:lpstr>三、实现Cloneable</vt:lpstr>
      <vt:lpstr>四、非侵入式编程</vt:lpstr>
      <vt:lpstr>五、DeepCopy</vt:lpstr>
      <vt:lpstr>六、序列化与反序列化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YK-DZ- 5021702</cp:lastModifiedBy>
  <cp:revision>323</cp:revision>
  <dcterms:created xsi:type="dcterms:W3CDTF">2017-04-13T08:37:00Z</dcterms:created>
  <dcterms:modified xsi:type="dcterms:W3CDTF">2017-06-23T11:06:06Z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2052-10.1.0.6554</vt:lpwstr>
  </property>
</Properties>
</file>