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84" r:id="rId4"/>
    <p:sldId id="269" r:id="rId5"/>
    <p:sldId id="258" r:id="rId6"/>
    <p:sldId id="271" r:id="rId7"/>
    <p:sldId id="275" r:id="rId8"/>
    <p:sldId id="281" r:id="rId9"/>
    <p:sldId id="283" r:id="rId10"/>
    <p:sldId id="286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FE8"/>
    <a:srgbClr val="97B7FC"/>
    <a:srgbClr val="0039B3"/>
    <a:srgbClr val="BED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7417" autoAdjust="0"/>
  </p:normalViewPr>
  <p:slideViewPr>
    <p:cSldViewPr snapToGrid="0" showGuides="1">
      <p:cViewPr varScale="1">
        <p:scale>
          <a:sx n="69" d="100"/>
          <a:sy n="69" d="100"/>
        </p:scale>
        <p:origin x="-768" y="-102"/>
      </p:cViewPr>
      <p:guideLst>
        <p:guide orient="horz" pos="2188"/>
        <p:guide orient="horz" pos="1026"/>
        <p:guide orient="horz" pos="3262"/>
        <p:guide pos="817"/>
        <p:guide pos="3545"/>
        <p:guide pos="56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0" y="1322042"/>
            <a:ext cx="121920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框 53"/>
          <p:cNvSpPr txBox="1"/>
          <p:nvPr userDrawn="1"/>
        </p:nvSpPr>
        <p:spPr>
          <a:xfrm>
            <a:off x="9448515" y="6480512"/>
            <a:ext cx="2699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39B3"/>
                </a:solidFill>
              </a:rPr>
              <a:t>http://www.runstyle.com/</a:t>
            </a:r>
            <a:endParaRPr lang="zh-CN" altLang="en-US" sz="1600" dirty="0">
              <a:solidFill>
                <a:srgbClr val="0039B3"/>
              </a:solidFill>
            </a:endParaRPr>
          </a:p>
        </p:txBody>
      </p:sp>
      <p:pic>
        <p:nvPicPr>
          <p:cNvPr id="8" name="Picture 2" descr="http://www.runstyle.com/images/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378" y="6123324"/>
            <a:ext cx="1942167" cy="34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796756" y="2351320"/>
            <a:ext cx="598488" cy="442913"/>
            <a:chOff x="4545013" y="211138"/>
            <a:chExt cx="598488" cy="442913"/>
          </a:xfrm>
          <a:solidFill>
            <a:schemeClr val="bg1"/>
          </a:solidFill>
        </p:grpSpPr>
        <p:sp>
          <p:nvSpPr>
            <p:cNvPr id="7" name="Rectangle 69"/>
            <p:cNvSpPr>
              <a:spLocks noChangeArrowheads="1"/>
            </p:cNvSpPr>
            <p:nvPr/>
          </p:nvSpPr>
          <p:spPr bwMode="auto">
            <a:xfrm>
              <a:off x="4740275" y="606425"/>
              <a:ext cx="1412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0"/>
            <p:cNvSpPr/>
            <p:nvPr/>
          </p:nvSpPr>
          <p:spPr bwMode="auto">
            <a:xfrm>
              <a:off x="4697413" y="641350"/>
              <a:ext cx="227013" cy="12700"/>
            </a:xfrm>
            <a:custGeom>
              <a:avLst/>
              <a:gdLst>
                <a:gd name="T0" fmla="*/ 125 w 130"/>
                <a:gd name="T1" fmla="*/ 0 h 7"/>
                <a:gd name="T2" fmla="*/ 6 w 130"/>
                <a:gd name="T3" fmla="*/ 0 h 7"/>
                <a:gd name="T4" fmla="*/ 0 w 130"/>
                <a:gd name="T5" fmla="*/ 5 h 7"/>
                <a:gd name="T6" fmla="*/ 0 w 130"/>
                <a:gd name="T7" fmla="*/ 7 h 7"/>
                <a:gd name="T8" fmla="*/ 130 w 130"/>
                <a:gd name="T9" fmla="*/ 7 h 7"/>
                <a:gd name="T10" fmla="*/ 130 w 130"/>
                <a:gd name="T11" fmla="*/ 5 h 7"/>
                <a:gd name="T12" fmla="*/ 125 w 130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7">
                  <a:moveTo>
                    <a:pt x="12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0" y="2"/>
                    <a:pt x="12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1"/>
            <p:cNvSpPr/>
            <p:nvPr/>
          </p:nvSpPr>
          <p:spPr bwMode="auto">
            <a:xfrm>
              <a:off x="4545013" y="211138"/>
              <a:ext cx="531813" cy="387350"/>
            </a:xfrm>
            <a:custGeom>
              <a:avLst/>
              <a:gdLst>
                <a:gd name="T0" fmla="*/ 232 w 304"/>
                <a:gd name="T1" fmla="*/ 173 h 221"/>
                <a:gd name="T2" fmla="*/ 19 w 304"/>
                <a:gd name="T3" fmla="*/ 173 h 221"/>
                <a:gd name="T4" fmla="*/ 19 w 304"/>
                <a:gd name="T5" fmla="*/ 18 h 221"/>
                <a:gd name="T6" fmla="*/ 285 w 304"/>
                <a:gd name="T7" fmla="*/ 18 h 221"/>
                <a:gd name="T8" fmla="*/ 285 w 304"/>
                <a:gd name="T9" fmla="*/ 45 h 221"/>
                <a:gd name="T10" fmla="*/ 304 w 304"/>
                <a:gd name="T11" fmla="*/ 45 h 221"/>
                <a:gd name="T12" fmla="*/ 304 w 304"/>
                <a:gd name="T13" fmla="*/ 8 h 221"/>
                <a:gd name="T14" fmla="*/ 297 w 304"/>
                <a:gd name="T15" fmla="*/ 0 h 221"/>
                <a:gd name="T16" fmla="*/ 8 w 304"/>
                <a:gd name="T17" fmla="*/ 0 h 221"/>
                <a:gd name="T18" fmla="*/ 0 w 304"/>
                <a:gd name="T19" fmla="*/ 8 h 221"/>
                <a:gd name="T20" fmla="*/ 0 w 304"/>
                <a:gd name="T21" fmla="*/ 213 h 221"/>
                <a:gd name="T22" fmla="*/ 8 w 304"/>
                <a:gd name="T23" fmla="*/ 221 h 221"/>
                <a:gd name="T24" fmla="*/ 232 w 304"/>
                <a:gd name="T25" fmla="*/ 221 h 221"/>
                <a:gd name="T26" fmla="*/ 232 w 304"/>
                <a:gd name="T27" fmla="*/ 17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4" h="221">
                  <a:moveTo>
                    <a:pt x="232" y="173"/>
                  </a:moveTo>
                  <a:cubicBezTo>
                    <a:pt x="19" y="173"/>
                    <a:pt x="19" y="173"/>
                    <a:pt x="19" y="173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5" y="45"/>
                    <a:pt x="285" y="45"/>
                    <a:pt x="285" y="45"/>
                  </a:cubicBezTo>
                  <a:cubicBezTo>
                    <a:pt x="304" y="45"/>
                    <a:pt x="304" y="45"/>
                    <a:pt x="304" y="45"/>
                  </a:cubicBezTo>
                  <a:cubicBezTo>
                    <a:pt x="304" y="8"/>
                    <a:pt x="304" y="8"/>
                    <a:pt x="304" y="8"/>
                  </a:cubicBezTo>
                  <a:cubicBezTo>
                    <a:pt x="304" y="3"/>
                    <a:pt x="301" y="0"/>
                    <a:pt x="29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17"/>
                    <a:pt x="4" y="221"/>
                    <a:pt x="8" y="221"/>
                  </a:cubicBezTo>
                  <a:cubicBezTo>
                    <a:pt x="232" y="221"/>
                    <a:pt x="232" y="221"/>
                    <a:pt x="232" y="221"/>
                  </a:cubicBezTo>
                  <a:lnTo>
                    <a:pt x="232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2"/>
            <p:cNvSpPr>
              <a:spLocks noEditPoints="1"/>
            </p:cNvSpPr>
            <p:nvPr/>
          </p:nvSpPr>
          <p:spPr bwMode="auto">
            <a:xfrm>
              <a:off x="4967288" y="306388"/>
              <a:ext cx="176213" cy="347663"/>
            </a:xfrm>
            <a:custGeom>
              <a:avLst/>
              <a:gdLst>
                <a:gd name="T0" fmla="*/ 86 w 101"/>
                <a:gd name="T1" fmla="*/ 0 h 199"/>
                <a:gd name="T2" fmla="*/ 16 w 101"/>
                <a:gd name="T3" fmla="*/ 0 h 199"/>
                <a:gd name="T4" fmla="*/ 0 w 101"/>
                <a:gd name="T5" fmla="*/ 15 h 199"/>
                <a:gd name="T6" fmla="*/ 0 w 101"/>
                <a:gd name="T7" fmla="*/ 184 h 199"/>
                <a:gd name="T8" fmla="*/ 16 w 101"/>
                <a:gd name="T9" fmla="*/ 199 h 199"/>
                <a:gd name="T10" fmla="*/ 86 w 101"/>
                <a:gd name="T11" fmla="*/ 199 h 199"/>
                <a:gd name="T12" fmla="*/ 101 w 101"/>
                <a:gd name="T13" fmla="*/ 184 h 199"/>
                <a:gd name="T14" fmla="*/ 101 w 101"/>
                <a:gd name="T15" fmla="*/ 15 h 199"/>
                <a:gd name="T16" fmla="*/ 86 w 101"/>
                <a:gd name="T17" fmla="*/ 0 h 199"/>
                <a:gd name="T18" fmla="*/ 38 w 101"/>
                <a:gd name="T19" fmla="*/ 11 h 199"/>
                <a:gd name="T20" fmla="*/ 64 w 101"/>
                <a:gd name="T21" fmla="*/ 11 h 199"/>
                <a:gd name="T22" fmla="*/ 65 w 101"/>
                <a:gd name="T23" fmla="*/ 13 h 199"/>
                <a:gd name="T24" fmla="*/ 64 w 101"/>
                <a:gd name="T25" fmla="*/ 15 h 199"/>
                <a:gd name="T26" fmla="*/ 38 w 101"/>
                <a:gd name="T27" fmla="*/ 15 h 199"/>
                <a:gd name="T28" fmla="*/ 36 w 101"/>
                <a:gd name="T29" fmla="*/ 13 h 199"/>
                <a:gd name="T30" fmla="*/ 38 w 101"/>
                <a:gd name="T31" fmla="*/ 11 h 199"/>
                <a:gd name="T32" fmla="*/ 51 w 101"/>
                <a:gd name="T33" fmla="*/ 188 h 199"/>
                <a:gd name="T34" fmla="*/ 42 w 101"/>
                <a:gd name="T35" fmla="*/ 179 h 199"/>
                <a:gd name="T36" fmla="*/ 51 w 101"/>
                <a:gd name="T37" fmla="*/ 170 h 199"/>
                <a:gd name="T38" fmla="*/ 60 w 101"/>
                <a:gd name="T39" fmla="*/ 179 h 199"/>
                <a:gd name="T40" fmla="*/ 51 w 101"/>
                <a:gd name="T41" fmla="*/ 188 h 199"/>
                <a:gd name="T42" fmla="*/ 95 w 101"/>
                <a:gd name="T43" fmla="*/ 160 h 199"/>
                <a:gd name="T44" fmla="*/ 7 w 101"/>
                <a:gd name="T45" fmla="*/ 160 h 199"/>
                <a:gd name="T46" fmla="*/ 7 w 101"/>
                <a:gd name="T47" fmla="*/ 30 h 199"/>
                <a:gd name="T48" fmla="*/ 95 w 101"/>
                <a:gd name="T49" fmla="*/ 30 h 199"/>
                <a:gd name="T50" fmla="*/ 95 w 101"/>
                <a:gd name="T51" fmla="*/ 16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" h="199">
                  <a:moveTo>
                    <a:pt x="8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2"/>
                    <a:pt x="7" y="199"/>
                    <a:pt x="16" y="199"/>
                  </a:cubicBezTo>
                  <a:cubicBezTo>
                    <a:pt x="86" y="199"/>
                    <a:pt x="86" y="199"/>
                    <a:pt x="86" y="199"/>
                  </a:cubicBezTo>
                  <a:cubicBezTo>
                    <a:pt x="95" y="199"/>
                    <a:pt x="101" y="192"/>
                    <a:pt x="101" y="184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7"/>
                    <a:pt x="95" y="0"/>
                    <a:pt x="86" y="0"/>
                  </a:cubicBezTo>
                  <a:close/>
                  <a:moveTo>
                    <a:pt x="38" y="11"/>
                  </a:moveTo>
                  <a:cubicBezTo>
                    <a:pt x="64" y="11"/>
                    <a:pt x="64" y="11"/>
                    <a:pt x="64" y="11"/>
                  </a:cubicBezTo>
                  <a:cubicBezTo>
                    <a:pt x="65" y="11"/>
                    <a:pt x="65" y="12"/>
                    <a:pt x="65" y="13"/>
                  </a:cubicBezTo>
                  <a:cubicBezTo>
                    <a:pt x="65" y="14"/>
                    <a:pt x="65" y="15"/>
                    <a:pt x="64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5"/>
                    <a:pt x="36" y="14"/>
                    <a:pt x="36" y="13"/>
                  </a:cubicBezTo>
                  <a:cubicBezTo>
                    <a:pt x="36" y="12"/>
                    <a:pt x="37" y="11"/>
                    <a:pt x="38" y="11"/>
                  </a:cubicBezTo>
                  <a:close/>
                  <a:moveTo>
                    <a:pt x="51" y="188"/>
                  </a:moveTo>
                  <a:cubicBezTo>
                    <a:pt x="46" y="188"/>
                    <a:pt x="42" y="184"/>
                    <a:pt x="42" y="179"/>
                  </a:cubicBezTo>
                  <a:cubicBezTo>
                    <a:pt x="42" y="174"/>
                    <a:pt x="46" y="170"/>
                    <a:pt x="51" y="170"/>
                  </a:cubicBezTo>
                  <a:cubicBezTo>
                    <a:pt x="56" y="170"/>
                    <a:pt x="60" y="174"/>
                    <a:pt x="60" y="179"/>
                  </a:cubicBezTo>
                  <a:cubicBezTo>
                    <a:pt x="60" y="184"/>
                    <a:pt x="56" y="188"/>
                    <a:pt x="51" y="188"/>
                  </a:cubicBezTo>
                  <a:close/>
                  <a:moveTo>
                    <a:pt x="95" y="160"/>
                  </a:moveTo>
                  <a:cubicBezTo>
                    <a:pt x="7" y="160"/>
                    <a:pt x="7" y="160"/>
                    <a:pt x="7" y="16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95" y="30"/>
                    <a:pt x="95" y="30"/>
                    <a:pt x="95" y="30"/>
                  </a:cubicBezTo>
                  <a:lnTo>
                    <a:pt x="95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702859" y="2907594"/>
            <a:ext cx="6696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生产事故问题分析之档案管理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13899" y="5087779"/>
            <a:ext cx="3992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报告人</a:t>
            </a:r>
            <a:r>
              <a:rPr lang="zh-CN" altLang="en-US" sz="2400" dirty="0" smtClean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：董琳</a:t>
            </a:r>
            <a:endParaRPr lang="zh-CN" altLang="en-US" sz="2400" dirty="0">
              <a:solidFill>
                <a:schemeClr val="bg1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075709" y="3496939"/>
            <a:ext cx="599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5400" b="1" i="1" dirty="0" smtClean="0"/>
              <a:t>谢谢！！</a:t>
            </a:r>
            <a:endParaRPr lang="zh-CN" altLang="en-US" sz="5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43000" y="1705610"/>
            <a:ext cx="5028565" cy="913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sym typeface="+mn-ea"/>
              </a:rPr>
              <a:t>生产事故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sym typeface="+mn-ea"/>
              </a:rPr>
              <a:t>文件流关闭优化          </a:t>
            </a:r>
            <a:endParaRPr lang="zh-CN" altLang="en-US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530350" y="3247390"/>
            <a:ext cx="5028565" cy="96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sym typeface="+mn-ea"/>
              </a:rPr>
              <a:t>生产事故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sym typeface="+mn-ea"/>
              </a:rPr>
              <a:t>- 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sym typeface="+mn-ea"/>
              </a:rPr>
              <a:t>查询功能优化   </a:t>
            </a:r>
            <a:endParaRPr lang="zh-CN" altLang="en-US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30350" y="2003425"/>
            <a:ext cx="393700" cy="31877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657350" y="3530600"/>
            <a:ext cx="393700" cy="279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657350" y="4737735"/>
            <a:ext cx="5028565" cy="913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sym typeface="+mn-ea"/>
              </a:rPr>
              <a:t>生产事故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sym typeface="+mn-ea"/>
              </a:rPr>
              <a:t>- 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宋体" panose="02010600030101010101" pitchFamily="2" charset="-122"/>
                <a:sym typeface="+mn-ea"/>
              </a:rPr>
              <a:t>多线程加锁   </a:t>
            </a:r>
            <a:endParaRPr lang="zh-CN" altLang="en-US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09750" y="5054600"/>
            <a:ext cx="393700" cy="279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1886565" cy="983615"/>
          </a:xfrm>
        </p:spPr>
        <p:txBody>
          <a:bodyPr/>
          <a:lstStyle/>
          <a:p>
            <a:r>
              <a:rPr lang="zh-CN" altLang="en-US" dirty="0"/>
              <a:t>文件流关闭</a:t>
            </a:r>
            <a:r>
              <a:rPr lang="en-US" altLang="zh-CN" dirty="0"/>
              <a:t>-</a:t>
            </a:r>
            <a:r>
              <a:rPr lang="zh-CN" altLang="en-US" dirty="0">
                <a:ea typeface="宋体" panose="02010600030101010101" pitchFamily="2" charset="-122"/>
              </a:rPr>
              <a:t>文件流定义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37699"/>
            <a:ext cx="12081164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根据处理数据类型的不同分为：字符流和字节流</a:t>
            </a:r>
            <a:endParaRPr lang="en-US" altLang="zh-CN" dirty="0"/>
          </a:p>
          <a:p>
            <a:r>
              <a:rPr lang="en-US" altLang="zh-CN" dirty="0"/>
              <a:t>根据数据流向不同分为：输入流和输出流</a:t>
            </a:r>
            <a:endParaRPr lang="en-US" altLang="zh-CN" dirty="0"/>
          </a:p>
          <a:p>
            <a:r>
              <a:rPr lang="en-US" altLang="zh-CN" dirty="0"/>
              <a:t>字节流和字符流的区别：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读写单位不同：字节流以字节（8bit）为单位，字符流以字符为单位，根据码表映射字符，一次可能读多个字节。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处理对象不同：字节流能处理所有类型的数据（如图片、avi等），而字符流只能处理字符类型的数据。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结论：只要是处理纯文本数据，就优先考虑使用字符流(BufferedReader.readLine)。 除此之外都使用字节流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11780520" y="482600"/>
            <a:ext cx="411480" cy="797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 rot="16200000">
            <a:off x="11033760" y="182880"/>
            <a:ext cx="187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Page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92836" y="1403454"/>
            <a:ext cx="366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</a:t>
            </a:r>
            <a:endParaRPr lang="zh-CN" altLang="en-US" dirty="0"/>
          </a:p>
        </p:txBody>
      </p:sp>
      <p:pic>
        <p:nvPicPr>
          <p:cNvPr id="3" name="图片 2" descr="20120314133731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1173480"/>
            <a:ext cx="10085705" cy="504126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886565" cy="983615"/>
          </a:xfrm>
        </p:spPr>
        <p:txBody>
          <a:bodyPr/>
          <a:p>
            <a:r>
              <a:rPr lang="zh-CN" altLang="en-US" dirty="0"/>
              <a:t>文件流关闭</a:t>
            </a:r>
            <a:r>
              <a:rPr lang="en-US" altLang="zh-CN" dirty="0"/>
              <a:t>-</a:t>
            </a:r>
            <a:r>
              <a:rPr lang="zh-CN" altLang="en-US" dirty="0">
                <a:ea typeface="宋体" panose="02010600030101010101" pitchFamily="2" charset="-122"/>
              </a:rPr>
              <a:t>文件流分类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实际案例：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22070"/>
            <a:ext cx="12192000" cy="52844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案例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：档案系统打包功能未关闭的文件流进行关闭 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原始：                    修改：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                       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4" name="图片 3" descr="`C]NUBHBD]XV}BM6$FDCS$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" y="2771775"/>
            <a:ext cx="5296535" cy="3143250"/>
          </a:xfrm>
          <a:prstGeom prst="rect">
            <a:avLst/>
          </a:prstGeom>
        </p:spPr>
      </p:pic>
      <p:pic>
        <p:nvPicPr>
          <p:cNvPr id="5" name="图片 4" descr="OSB9]4{F{(GGK2@J9`IK`C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305" y="2153285"/>
            <a:ext cx="5187315" cy="4380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22070"/>
            <a:ext cx="12192000" cy="50349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>
                <a:ea typeface="宋体" panose="02010600030101010101" pitchFamily="2" charset="-122"/>
              </a:rPr>
              <a:t>分页查询配置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 mybatis-config.xml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HZHW{@~F7LS_CR{Y8_C]CN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" y="2780665"/>
            <a:ext cx="9399905" cy="981075"/>
          </a:xfrm>
          <a:prstGeom prst="rect">
            <a:avLst/>
          </a:prstGeom>
        </p:spPr>
      </p:pic>
      <p:pic>
        <p:nvPicPr>
          <p:cNvPr id="5" name="图片 4" descr="M9$G}Z[PS1{]Q50M%11CFP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4424680"/>
            <a:ext cx="9399905" cy="12192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0" y="0"/>
            <a:ext cx="11886565" cy="983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查询方法优化</a:t>
            </a:r>
            <a:r>
              <a:rPr lang="en-US" altLang="zh-CN" dirty="0"/>
              <a:t>-</a:t>
            </a:r>
            <a:r>
              <a:rPr lang="zh-CN" altLang="en-US" dirty="0">
                <a:ea typeface="宋体" panose="02010600030101010101" pitchFamily="2" charset="-122"/>
              </a:rPr>
              <a:t>分页配置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22070"/>
            <a:ext cx="12192000" cy="50349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>
                <a:ea typeface="宋体" panose="02010600030101010101" pitchFamily="2" charset="-122"/>
              </a:rPr>
              <a:t>大对象查询方法中</a:t>
            </a:r>
            <a:r>
              <a:rPr lang="en-US" altLang="zh-CN" dirty="0">
                <a:ea typeface="宋体" panose="02010600030101010101" pitchFamily="2" charset="-122"/>
              </a:rPr>
              <a:t>count</a:t>
            </a:r>
            <a:r>
              <a:rPr lang="zh-CN" altLang="en-US" dirty="0">
                <a:ea typeface="宋体" panose="02010600030101010101" pitchFamily="2" charset="-122"/>
              </a:rPr>
              <a:t>方法与</a:t>
            </a:r>
            <a:r>
              <a:rPr lang="en-US" altLang="zh-CN" dirty="0">
                <a:ea typeface="宋体" panose="02010600030101010101" pitchFamily="2" charset="-122"/>
              </a:rPr>
              <a:t>list</a:t>
            </a:r>
            <a:r>
              <a:rPr lang="zh-CN" altLang="en-US" dirty="0">
                <a:ea typeface="宋体" panose="02010600030101010101" pitchFamily="2" charset="-122"/>
              </a:rPr>
              <a:t>方法特殊处理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  </a:t>
            </a:r>
            <a:r>
              <a:rPr lang="en-US" altLang="zh-CN" dirty="0">
                <a:ea typeface="宋体" panose="02010600030101010101" pitchFamily="2" charset="-122"/>
              </a:rPr>
              <a:t>count</a:t>
            </a:r>
            <a:r>
              <a:rPr lang="zh-CN" altLang="en-US" dirty="0">
                <a:ea typeface="宋体" panose="02010600030101010101" pitchFamily="2" charset="-122"/>
              </a:rPr>
              <a:t>方法：select count(1) from （select 所有字段 form 表名 ） 当表中含有大字段时 查询较低，甚至导致宕机。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>
                <a:ea typeface="宋体" panose="02010600030101010101" pitchFamily="2" charset="-122"/>
              </a:rPr>
              <a:t>大对象中一般不会出现</a:t>
            </a:r>
            <a:r>
              <a:rPr lang="en-US" altLang="zh-CN" dirty="0">
                <a:ea typeface="宋体" panose="02010600030101010101" pitchFamily="2" charset="-122"/>
              </a:rPr>
              <a:t>list </a:t>
            </a:r>
            <a:r>
              <a:rPr lang="zh-CN" altLang="en-US" dirty="0">
                <a:ea typeface="宋体" panose="02010600030101010101" pitchFamily="2" charset="-122"/>
              </a:rPr>
              <a:t>查询，如有必要应将</a:t>
            </a:r>
            <a:r>
              <a:rPr lang="en-US" altLang="zh-CN" dirty="0">
                <a:ea typeface="宋体" panose="02010600030101010101" pitchFamily="2" charset="-122"/>
              </a:rPr>
              <a:t>list</a:t>
            </a:r>
            <a:r>
              <a:rPr lang="zh-CN" altLang="en-US" dirty="0">
                <a:ea typeface="宋体" panose="02010600030101010101" pitchFamily="2" charset="-122"/>
              </a:rPr>
              <a:t>中大对象过滤掉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6" name="图片 5" descr="E7FBA]V%G$](UDM8R0F%F`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010" y="2703195"/>
            <a:ext cx="9190355" cy="1162050"/>
          </a:xfrm>
          <a:prstGeom prst="rect">
            <a:avLst/>
          </a:prstGeom>
        </p:spPr>
      </p:pic>
      <p:pic>
        <p:nvPicPr>
          <p:cNvPr id="7" name="图片 6" descr="47{2HWUEWB8LT$]BJ11GR%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" y="4008120"/>
            <a:ext cx="9190355" cy="1104900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0"/>
            <a:ext cx="11886565" cy="983615"/>
          </a:xfrm>
        </p:spPr>
        <p:txBody>
          <a:bodyPr/>
          <a:lstStyle/>
          <a:p>
            <a:r>
              <a:rPr lang="zh-CN" altLang="en-US" dirty="0"/>
              <a:t>查询方法优化</a:t>
            </a:r>
            <a:r>
              <a:rPr lang="en-US" altLang="zh-CN" dirty="0"/>
              <a:t>-</a:t>
            </a:r>
            <a:r>
              <a:rPr lang="zh-CN" altLang="en-US" dirty="0">
                <a:ea typeface="宋体" panose="02010600030101010101" pitchFamily="2" charset="-122"/>
              </a:rPr>
              <a:t>大字段处理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实际案例：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22070"/>
            <a:ext cx="12192000" cy="52844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案例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：档案系统查询日志发现除上述查询外，还出现大量</a:t>
            </a:r>
            <a:r>
              <a:rPr lang="en-US" altLang="zh-CN" dirty="0">
                <a:ea typeface="宋体" panose="02010600030101010101" pitchFamily="2" charset="-122"/>
              </a:rPr>
              <a:t>RbacOnlineUser </a:t>
            </a:r>
            <a:r>
              <a:rPr lang="zh-CN" altLang="en-US" dirty="0">
                <a:ea typeface="宋体" panose="02010600030101010101" pitchFamily="2" charset="-122"/>
              </a:rPr>
              <a:t>主键冲突问题 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   由于档案整合进官渡系统，外围系统调用当用档案系统大部分为</a:t>
            </a:r>
            <a:r>
              <a:rPr lang="en-US" altLang="zh-CN" dirty="0">
                <a:ea typeface="宋体" panose="02010600030101010101" pitchFamily="2" charset="-122"/>
              </a:rPr>
              <a:t>iframe</a:t>
            </a:r>
            <a:r>
              <a:rPr lang="zh-CN" altLang="en-US" dirty="0">
                <a:ea typeface="宋体" panose="02010600030101010101" pitchFamily="2" charset="-122"/>
              </a:rPr>
              <a:t>方式调用，同时调用频率较频繁。所以将</a:t>
            </a:r>
            <a:r>
              <a:rPr lang="en-US" altLang="zh-CN" dirty="0">
                <a:ea typeface="宋体" panose="02010600030101010101" pitchFamily="2" charset="-122"/>
              </a:rPr>
              <a:t>web.xml </a:t>
            </a:r>
            <a:r>
              <a:rPr lang="zh-CN" altLang="en-US" dirty="0">
                <a:ea typeface="宋体" panose="02010600030101010101" pitchFamily="2" charset="-122"/>
              </a:rPr>
              <a:t>中的在线用户监听、Session容器监听等屏蔽掉，将该部分功能交给门户进行处理。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   同时由于档案系统不存在流程，特将流程上下文初始化过滤器进行屏蔽。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   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                       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6" name="图片 5" descr="}BY%X@~PE2BY@[EEW6THML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85" y="4127500"/>
            <a:ext cx="819023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22070"/>
            <a:ext cx="12192000" cy="50349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现象描述：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   助手发送</a:t>
            </a:r>
            <a:r>
              <a:rPr lang="en-US" altLang="zh-CN" dirty="0">
                <a:ea typeface="宋体" panose="02010600030101010101" pitchFamily="2" charset="-122"/>
              </a:rPr>
              <a:t>idp</a:t>
            </a:r>
            <a:r>
              <a:rPr lang="zh-CN" altLang="en-US" dirty="0">
                <a:ea typeface="宋体" panose="02010600030101010101" pitchFamily="2" charset="-122"/>
              </a:rPr>
              <a:t>系统楼栋查询接口时同时发送两次请求，</a:t>
            </a:r>
            <a:r>
              <a:rPr lang="en-US" altLang="zh-CN" dirty="0">
                <a:ea typeface="宋体" panose="02010600030101010101" pitchFamily="2" charset="-122"/>
              </a:rPr>
              <a:t>idp</a:t>
            </a:r>
            <a:r>
              <a:rPr lang="zh-CN" altLang="en-US" dirty="0">
                <a:ea typeface="宋体" panose="02010600030101010101" pitchFamily="2" charset="-122"/>
              </a:rPr>
              <a:t>返回助手第二次请求的应答报文为空。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/>
              <a:t>暂行解决方案：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在静态类方法中增加synchronized 方法修饰。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0" y="0"/>
            <a:ext cx="11886565" cy="983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多线程加锁</a:t>
            </a:r>
            <a:r>
              <a:rPr lang="en-US" altLang="zh-CN" dirty="0"/>
              <a:t>-</a:t>
            </a:r>
            <a:r>
              <a:rPr lang="zh-CN" altLang="en-US" dirty="0">
                <a:ea typeface="宋体" panose="02010600030101010101" pitchFamily="2" charset="-122"/>
              </a:rPr>
              <a:t>静态方法加锁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WPS 演示</Application>
  <PresentationFormat>自定义</PresentationFormat>
  <Paragraphs>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方正正粗黑简体</vt:lpstr>
      <vt:lpstr>等线</vt:lpstr>
      <vt:lpstr>Liberation Mono</vt:lpstr>
      <vt:lpstr>黑体</vt:lpstr>
      <vt:lpstr>Arial Unicode MS</vt:lpstr>
      <vt:lpstr>等线 Light</vt:lpstr>
      <vt:lpstr>Calibri</vt:lpstr>
      <vt:lpstr>Office 主题​​</vt:lpstr>
      <vt:lpstr>PowerPoint 演示文稿</vt:lpstr>
      <vt:lpstr>目录</vt:lpstr>
      <vt:lpstr>文件流关闭-文件流定义</vt:lpstr>
      <vt:lpstr>文件流关闭-文件流分类</vt:lpstr>
      <vt:lpstr>实际案例：</vt:lpstr>
      <vt:lpstr>PowerPoint 演示文稿</vt:lpstr>
      <vt:lpstr>查询方法优化-大字段处理</vt:lpstr>
      <vt:lpstr>实际案例：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YK-DZ-324</cp:lastModifiedBy>
  <cp:revision>172</cp:revision>
  <dcterms:created xsi:type="dcterms:W3CDTF">2016-05-24T13:32:00Z</dcterms:created>
  <dcterms:modified xsi:type="dcterms:W3CDTF">2017-06-30T05:46:36Z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