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14"/>
  </p:notesMasterIdLst>
  <p:sldIdLst>
    <p:sldId id="2778" r:id="rId2"/>
    <p:sldId id="2764" r:id="rId3"/>
    <p:sldId id="2766" r:id="rId4"/>
    <p:sldId id="2787" r:id="rId5"/>
    <p:sldId id="2736" r:id="rId6"/>
    <p:sldId id="2737" r:id="rId7"/>
    <p:sldId id="2788" r:id="rId8"/>
    <p:sldId id="2770" r:id="rId9"/>
    <p:sldId id="2784" r:id="rId10"/>
    <p:sldId id="2786" r:id="rId11"/>
    <p:sldId id="2785" r:id="rId12"/>
    <p:sldId id="2783" r:id="rId13"/>
  </p:sldIdLst>
  <p:sldSz cx="12858750" cy="7232650"/>
  <p:notesSz cx="6858000" cy="9144000"/>
  <p:custDataLst>
    <p:tags r:id="rId1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12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84BE"/>
    <a:srgbClr val="09425E"/>
    <a:srgbClr val="F1B015"/>
    <a:srgbClr val="2E2E2E"/>
    <a:srgbClr val="1D1D1D"/>
    <a:srgbClr val="8ED2E2"/>
    <a:srgbClr val="F0D04E"/>
    <a:srgbClr val="03A9F0"/>
    <a:srgbClr val="212E3C"/>
    <a:srgbClr val="FBB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7" autoAdjust="0"/>
    <p:restoredTop sz="92986" autoAdjust="0"/>
  </p:normalViewPr>
  <p:slideViewPr>
    <p:cSldViewPr>
      <p:cViewPr varScale="1">
        <p:scale>
          <a:sx n="70" d="100"/>
          <a:sy n="70" d="100"/>
        </p:scale>
        <p:origin x="534" y="78"/>
      </p:cViewPr>
      <p:guideLst>
        <p:guide orient="horz" pos="373"/>
        <p:guide pos="4050"/>
        <p:guide pos="512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55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05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306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23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418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772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950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770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225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267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873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43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348" y="385763"/>
            <a:ext cx="11090055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4348" y="1925638"/>
            <a:ext cx="11090055" cy="4589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739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348" y="385763"/>
            <a:ext cx="11090055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92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53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84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8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:\0PPT素材\背景及图片\白麻子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3" y="0"/>
            <a:ext cx="12858044" cy="723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82" r:id="rId3"/>
    <p:sldLayoutId id="2147484027" r:id="rId4"/>
    <p:sldLayoutId id="2147484028" r:id="rId5"/>
  </p:sldLayoutIdLst>
  <p:timing>
    <p:tnLst>
      <p:par>
        <p:cTn id="1" dur="indefinite" restart="never" nodeType="tmRoot"/>
      </p:par>
    </p:tnLst>
  </p:timing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</a:p>
          <a:p>
            <a:pPr algn="ctr"/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Redmine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SVN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项目管理工具使用注意事项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zh-CN" altLang="en-US" dirty="0"/>
          </a:p>
        </p:txBody>
      </p:sp>
      <p:cxnSp>
        <p:nvCxnSpPr>
          <p:cNvPr id="163" name="直接连接符 162"/>
          <p:cNvCxnSpPr/>
          <p:nvPr/>
        </p:nvCxnSpPr>
        <p:spPr>
          <a:xfrm>
            <a:off x="4485159" y="5560541"/>
            <a:ext cx="6436915" cy="0"/>
          </a:xfrm>
          <a:prstGeom prst="line">
            <a:avLst/>
          </a:prstGeom>
          <a:ln w="25400">
            <a:solidFill>
              <a:srgbClr val="1F84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61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96727" y="219357"/>
            <a:ext cx="6109366" cy="523220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sz="28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配置管理员如何还原已经合过的代码</a:t>
            </a:r>
            <a:endParaRPr lang="zh-CN" altLang="en-US" sz="2800" dirty="0">
              <a:solidFill>
                <a:srgbClr val="09425E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27251" y="880021"/>
            <a:ext cx="9342622" cy="615553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rgbClr val="09425E"/>
                </a:solidFill>
                <a:latin typeface="宋体" panose="02010600030101010101" pitchFamily="2" charset="-122"/>
              </a:rPr>
              <a:t>背景：若某个任务已经合并到生产分支，但是最终确认本版本不上生产，需要配置管理员反向合并</a:t>
            </a:r>
            <a:endParaRPr lang="en-US" altLang="zh-CN" sz="1600" b="1" dirty="0" smtClean="0">
              <a:solidFill>
                <a:srgbClr val="09425E"/>
              </a:solidFill>
              <a:latin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09425E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09425E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b="1" dirty="0" smtClean="0">
                <a:solidFill>
                  <a:srgbClr val="09425E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09425E"/>
                </a:solidFill>
                <a:latin typeface="宋体" panose="02010600030101010101" pitchFamily="2" charset="-122"/>
              </a:rPr>
              <a:t>）按照正常</a:t>
            </a:r>
            <a:r>
              <a:rPr lang="en-US" altLang="zh-CN" b="1" dirty="0" smtClean="0">
                <a:solidFill>
                  <a:srgbClr val="09425E"/>
                </a:solidFill>
                <a:latin typeface="宋体" panose="02010600030101010101" pitchFamily="2" charset="-122"/>
              </a:rPr>
              <a:t>merge-</a:t>
            </a:r>
            <a:r>
              <a:rPr lang="zh-CN" altLang="en-US" b="1" dirty="0" smtClean="0">
                <a:solidFill>
                  <a:srgbClr val="09425E"/>
                </a:solidFill>
                <a:latin typeface="宋体" panose="02010600030101010101" pitchFamily="2" charset="-122"/>
              </a:rPr>
              <a:t>选择已经合并过的本任务的所有</a:t>
            </a:r>
            <a:r>
              <a:rPr lang="en-US" altLang="zh-CN" b="1" dirty="0" smtClean="0">
                <a:solidFill>
                  <a:srgbClr val="09425E"/>
                </a:solidFill>
                <a:latin typeface="宋体" panose="02010600030101010101" pitchFamily="2" charset="-122"/>
              </a:rPr>
              <a:t>svn</a:t>
            </a:r>
            <a:r>
              <a:rPr lang="zh-CN" altLang="en-US" b="1" dirty="0" smtClean="0">
                <a:solidFill>
                  <a:srgbClr val="09425E"/>
                </a:solidFill>
                <a:latin typeface="宋体" panose="02010600030101010101" pitchFamily="2" charset="-122"/>
              </a:rPr>
              <a:t>号</a:t>
            </a:r>
            <a:endParaRPr lang="en-US" altLang="zh-CN" b="1" dirty="0" smtClean="0">
              <a:solidFill>
                <a:srgbClr val="09425E"/>
              </a:solidFill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67" y="1532139"/>
            <a:ext cx="4608512" cy="416837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9180" y="6064597"/>
            <a:ext cx="5775941" cy="338554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rgbClr val="09425E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1600" b="1" dirty="0" smtClean="0">
                <a:solidFill>
                  <a:srgbClr val="09425E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1600" b="1" dirty="0" smtClean="0">
                <a:solidFill>
                  <a:srgbClr val="09425E"/>
                </a:solidFill>
                <a:latin typeface="宋体" panose="02010600030101010101" pitchFamily="2" charset="-122"/>
              </a:rPr>
              <a:t>）勾选上页面下方的反向合并复选框，一直点击</a:t>
            </a:r>
            <a:r>
              <a:rPr lang="en-US" altLang="zh-CN" sz="1600" b="1" dirty="0" smtClean="0">
                <a:solidFill>
                  <a:srgbClr val="09425E"/>
                </a:solidFill>
                <a:latin typeface="宋体" panose="02010600030101010101" pitchFamily="2" charset="-122"/>
              </a:rPr>
              <a:t>next</a:t>
            </a:r>
            <a:r>
              <a:rPr lang="zh-CN" altLang="en-US" sz="1600" b="1" dirty="0" smtClean="0">
                <a:solidFill>
                  <a:srgbClr val="09425E"/>
                </a:solidFill>
                <a:latin typeface="宋体" panose="02010600030101010101" pitchFamily="2" charset="-122"/>
              </a:rPr>
              <a:t>即可</a:t>
            </a:r>
            <a:endParaRPr lang="en-US" altLang="zh-CN" dirty="0" smtClean="0">
              <a:solidFill>
                <a:srgbClr val="09425E"/>
              </a:solidFill>
              <a:latin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552" y="1299106"/>
            <a:ext cx="4055692" cy="463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6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11701" y="177154"/>
            <a:ext cx="4134465" cy="523220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sz="28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配置管理员如何建立分支</a:t>
            </a:r>
            <a:endParaRPr lang="zh-CN" altLang="en-US" sz="2800" dirty="0">
              <a:solidFill>
                <a:srgbClr val="09425E"/>
              </a:solidFill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51" y="952029"/>
            <a:ext cx="8609524" cy="150476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20534" y="2896245"/>
            <a:ext cx="10019089" cy="1077218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sz="16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16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16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）版本库一般都分为：</a:t>
            </a:r>
            <a:r>
              <a:rPr lang="en-US" altLang="zh-CN" sz="16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branches</a:t>
            </a:r>
            <a:r>
              <a:rPr lang="zh-CN" altLang="en-US" sz="16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（存放测试分支和生产分支），</a:t>
            </a:r>
            <a:r>
              <a:rPr lang="en-US" altLang="zh-CN" sz="16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tags</a:t>
            </a:r>
            <a:r>
              <a:rPr lang="zh-CN" altLang="en-US" sz="16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（版本基线），</a:t>
            </a:r>
            <a:r>
              <a:rPr lang="en-US" altLang="zh-CN" sz="16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trunk</a:t>
            </a:r>
            <a:r>
              <a:rPr lang="zh-CN" altLang="en-US" sz="16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（开发分支）</a:t>
            </a:r>
            <a:endParaRPr lang="en-US" altLang="zh-CN" sz="1600" dirty="0">
              <a:solidFill>
                <a:srgbClr val="09425E"/>
              </a:solidFill>
              <a:latin typeface="宋体" panose="02010600030101010101" pitchFamily="2" charset="-122"/>
            </a:endParaRPr>
          </a:p>
          <a:p>
            <a:r>
              <a:rPr lang="zh-CN" altLang="en-US" sz="1600" b="1" dirty="0" smtClean="0">
                <a:solidFill>
                  <a:srgbClr val="09425E"/>
                </a:solidFill>
                <a:latin typeface="宋体" panose="02010600030101010101" pitchFamily="2" charset="-122"/>
              </a:rPr>
              <a:t>   建立测试分支和生产分支步骤：</a:t>
            </a:r>
            <a:endParaRPr lang="en-US" altLang="zh-CN" sz="1600" b="1" dirty="0" smtClean="0">
              <a:solidFill>
                <a:srgbClr val="09425E"/>
              </a:solidFill>
              <a:latin typeface="宋体" panose="02010600030101010101" pitchFamily="2" charset="-122"/>
            </a:endParaRPr>
          </a:p>
          <a:p>
            <a:r>
              <a:rPr lang="en-US" altLang="zh-CN" sz="1600" b="1" dirty="0" smtClean="0">
                <a:solidFill>
                  <a:srgbClr val="09425E"/>
                </a:solidFill>
                <a:latin typeface="宋体" panose="02010600030101010101" pitchFamily="2" charset="-122"/>
              </a:rPr>
              <a:t>   1</a:t>
            </a:r>
            <a:r>
              <a:rPr lang="zh-CN" altLang="en-US" sz="1600" b="1" dirty="0" smtClean="0">
                <a:solidFill>
                  <a:srgbClr val="09425E"/>
                </a:solidFill>
                <a:latin typeface="宋体" panose="02010600030101010101" pitchFamily="2" charset="-122"/>
              </a:rPr>
              <a:t>、在</a:t>
            </a:r>
            <a:r>
              <a:rPr lang="en-US" altLang="zh-CN" sz="1600" b="1" dirty="0" smtClean="0">
                <a:solidFill>
                  <a:srgbClr val="09425E"/>
                </a:solidFill>
                <a:latin typeface="宋体" panose="02010600030101010101" pitchFamily="2" charset="-122"/>
              </a:rPr>
              <a:t>branches</a:t>
            </a:r>
            <a:r>
              <a:rPr lang="zh-CN" altLang="en-US" sz="1600" b="1" dirty="0" smtClean="0">
                <a:solidFill>
                  <a:srgbClr val="09425E"/>
                </a:solidFill>
                <a:latin typeface="宋体" panose="02010600030101010101" pitchFamily="2" charset="-122"/>
              </a:rPr>
              <a:t>下建立两个文件夹</a:t>
            </a:r>
            <a:r>
              <a:rPr lang="en-US" altLang="zh-CN" sz="1600" b="1" dirty="0" smtClean="0">
                <a:solidFill>
                  <a:srgbClr val="09425E"/>
                </a:solidFill>
                <a:latin typeface="宋体" panose="02010600030101010101" pitchFamily="2" charset="-122"/>
              </a:rPr>
              <a:t>01_pms_test,02_pms_prod</a:t>
            </a:r>
          </a:p>
          <a:p>
            <a:r>
              <a:rPr lang="en-US" altLang="zh-CN" sz="1600" b="1" dirty="0" smtClean="0">
                <a:solidFill>
                  <a:srgbClr val="09425E"/>
                </a:solidFill>
                <a:latin typeface="宋体" panose="02010600030101010101" pitchFamily="2" charset="-122"/>
              </a:rPr>
              <a:t>   2</a:t>
            </a:r>
            <a:r>
              <a:rPr lang="zh-CN" altLang="en-US" sz="1600" b="1" dirty="0" smtClean="0">
                <a:solidFill>
                  <a:srgbClr val="09425E"/>
                </a:solidFill>
                <a:latin typeface="宋体" panose="02010600030101010101" pitchFamily="2" charset="-122"/>
              </a:rPr>
              <a:t>、选中</a:t>
            </a:r>
            <a:r>
              <a:rPr lang="en-US" altLang="zh-CN" sz="1600" b="1" dirty="0" smtClean="0">
                <a:solidFill>
                  <a:srgbClr val="09425E"/>
                </a:solidFill>
                <a:latin typeface="宋体" panose="02010600030101010101" pitchFamily="2" charset="-122"/>
              </a:rPr>
              <a:t>trunk</a:t>
            </a:r>
            <a:r>
              <a:rPr lang="zh-CN" altLang="en-US" sz="1600" b="1" dirty="0" smtClean="0">
                <a:solidFill>
                  <a:srgbClr val="09425E"/>
                </a:solidFill>
                <a:latin typeface="宋体" panose="02010600030101010101" pitchFamily="2" charset="-122"/>
              </a:rPr>
              <a:t>下的每个文件夹分别</a:t>
            </a:r>
            <a:r>
              <a:rPr lang="en-US" altLang="zh-CN" sz="1600" b="1" dirty="0" smtClean="0">
                <a:solidFill>
                  <a:srgbClr val="09425E"/>
                </a:solidFill>
                <a:latin typeface="宋体" panose="02010600030101010101" pitchFamily="2" charset="-122"/>
              </a:rPr>
              <a:t>copy-to</a:t>
            </a:r>
            <a:r>
              <a:rPr lang="zh-CN" altLang="en-US" sz="1600" b="1" dirty="0" smtClean="0">
                <a:solidFill>
                  <a:srgbClr val="09425E"/>
                </a:solidFill>
                <a:latin typeface="宋体" panose="02010600030101010101" pitchFamily="2" charset="-122"/>
              </a:rPr>
              <a:t>到两个分支上即可。</a:t>
            </a:r>
            <a:endParaRPr lang="en-US" altLang="zh-CN" sz="1600" b="1" dirty="0" smtClean="0">
              <a:solidFill>
                <a:srgbClr val="09425E"/>
              </a:solidFill>
              <a:latin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52" y="3973464"/>
            <a:ext cx="6696744" cy="311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9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文本框 158"/>
          <p:cNvSpPr txBox="1"/>
          <p:nvPr/>
        </p:nvSpPr>
        <p:spPr>
          <a:xfrm>
            <a:off x="5349255" y="3976365"/>
            <a:ext cx="3576620" cy="1109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9" b="1" dirty="0" smtClean="0">
                <a:solidFill>
                  <a:srgbClr val="1F84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kumimoji="1" lang="zh-CN" altLang="en-US" sz="6609" b="1" dirty="0">
              <a:solidFill>
                <a:srgbClr val="1F84B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5349255" y="5066920"/>
            <a:ext cx="3732106" cy="28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50"/>
              </a:lnSpc>
            </a:pPr>
            <a:r>
              <a:rPr kumimoji="1" lang="en-US" altLang="zh-CN" sz="1900" b="1" dirty="0" smtClean="0">
                <a:solidFill>
                  <a:srgbClr val="1F84BE"/>
                </a:solidFill>
                <a:latin typeface="+mj-lt"/>
                <a:ea typeface="微软雅黑"/>
                <a:cs typeface="Arial"/>
              </a:rPr>
              <a:t>THANK YOU FOR LISTENING</a:t>
            </a:r>
            <a:endParaRPr kumimoji="1" lang="en-US" altLang="zh-CN" sz="1900" b="1" dirty="0">
              <a:solidFill>
                <a:srgbClr val="1F84BE"/>
              </a:solidFill>
              <a:latin typeface="+mj-lt"/>
              <a:ea typeface="微软雅黑"/>
              <a:cs typeface="Arial"/>
            </a:endParaRPr>
          </a:p>
        </p:txBody>
      </p:sp>
      <p:cxnSp>
        <p:nvCxnSpPr>
          <p:cNvPr id="163" name="直接连接符 162"/>
          <p:cNvCxnSpPr/>
          <p:nvPr/>
        </p:nvCxnSpPr>
        <p:spPr>
          <a:xfrm>
            <a:off x="5448222" y="5429323"/>
            <a:ext cx="6436915" cy="0"/>
          </a:xfrm>
          <a:prstGeom prst="line">
            <a:avLst/>
          </a:prstGeom>
          <a:ln w="25400">
            <a:solidFill>
              <a:srgbClr val="1F84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8854455" y="3728715"/>
            <a:ext cx="285847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500" b="1" dirty="0" smtClean="0">
                <a:solidFill>
                  <a:srgbClr val="1F84B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2017</a:t>
            </a:r>
            <a:endParaRPr kumimoji="1" lang="zh-CN" altLang="en-US" sz="11500" b="1" dirty="0">
              <a:solidFill>
                <a:srgbClr val="1F84B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7321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5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59" grpId="0"/>
      <p:bldP spid="159" grpId="1"/>
      <p:bldP spid="161" grpId="0"/>
      <p:bldP spid="37" grpId="0"/>
      <p:bldP spid="3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18163" y="0"/>
            <a:ext cx="5965985" cy="7232650"/>
          </a:xfrm>
          <a:prstGeom prst="rect">
            <a:avLst/>
          </a:prstGeom>
          <a:solidFill>
            <a:srgbClr val="1F84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6874" b="1" dirty="0"/>
          </a:p>
        </p:txBody>
      </p:sp>
      <p:grpSp>
        <p:nvGrpSpPr>
          <p:cNvPr id="3" name="组 2"/>
          <p:cNvGrpSpPr/>
          <p:nvPr/>
        </p:nvGrpSpPr>
        <p:grpSpPr>
          <a:xfrm>
            <a:off x="6386872" y="649458"/>
            <a:ext cx="6497276" cy="1704989"/>
            <a:chOff x="4743860" y="461861"/>
            <a:chExt cx="4400139" cy="1154667"/>
          </a:xfrm>
        </p:grpSpPr>
        <p:sp>
          <p:nvSpPr>
            <p:cNvPr id="4" name="剪去单角的矩形 3"/>
            <p:cNvSpPr/>
            <p:nvPr/>
          </p:nvSpPr>
          <p:spPr>
            <a:xfrm flipH="1" flipV="1">
              <a:off x="4754355" y="461861"/>
              <a:ext cx="4389644" cy="1144170"/>
            </a:xfrm>
            <a:prstGeom prst="snip1Rect">
              <a:avLst>
                <a:gd name="adj" fmla="val 26757"/>
              </a:avLst>
            </a:prstGeom>
            <a:solidFill>
              <a:srgbClr val="0942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flipH="1" flipV="1">
              <a:off x="4743860" y="1291124"/>
              <a:ext cx="325404" cy="32540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10065802" y="1502401"/>
            <a:ext cx="1313180" cy="769441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sz="4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目录</a:t>
            </a:r>
            <a:endParaRPr lang="zh-CN" altLang="en-US" sz="4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48269" y="882670"/>
            <a:ext cx="2130713" cy="769441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4400" dirty="0" smtClean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DIRECTORY</a:t>
            </a:r>
            <a:endParaRPr lang="zh-CN" altLang="en-US" sz="4400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矩形 259"/>
          <p:cNvSpPr>
            <a:spLocks noChangeArrowheads="1"/>
          </p:cNvSpPr>
          <p:nvPr/>
        </p:nvSpPr>
        <p:spPr bwMode="auto">
          <a:xfrm>
            <a:off x="8661623" y="3328293"/>
            <a:ext cx="27173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Redmine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状态流转</a:t>
            </a:r>
            <a:endParaRPr lang="zh-CN" altLang="en-US" sz="2400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59"/>
          <p:cNvSpPr>
            <a:spLocks noChangeArrowheads="1"/>
          </p:cNvSpPr>
          <p:nvPr/>
        </p:nvSpPr>
        <p:spPr bwMode="auto">
          <a:xfrm>
            <a:off x="8008851" y="3266738"/>
            <a:ext cx="8294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01</a:t>
            </a:r>
            <a:endParaRPr lang="zh-CN" altLang="en-US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8661623" y="4091865"/>
            <a:ext cx="27173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endParaRPr lang="zh-CN" altLang="en-US" sz="2400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59"/>
          <p:cNvSpPr>
            <a:spLocks noChangeArrowheads="1"/>
          </p:cNvSpPr>
          <p:nvPr/>
        </p:nvSpPr>
        <p:spPr bwMode="auto">
          <a:xfrm>
            <a:off x="8008851" y="4240861"/>
            <a:ext cx="8294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02</a:t>
            </a:r>
            <a:endParaRPr lang="zh-CN" altLang="en-US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59"/>
          <p:cNvSpPr>
            <a:spLocks noChangeArrowheads="1"/>
          </p:cNvSpPr>
          <p:nvPr/>
        </p:nvSpPr>
        <p:spPr bwMode="auto">
          <a:xfrm>
            <a:off x="8661623" y="5225012"/>
            <a:ext cx="29523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开发和测试人员使用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SVN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注意事项</a:t>
            </a:r>
            <a:endParaRPr lang="zh-CN" altLang="en-US" sz="2400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259"/>
          <p:cNvSpPr>
            <a:spLocks noChangeArrowheads="1"/>
          </p:cNvSpPr>
          <p:nvPr/>
        </p:nvSpPr>
        <p:spPr bwMode="auto">
          <a:xfrm>
            <a:off x="8008851" y="5339092"/>
            <a:ext cx="8294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03</a:t>
            </a:r>
            <a:endParaRPr lang="zh-CN" altLang="en-US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8661623" y="4107496"/>
            <a:ext cx="32403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开发和测试人员使用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redmine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注意事项</a:t>
            </a:r>
            <a:endParaRPr lang="zh-CN" altLang="en-US" sz="2400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1267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00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95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450"/>
                            </p:stCondLst>
                            <p:childTnLst>
                              <p:par>
                                <p:cTn id="4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450"/>
                            </p:stCondLst>
                            <p:childTnLst>
                              <p:par>
                                <p:cTn id="5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950"/>
                            </p:stCondLst>
                            <p:childTnLst>
                              <p:par>
                                <p:cTn id="5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50"/>
                            </p:stCondLst>
                            <p:childTnLst>
                              <p:par>
                                <p:cTn id="7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500"/>
                            </p:stCondLst>
                            <p:childTnLst>
                              <p:par>
                                <p:cTn id="8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050"/>
                            </p:stCondLst>
                            <p:childTnLst>
                              <p:par>
                                <p:cTn id="9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3300"/>
                            </p:stCondLst>
                            <p:childTnLst>
                              <p:par>
                                <p:cTn id="9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3800"/>
                            </p:stCondLst>
                            <p:childTnLst>
                              <p:par>
                                <p:cTn id="10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50"/>
                            </p:stCondLst>
                            <p:childTnLst>
                              <p:par>
                                <p:cTn id="1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24" grpId="0"/>
      <p:bldP spid="25" grpId="0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17" grpId="0"/>
      <p:bldP spid="1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7"/>
          <p:cNvSpPr/>
          <p:nvPr/>
        </p:nvSpPr>
        <p:spPr>
          <a:xfrm>
            <a:off x="3269672" y="1"/>
            <a:ext cx="9588726" cy="7232650"/>
          </a:xfrm>
          <a:custGeom>
            <a:avLst/>
            <a:gdLst>
              <a:gd name="connsiteX0" fmla="*/ 0 w 7664245"/>
              <a:gd name="connsiteY0" fmla="*/ 0 h 6858000"/>
              <a:gd name="connsiteX1" fmla="*/ 7664245 w 7664245"/>
              <a:gd name="connsiteY1" fmla="*/ 0 h 6858000"/>
              <a:gd name="connsiteX2" fmla="*/ 7664245 w 7664245"/>
              <a:gd name="connsiteY2" fmla="*/ 6858000 h 6858000"/>
              <a:gd name="connsiteX3" fmla="*/ 0 w 7664245"/>
              <a:gd name="connsiteY3" fmla="*/ 6858000 h 6858000"/>
              <a:gd name="connsiteX4" fmla="*/ 0 w 7664245"/>
              <a:gd name="connsiteY4" fmla="*/ 0 h 6858000"/>
              <a:gd name="connsiteX0-1" fmla="*/ 3657600 w 7664245"/>
              <a:gd name="connsiteY0-2" fmla="*/ 0 h 6858000"/>
              <a:gd name="connsiteX1-3" fmla="*/ 7664245 w 7664245"/>
              <a:gd name="connsiteY1-4" fmla="*/ 0 h 6858000"/>
              <a:gd name="connsiteX2-5" fmla="*/ 7664245 w 7664245"/>
              <a:gd name="connsiteY2-6" fmla="*/ 6858000 h 6858000"/>
              <a:gd name="connsiteX3-7" fmla="*/ 0 w 7664245"/>
              <a:gd name="connsiteY3-8" fmla="*/ 6858000 h 6858000"/>
              <a:gd name="connsiteX4-9" fmla="*/ 3657600 w 7664245"/>
              <a:gd name="connsiteY4-1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664245" h="6858000">
                <a:moveTo>
                  <a:pt x="3657600" y="0"/>
                </a:moveTo>
                <a:lnTo>
                  <a:pt x="7664245" y="0"/>
                </a:lnTo>
                <a:lnTo>
                  <a:pt x="7664245" y="6858000"/>
                </a:lnTo>
                <a:lnTo>
                  <a:pt x="0" y="6858000"/>
                </a:lnTo>
                <a:lnTo>
                  <a:pt x="3657600" y="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Pentagon 25"/>
          <p:cNvSpPr/>
          <p:nvPr/>
        </p:nvSpPr>
        <p:spPr>
          <a:xfrm>
            <a:off x="486027" y="2485156"/>
            <a:ext cx="640703" cy="384003"/>
          </a:xfrm>
          <a:prstGeom prst="homePlat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rgbClr val="E46C0A">
                  <a:tint val="0"/>
                </a:srgb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r>
              <a:rPr lang="en-US" sz="210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</a:t>
            </a:r>
            <a:endParaRPr lang="en-GB" sz="2109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1182611" y="2437632"/>
            <a:ext cx="3925222" cy="512876"/>
          </a:xfrm>
          <a:prstGeom prst="rect">
            <a:avLst/>
          </a:prstGeom>
        </p:spPr>
        <p:txBody>
          <a:bodyPr wrap="square" lIns="96435" tIns="48218" rIns="96435" bIns="482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+mn-ea"/>
                <a:sym typeface="+mn-lt"/>
              </a:rPr>
              <a:t>新增需求、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+mn-ea"/>
                <a:sym typeface="+mn-lt"/>
              </a:rPr>
              <a:t>需求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+mn-ea"/>
                <a:sym typeface="+mn-lt"/>
              </a:rPr>
              <a:t>变更</a:t>
            </a:r>
            <a:endParaRPr lang="en-GB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40" name="Pentagon 33"/>
          <p:cNvSpPr/>
          <p:nvPr/>
        </p:nvSpPr>
        <p:spPr>
          <a:xfrm>
            <a:off x="486027" y="3424324"/>
            <a:ext cx="640703" cy="384003"/>
          </a:xfrm>
          <a:prstGeom prst="homePlat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rgbClr val="E46C0A">
                  <a:tint val="0"/>
                </a:srgb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r>
              <a:rPr lang="en-US" sz="2109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02</a:t>
            </a:r>
            <a:endParaRPr lang="en-GB" sz="2109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Rectangle 34"/>
          <p:cNvSpPr/>
          <p:nvPr/>
        </p:nvSpPr>
        <p:spPr>
          <a:xfrm>
            <a:off x="1213632" y="3311335"/>
            <a:ext cx="3469536" cy="512876"/>
          </a:xfrm>
          <a:prstGeom prst="rect">
            <a:avLst/>
          </a:prstGeom>
        </p:spPr>
        <p:txBody>
          <a:bodyPr wrap="square" lIns="96435" tIns="48218" rIns="96435" bIns="482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+mn-ea"/>
                <a:sym typeface="+mn-lt"/>
              </a:rPr>
              <a:t>系统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+mn-ea"/>
                <a:sym typeface="+mn-lt"/>
              </a:rPr>
              <a:t>缺陷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+mn-ea"/>
                <a:sym typeface="+mn-lt"/>
              </a:rPr>
              <a:t>、内部缺陷</a:t>
            </a:r>
            <a:endParaRPr lang="en-GB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42" name="Pentagon 36"/>
          <p:cNvSpPr/>
          <p:nvPr/>
        </p:nvSpPr>
        <p:spPr>
          <a:xfrm>
            <a:off x="486027" y="4350173"/>
            <a:ext cx="640703" cy="384003"/>
          </a:xfrm>
          <a:prstGeom prst="homePlat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rgbClr val="E46C0A">
                  <a:tint val="0"/>
                </a:srgb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r>
              <a:rPr lang="en-US" sz="210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03</a:t>
            </a:r>
            <a:endParaRPr lang="en-GB" sz="2109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37"/>
          <p:cNvSpPr/>
          <p:nvPr/>
        </p:nvSpPr>
        <p:spPr>
          <a:xfrm>
            <a:off x="1182613" y="4302647"/>
            <a:ext cx="3304846" cy="512876"/>
          </a:xfrm>
          <a:prstGeom prst="rect">
            <a:avLst/>
          </a:prstGeom>
        </p:spPr>
        <p:txBody>
          <a:bodyPr wrap="square" lIns="96435" tIns="48218" rIns="96435" bIns="482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+mn-ea"/>
                <a:sym typeface="+mn-lt"/>
              </a:rPr>
              <a:t>测试用例</a:t>
            </a:r>
            <a:endParaRPr lang="en-GB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44" name="Pentagon 39"/>
          <p:cNvSpPr/>
          <p:nvPr/>
        </p:nvSpPr>
        <p:spPr>
          <a:xfrm>
            <a:off x="486027" y="5318885"/>
            <a:ext cx="640703" cy="384003"/>
          </a:xfrm>
          <a:prstGeom prst="homePlat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rgbClr val="E46C0A">
                  <a:tint val="0"/>
                </a:srgb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r>
              <a:rPr lang="en-US" sz="210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</a:t>
            </a:r>
            <a:endParaRPr lang="en-GB" sz="2109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Rectangle 40"/>
          <p:cNvSpPr/>
          <p:nvPr/>
        </p:nvSpPr>
        <p:spPr>
          <a:xfrm>
            <a:off x="1182612" y="5271361"/>
            <a:ext cx="3014515" cy="447923"/>
          </a:xfrm>
          <a:prstGeom prst="rect">
            <a:avLst/>
          </a:prstGeom>
        </p:spPr>
        <p:txBody>
          <a:bodyPr wrap="square" lIns="96435" tIns="48218" rIns="96435" bIns="482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+mn-ea"/>
                <a:sym typeface="+mn-lt"/>
              </a:rPr>
              <a:t>原型缺陷</a:t>
            </a:r>
            <a:endParaRPr lang="en-GB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46" name="Group 3"/>
          <p:cNvGrpSpPr/>
          <p:nvPr/>
        </p:nvGrpSpPr>
        <p:grpSpPr>
          <a:xfrm>
            <a:off x="4845199" y="2914229"/>
            <a:ext cx="2222628" cy="964353"/>
            <a:chOff x="5621315" y="2514600"/>
            <a:chExt cx="2107496" cy="914400"/>
          </a:xfrm>
        </p:grpSpPr>
        <p:sp>
          <p:nvSpPr>
            <p:cNvPr id="147" name="Parallelogram 14"/>
            <p:cNvSpPr/>
            <p:nvPr/>
          </p:nvSpPr>
          <p:spPr>
            <a:xfrm>
              <a:off x="5621315" y="2514600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rgbClr val="1F84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8" name="AutoShape 59"/>
            <p:cNvSpPr/>
            <p:nvPr/>
          </p:nvSpPr>
          <p:spPr bwMode="auto">
            <a:xfrm>
              <a:off x="6442494" y="2777487"/>
              <a:ext cx="465138" cy="464344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 defTabSz="241093" hangingPunct="0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sym typeface="Gill Sans" charset="0"/>
              </a:endParaRPr>
            </a:p>
          </p:txBody>
        </p:sp>
      </p:grpSp>
      <p:grpSp>
        <p:nvGrpSpPr>
          <p:cNvPr id="149" name="Group 1"/>
          <p:cNvGrpSpPr/>
          <p:nvPr/>
        </p:nvGrpSpPr>
        <p:grpSpPr>
          <a:xfrm>
            <a:off x="5415518" y="1644154"/>
            <a:ext cx="2222628" cy="964353"/>
            <a:chOff x="6162090" y="1310315"/>
            <a:chExt cx="2107496" cy="914400"/>
          </a:xfrm>
        </p:grpSpPr>
        <p:sp>
          <p:nvSpPr>
            <p:cNvPr id="150" name="Parallelogram 13"/>
            <p:cNvSpPr/>
            <p:nvPr/>
          </p:nvSpPr>
          <p:spPr>
            <a:xfrm>
              <a:off x="6162090" y="1310315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rgbClr val="0942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51" name="Group 42"/>
            <p:cNvGrpSpPr/>
            <p:nvPr/>
          </p:nvGrpSpPr>
          <p:grpSpPr>
            <a:xfrm>
              <a:off x="6983269" y="1549630"/>
              <a:ext cx="465138" cy="435769"/>
              <a:chOff x="5368132" y="3540125"/>
              <a:chExt cx="465138" cy="435769"/>
            </a:xfrm>
            <a:solidFill>
              <a:schemeClr val="bg2"/>
            </a:solidFill>
          </p:grpSpPr>
          <p:sp>
            <p:nvSpPr>
              <p:cNvPr id="152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53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154" name="Group 5"/>
          <p:cNvGrpSpPr/>
          <p:nvPr/>
        </p:nvGrpSpPr>
        <p:grpSpPr>
          <a:xfrm>
            <a:off x="3614129" y="5454379"/>
            <a:ext cx="2222628" cy="964353"/>
            <a:chOff x="4454013" y="4923170"/>
            <a:chExt cx="2107496" cy="914400"/>
          </a:xfrm>
        </p:grpSpPr>
        <p:sp>
          <p:nvSpPr>
            <p:cNvPr id="155" name="Parallelogram 16"/>
            <p:cNvSpPr/>
            <p:nvPr/>
          </p:nvSpPr>
          <p:spPr>
            <a:xfrm>
              <a:off x="4454013" y="4923170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rgbClr val="1F84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56" name="Group 45"/>
            <p:cNvGrpSpPr/>
            <p:nvPr/>
          </p:nvGrpSpPr>
          <p:grpSpPr>
            <a:xfrm>
              <a:off x="5348217" y="5147801"/>
              <a:ext cx="319088" cy="465138"/>
              <a:chOff x="3582988" y="3510757"/>
              <a:chExt cx="319088" cy="465138"/>
            </a:xfrm>
            <a:solidFill>
              <a:schemeClr val="bg2"/>
            </a:solidFill>
          </p:grpSpPr>
          <p:sp>
            <p:nvSpPr>
              <p:cNvPr id="157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sym typeface="Gill Sans" charset="0"/>
                </a:endParaRPr>
              </a:p>
            </p:txBody>
          </p:sp>
          <p:sp>
            <p:nvSpPr>
              <p:cNvPr id="158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sym typeface="Gill Sans" charset="0"/>
                </a:endParaRPr>
              </a:p>
            </p:txBody>
          </p:sp>
        </p:grpSp>
      </p:grpSp>
      <p:grpSp>
        <p:nvGrpSpPr>
          <p:cNvPr id="159" name="Group 4"/>
          <p:cNvGrpSpPr/>
          <p:nvPr/>
        </p:nvGrpSpPr>
        <p:grpSpPr>
          <a:xfrm>
            <a:off x="4234503" y="4184304"/>
            <a:ext cx="2222628" cy="964353"/>
            <a:chOff x="5042252" y="3718885"/>
            <a:chExt cx="2107496" cy="914400"/>
          </a:xfrm>
        </p:grpSpPr>
        <p:sp>
          <p:nvSpPr>
            <p:cNvPr id="160" name="Parallelogram 15"/>
            <p:cNvSpPr/>
            <p:nvPr/>
          </p:nvSpPr>
          <p:spPr>
            <a:xfrm>
              <a:off x="5042252" y="3718885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rgbClr val="0942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61" name="Group 48"/>
            <p:cNvGrpSpPr/>
            <p:nvPr/>
          </p:nvGrpSpPr>
          <p:grpSpPr>
            <a:xfrm>
              <a:off x="5863431" y="3980425"/>
              <a:ext cx="465138" cy="391319"/>
              <a:chOff x="5368132" y="2625725"/>
              <a:chExt cx="465138" cy="391319"/>
            </a:xfrm>
            <a:solidFill>
              <a:schemeClr val="bg2"/>
            </a:solidFill>
          </p:grpSpPr>
          <p:sp>
            <p:nvSpPr>
              <p:cNvPr id="162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63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64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31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92036" y="202609"/>
            <a:ext cx="5965095" cy="523220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2800" b="1" dirty="0" smtClean="0">
                <a:solidFill>
                  <a:srgbClr val="09425E"/>
                </a:solidFill>
                <a:latin typeface="宋体" panose="02010600030101010101" pitchFamily="2" charset="-122"/>
              </a:rPr>
              <a:t>Redmine</a:t>
            </a:r>
            <a:r>
              <a:rPr lang="zh-CN" altLang="en-US" sz="2800" b="1" dirty="0" smtClean="0">
                <a:solidFill>
                  <a:srgbClr val="09425E"/>
                </a:solidFill>
                <a:latin typeface="宋体" panose="02010600030101010101" pitchFamily="2" charset="-122"/>
              </a:rPr>
              <a:t>中各个跟踪标签的状态转变</a:t>
            </a:r>
            <a:endParaRPr lang="zh-CN" altLang="en-US" sz="2800" b="1" dirty="0">
              <a:solidFill>
                <a:srgbClr val="09425E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98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8" grpId="0" animBg="1"/>
      <p:bldP spid="139" grpId="0"/>
      <p:bldP spid="140" grpId="0" animBg="1"/>
      <p:bldP spid="141" grpId="0"/>
      <p:bldP spid="142" grpId="0" animBg="1"/>
      <p:bldP spid="143" grpId="0"/>
      <p:bldP spid="144" grpId="0" animBg="1"/>
      <p:bldP spid="1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18163" y="0"/>
            <a:ext cx="5965985" cy="7232650"/>
          </a:xfrm>
          <a:prstGeom prst="rect">
            <a:avLst/>
          </a:prstGeom>
          <a:solidFill>
            <a:srgbClr val="1F84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6874" b="1" dirty="0"/>
          </a:p>
        </p:txBody>
      </p:sp>
      <p:grpSp>
        <p:nvGrpSpPr>
          <p:cNvPr id="3" name="组 2"/>
          <p:cNvGrpSpPr/>
          <p:nvPr/>
        </p:nvGrpSpPr>
        <p:grpSpPr>
          <a:xfrm>
            <a:off x="6386872" y="649458"/>
            <a:ext cx="6497276" cy="1704989"/>
            <a:chOff x="4743860" y="461861"/>
            <a:chExt cx="4400139" cy="1154667"/>
          </a:xfrm>
        </p:grpSpPr>
        <p:sp>
          <p:nvSpPr>
            <p:cNvPr id="4" name="剪去单角的矩形 3"/>
            <p:cNvSpPr/>
            <p:nvPr/>
          </p:nvSpPr>
          <p:spPr>
            <a:xfrm flipH="1" flipV="1">
              <a:off x="4754355" y="461861"/>
              <a:ext cx="4389644" cy="1144170"/>
            </a:xfrm>
            <a:prstGeom prst="snip1Rect">
              <a:avLst>
                <a:gd name="adj" fmla="val 26757"/>
              </a:avLst>
            </a:prstGeom>
            <a:solidFill>
              <a:srgbClr val="0942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flipH="1" flipV="1">
              <a:off x="4743860" y="1291124"/>
              <a:ext cx="325404" cy="32540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10065802" y="1502401"/>
            <a:ext cx="1313180" cy="769441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sz="4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目录</a:t>
            </a:r>
            <a:endParaRPr lang="zh-CN" altLang="en-US" sz="4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48269" y="882670"/>
            <a:ext cx="2130713" cy="769441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4400" dirty="0" smtClean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DIRECTORY</a:t>
            </a:r>
            <a:endParaRPr lang="zh-CN" altLang="en-US" sz="4400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8661623" y="4091865"/>
            <a:ext cx="27173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endParaRPr lang="zh-CN" altLang="en-US" sz="2400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59"/>
          <p:cNvSpPr>
            <a:spLocks noChangeArrowheads="1"/>
          </p:cNvSpPr>
          <p:nvPr/>
        </p:nvSpPr>
        <p:spPr bwMode="auto">
          <a:xfrm>
            <a:off x="7835952" y="3065141"/>
            <a:ext cx="8294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02</a:t>
            </a:r>
            <a:endParaRPr lang="zh-CN" altLang="en-US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8574027" y="3065141"/>
            <a:ext cx="32403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开发和测试人员使用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redmine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注意事项</a:t>
            </a:r>
            <a:endParaRPr lang="zh-CN" altLang="en-US" sz="2400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520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00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95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450"/>
                            </p:stCondLst>
                            <p:childTnLst>
                              <p:par>
                                <p:cTn id="43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950"/>
                            </p:stCondLst>
                            <p:childTnLst>
                              <p:par>
                                <p:cTn id="51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50"/>
                            </p:stCondLst>
                            <p:childTnLst>
                              <p:par>
                                <p:cTn id="5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900"/>
                            </p:stCondLst>
                            <p:childTnLst>
                              <p:par>
                                <p:cTn id="6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24" grpId="0"/>
      <p:bldP spid="25" grpId="0"/>
      <p:bldP spid="28" grpId="0"/>
      <p:bldP spid="28" grpId="1"/>
      <p:bldP spid="29" grpId="0"/>
      <p:bldP spid="29" grpId="1"/>
      <p:bldP spid="17" grpId="0"/>
      <p:bldP spid="1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407216" y="2323579"/>
            <a:ext cx="928260" cy="928260"/>
          </a:xfrm>
          <a:prstGeom prst="ellipse">
            <a:avLst/>
          </a:prstGeom>
          <a:solidFill>
            <a:srgbClr val="09425E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ea"/>
                <a:ea typeface="+mj-ea"/>
              </a:rPr>
              <a:t>二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08132" y="1131890"/>
            <a:ext cx="928260" cy="928260"/>
          </a:xfrm>
          <a:prstGeom prst="ellipse">
            <a:avLst/>
          </a:prstGeom>
          <a:solidFill>
            <a:srgbClr val="1F84BE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一</a:t>
            </a:r>
          </a:p>
        </p:txBody>
      </p:sp>
      <p:sp>
        <p:nvSpPr>
          <p:cNvPr id="47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40743" y="215351"/>
            <a:ext cx="5032147" cy="523220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sz="28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开发人员使用</a:t>
            </a:r>
            <a:r>
              <a:rPr lang="en-US" altLang="zh-CN" sz="28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Redmine</a:t>
            </a:r>
            <a:r>
              <a:rPr lang="zh-CN" altLang="en-US" sz="28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注意事项</a:t>
            </a:r>
            <a:endParaRPr lang="zh-CN" altLang="en-US" sz="2800" dirty="0">
              <a:solidFill>
                <a:srgbClr val="09425E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48855" y="141135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</a:rPr>
              <a:t>开发人员将所有</a:t>
            </a:r>
            <a:r>
              <a:rPr lang="en-US" altLang="zh-CN" dirty="0" err="1" smtClean="0">
                <a:latin typeface="宋体" panose="02010600030101010101" pitchFamily="2" charset="-122"/>
              </a:rPr>
              <a:t>svn</a:t>
            </a:r>
            <a:r>
              <a:rPr lang="zh-CN" altLang="en-US" dirty="0" smtClean="0">
                <a:latin typeface="宋体" panose="02010600030101010101" pitchFamily="2" charset="-122"/>
              </a:rPr>
              <a:t>号写到</a:t>
            </a:r>
            <a:r>
              <a:rPr lang="en-US" altLang="zh-CN" dirty="0" err="1" smtClean="0">
                <a:latin typeface="宋体" panose="02010600030101010101" pitchFamily="2" charset="-122"/>
              </a:rPr>
              <a:t>redmine</a:t>
            </a:r>
            <a:r>
              <a:rPr lang="zh-CN" altLang="en-US" dirty="0" smtClean="0">
                <a:latin typeface="宋体" panose="02010600030101010101" pitchFamily="2" charset="-122"/>
              </a:rPr>
              <a:t>中。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728824" y="2247553"/>
            <a:ext cx="110337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</a:rPr>
              <a:t>开发</a:t>
            </a:r>
            <a:r>
              <a:rPr lang="zh-CN" altLang="en-US" dirty="0" smtClean="0">
                <a:latin typeface="宋体" panose="02010600030101010101" pitchFamily="2" charset="-122"/>
              </a:rPr>
              <a:t>人员提测任务，需改成已修复并</a:t>
            </a:r>
            <a:r>
              <a:rPr lang="zh-CN" altLang="en-US" dirty="0" smtClean="0">
                <a:latin typeface="宋体" panose="02010600030101010101" pitchFamily="2" charset="-122"/>
              </a:rPr>
              <a:t>指派</a:t>
            </a:r>
            <a:r>
              <a:rPr lang="zh-CN" altLang="en-US" dirty="0" smtClean="0">
                <a:latin typeface="宋体" panose="02010600030101010101" pitchFamily="2" charset="-122"/>
              </a:rPr>
              <a:t>给测试</a:t>
            </a:r>
            <a:r>
              <a:rPr lang="zh-CN" altLang="en-US" dirty="0" smtClean="0">
                <a:latin typeface="宋体" panose="02010600030101010101" pitchFamily="2" charset="-122"/>
              </a:rPr>
              <a:t>人员（测试主管），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不</a:t>
            </a:r>
            <a:r>
              <a:rPr lang="zh-CN" altLang="en-US" dirty="0" smtClean="0">
                <a:latin typeface="宋体" panose="02010600030101010101" pitchFamily="2" charset="-122"/>
              </a:rPr>
              <a:t>按要求提交可能会使配置管理员漏发版或者无测试人员测试，从而导致任务延期！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注：若缺陷状态为已分配（研发经理），但是指派给具体的开发人员，开发人员需要先找研发经理修改</a:t>
            </a:r>
            <a:endParaRPr lang="en-US" altLang="zh-CN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状态到已分配（开发），然后再进行修改</a:t>
            </a:r>
            <a:endParaRPr lang="en-US" altLang="zh-CN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29826" y="3515268"/>
            <a:ext cx="928260" cy="928260"/>
          </a:xfrm>
          <a:prstGeom prst="ellipse">
            <a:avLst/>
          </a:prstGeom>
          <a:solidFill>
            <a:srgbClr val="1F84BE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ea"/>
                <a:ea typeface="+mj-ea"/>
              </a:rPr>
              <a:t>三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717242" y="3656232"/>
            <a:ext cx="11033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</a:rPr>
              <a:t>当任务状态提测后变成已修复</a:t>
            </a:r>
            <a:r>
              <a:rPr lang="en-US" altLang="zh-CN" dirty="0" smtClean="0">
                <a:latin typeface="宋体" panose="02010600030101010101" pitchFamily="2" charset="-122"/>
              </a:rPr>
              <a:t>-</a:t>
            </a:r>
            <a:r>
              <a:rPr lang="zh-CN" altLang="en-US" dirty="0" smtClean="0">
                <a:latin typeface="宋体" panose="02010600030101010101" pitchFamily="2" charset="-122"/>
              </a:rPr>
              <a:t>未发布、可测试（项目组）后，开发人员不能再加</a:t>
            </a:r>
            <a:r>
              <a:rPr lang="en-US" altLang="zh-CN" dirty="0" smtClean="0">
                <a:latin typeface="宋体" panose="02010600030101010101" pitchFamily="2" charset="-122"/>
              </a:rPr>
              <a:t>svn</a:t>
            </a:r>
            <a:r>
              <a:rPr lang="zh-CN" altLang="en-US" dirty="0" smtClean="0">
                <a:latin typeface="宋体" panose="02010600030101010101" pitchFamily="2" charset="-122"/>
              </a:rPr>
              <a:t>号，需要必须加版本号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</a:rPr>
              <a:t>通知配置管理员</a:t>
            </a:r>
            <a:endParaRPr lang="en-US" altLang="zh-CN" dirty="0" smtClean="0">
              <a:latin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699945" y="4770194"/>
            <a:ext cx="11264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</a:rPr>
              <a:t>现所有的系统都已与门户分离（官渡系统除外），各个子系统修改流程定义和门户脚本都需要在门户系统中建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</a:rPr>
              <a:t>任务，否则导致漏提代码！若后期有更新及时更新</a:t>
            </a:r>
            <a:r>
              <a:rPr lang="en-US" altLang="zh-CN" dirty="0" smtClean="0">
                <a:latin typeface="宋体" panose="02010600030101010101" pitchFamily="2" charset="-122"/>
              </a:rPr>
              <a:t>redmine</a:t>
            </a:r>
            <a:r>
              <a:rPr lang="zh-CN" altLang="en-US" dirty="0" smtClean="0">
                <a:latin typeface="宋体" panose="02010600030101010101" pitchFamily="2" charset="-122"/>
              </a:rPr>
              <a:t>上的是</a:t>
            </a:r>
            <a:r>
              <a:rPr lang="en-US" altLang="zh-CN" dirty="0" smtClean="0">
                <a:latin typeface="宋体" panose="02010600030101010101" pitchFamily="2" charset="-122"/>
              </a:rPr>
              <a:t>svn</a:t>
            </a:r>
            <a:r>
              <a:rPr lang="zh-CN" altLang="en-US" dirty="0" smtClean="0">
                <a:latin typeface="宋体" panose="02010600030101010101" pitchFamily="2" charset="-122"/>
              </a:rPr>
              <a:t>号和脚本。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62314" y="5729775"/>
            <a:ext cx="928260" cy="928260"/>
          </a:xfrm>
          <a:prstGeom prst="ellipse">
            <a:avLst/>
          </a:prstGeom>
          <a:solidFill>
            <a:srgbClr val="1F84BE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ea"/>
                <a:ea typeface="+mj-ea"/>
              </a:rPr>
              <a:t>五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29826" y="4646249"/>
            <a:ext cx="928260" cy="928260"/>
          </a:xfrm>
          <a:prstGeom prst="ellipse">
            <a:avLst/>
          </a:prstGeom>
          <a:solidFill>
            <a:srgbClr val="09425E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四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1699945" y="5920581"/>
            <a:ext cx="11033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</a:rPr>
              <a:t>内部缺陷和工作任务不能单独存在，必须跟着需求变更或者新增需求。（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尤其注意新项目第一次上线，出现</a:t>
            </a:r>
            <a:endParaRPr lang="en-US" altLang="zh-CN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单独的内部缺陷和工作任务，当移版本时容易漏掉！</a:t>
            </a:r>
            <a:r>
              <a:rPr lang="zh-CN" altLang="en-US" dirty="0" smtClean="0">
                <a:latin typeface="宋体" panose="02010600030101010101" pitchFamily="2" charset="-122"/>
              </a:rPr>
              <a:t>）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302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55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55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55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55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55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4" grpId="0" animBg="1"/>
          <p:bldP spid="46" grpId="0" animBg="1"/>
          <p:bldP spid="53" grpId="0" animBg="1"/>
          <p:bldP spid="5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5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5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5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5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5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4" grpId="0" animBg="1"/>
          <p:bldP spid="46" grpId="0" animBg="1"/>
          <p:bldP spid="53" grpId="0" animBg="1"/>
          <p:bldP spid="54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17157" y="192012"/>
            <a:ext cx="7186583" cy="523220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sz="28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测试及配置管理员人员</a:t>
            </a:r>
            <a:r>
              <a:rPr lang="zh-CN" altLang="en-US" sz="2800" dirty="0">
                <a:solidFill>
                  <a:srgbClr val="09425E"/>
                </a:solidFill>
                <a:latin typeface="宋体" panose="02010600030101010101" pitchFamily="2" charset="-122"/>
              </a:rPr>
              <a:t>使用</a:t>
            </a:r>
            <a:r>
              <a:rPr lang="en-US" altLang="zh-CN" sz="2800" dirty="0">
                <a:solidFill>
                  <a:srgbClr val="09425E"/>
                </a:solidFill>
                <a:latin typeface="宋体" panose="02010600030101010101" pitchFamily="2" charset="-122"/>
              </a:rPr>
              <a:t>Redmine</a:t>
            </a:r>
            <a:r>
              <a:rPr lang="zh-CN" altLang="en-US" sz="2800" dirty="0">
                <a:solidFill>
                  <a:srgbClr val="09425E"/>
                </a:solidFill>
                <a:latin typeface="宋体" panose="02010600030101010101" pitchFamily="2" charset="-122"/>
              </a:rPr>
              <a:t>注意事项</a:t>
            </a:r>
          </a:p>
        </p:txBody>
      </p:sp>
      <p:sp>
        <p:nvSpPr>
          <p:cNvPr id="35" name="椭圆 34"/>
          <p:cNvSpPr/>
          <p:nvPr/>
        </p:nvSpPr>
        <p:spPr>
          <a:xfrm>
            <a:off x="408132" y="1131890"/>
            <a:ext cx="928260" cy="928260"/>
          </a:xfrm>
          <a:prstGeom prst="ellipse">
            <a:avLst/>
          </a:prstGeom>
          <a:solidFill>
            <a:srgbClr val="1F84BE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一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532831" y="127285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</a:rPr>
              <a:t>测试人员及时复测申请拒绝的缺陷。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07216" y="2323579"/>
            <a:ext cx="928260" cy="928260"/>
          </a:xfrm>
          <a:prstGeom prst="ellipse">
            <a:avLst/>
          </a:prstGeom>
          <a:solidFill>
            <a:srgbClr val="09425E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ea"/>
                <a:ea typeface="+mj-ea"/>
              </a:rPr>
              <a:t>二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78712" y="2603043"/>
            <a:ext cx="837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</a:rPr>
              <a:t>配置管理员在发</a:t>
            </a:r>
            <a:r>
              <a:rPr lang="zh-CN" altLang="en-US" dirty="0" smtClean="0">
                <a:latin typeface="宋体" panose="02010600030101010101" pitchFamily="2" charset="-122"/>
              </a:rPr>
              <a:t>版时将状态</a:t>
            </a:r>
            <a:r>
              <a:rPr lang="zh-CN" altLang="en-US" dirty="0" smtClean="0">
                <a:latin typeface="宋体" panose="02010600030101010101" pitchFamily="2" charset="-122"/>
              </a:rPr>
              <a:t>修改成已修复（未发布），防止开发人员再加</a:t>
            </a:r>
            <a:r>
              <a:rPr lang="en-US" altLang="zh-CN" dirty="0" smtClean="0">
                <a:latin typeface="宋体" panose="02010600030101010101" pitchFamily="2" charset="-122"/>
              </a:rPr>
              <a:t>svn</a:t>
            </a:r>
            <a:r>
              <a:rPr lang="zh-CN" altLang="en-US" dirty="0" smtClean="0">
                <a:latin typeface="宋体" panose="02010600030101010101" pitchFamily="2" charset="-122"/>
              </a:rPr>
              <a:t>号。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16178" y="3515268"/>
            <a:ext cx="928260" cy="928260"/>
          </a:xfrm>
          <a:prstGeom prst="ellipse">
            <a:avLst/>
          </a:prstGeom>
          <a:solidFill>
            <a:srgbClr val="1F84BE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三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478712" y="3794732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</a:rPr>
              <a:t>配置管理员投产后及时关闭目标版本。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926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55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55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55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7" grpId="0" animBg="1"/>
          <p:bldP spid="4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5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5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5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7" grpId="0" animBg="1"/>
          <p:bldP spid="42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18163" y="0"/>
            <a:ext cx="5965985" cy="7232650"/>
          </a:xfrm>
          <a:prstGeom prst="rect">
            <a:avLst/>
          </a:prstGeom>
          <a:solidFill>
            <a:srgbClr val="1F84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6874" b="1" dirty="0"/>
          </a:p>
        </p:txBody>
      </p:sp>
      <p:grpSp>
        <p:nvGrpSpPr>
          <p:cNvPr id="3" name="组 2"/>
          <p:cNvGrpSpPr/>
          <p:nvPr/>
        </p:nvGrpSpPr>
        <p:grpSpPr>
          <a:xfrm>
            <a:off x="6386872" y="649458"/>
            <a:ext cx="6497276" cy="1704989"/>
            <a:chOff x="4743860" y="461861"/>
            <a:chExt cx="4400139" cy="1154667"/>
          </a:xfrm>
        </p:grpSpPr>
        <p:sp>
          <p:nvSpPr>
            <p:cNvPr id="4" name="剪去单角的矩形 3"/>
            <p:cNvSpPr/>
            <p:nvPr/>
          </p:nvSpPr>
          <p:spPr>
            <a:xfrm flipH="1" flipV="1">
              <a:off x="4754355" y="461861"/>
              <a:ext cx="4389644" cy="1144170"/>
            </a:xfrm>
            <a:prstGeom prst="snip1Rect">
              <a:avLst>
                <a:gd name="adj" fmla="val 26757"/>
              </a:avLst>
            </a:prstGeom>
            <a:solidFill>
              <a:srgbClr val="0942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flipH="1" flipV="1">
              <a:off x="4743860" y="1291124"/>
              <a:ext cx="325404" cy="32540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10065802" y="1502401"/>
            <a:ext cx="1313180" cy="769441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sz="4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目录</a:t>
            </a:r>
            <a:endParaRPr lang="zh-CN" altLang="en-US" sz="4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48269" y="882670"/>
            <a:ext cx="2130713" cy="769441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4400" dirty="0" smtClean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DIRECTORY</a:t>
            </a:r>
            <a:endParaRPr lang="zh-CN" altLang="en-US" sz="4400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8661623" y="4091865"/>
            <a:ext cx="27173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endParaRPr lang="zh-CN" altLang="en-US" sz="2400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59"/>
          <p:cNvSpPr>
            <a:spLocks noChangeArrowheads="1"/>
          </p:cNvSpPr>
          <p:nvPr/>
        </p:nvSpPr>
        <p:spPr bwMode="auto">
          <a:xfrm>
            <a:off x="8468355" y="3323937"/>
            <a:ext cx="29523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开发和测试人员使用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SVN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注意事项</a:t>
            </a:r>
            <a:endParaRPr lang="zh-CN" altLang="en-US" sz="2400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259"/>
          <p:cNvSpPr>
            <a:spLocks noChangeArrowheads="1"/>
          </p:cNvSpPr>
          <p:nvPr/>
        </p:nvSpPr>
        <p:spPr bwMode="auto">
          <a:xfrm>
            <a:off x="7832208" y="3323937"/>
            <a:ext cx="8294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03</a:t>
            </a:r>
            <a:endParaRPr lang="zh-CN" altLang="en-US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8772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00"/>
                            </p:stCondLst>
                            <p:childTnLst>
                              <p:par>
                                <p:cTn id="31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900"/>
                            </p:stCondLst>
                            <p:childTnLst>
                              <p:par>
                                <p:cTn id="39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400"/>
                            </p:stCondLst>
                            <p:childTnLst>
                              <p:par>
                                <p:cTn id="4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950"/>
                            </p:stCondLst>
                            <p:childTnLst>
                              <p:par>
                                <p:cTn id="5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50"/>
                            </p:stCondLst>
                            <p:childTnLst>
                              <p:par>
                                <p:cTn id="5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700"/>
                            </p:stCondLst>
                            <p:childTnLst>
                              <p:par>
                                <p:cTn id="6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24" grpId="0"/>
      <p:bldP spid="25" grpId="0"/>
      <p:bldP spid="28" grpId="0"/>
      <p:bldP spid="28" grpId="1"/>
      <p:bldP spid="30" grpId="0"/>
      <p:bldP spid="30" grpId="1"/>
      <p:bldP spid="31" grpId="0"/>
      <p:bldP spid="3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03903" y="205188"/>
            <a:ext cx="4852610" cy="523220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sz="28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配置管理员如何处理冲突文件</a:t>
            </a:r>
            <a:endParaRPr lang="zh-CN" altLang="en-US" sz="2800" dirty="0">
              <a:solidFill>
                <a:srgbClr val="09425E"/>
              </a:solidFill>
              <a:latin typeface="宋体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11701" y="821054"/>
            <a:ext cx="4493538" cy="523220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28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、以</a:t>
            </a:r>
            <a:r>
              <a:rPr lang="en-US" altLang="zh-CN" sz="2800" dirty="0">
                <a:solidFill>
                  <a:srgbClr val="09425E"/>
                </a:solidFill>
                <a:latin typeface="宋体" panose="02010600030101010101" pitchFamily="2" charset="-122"/>
              </a:rPr>
              <a:t>PMS</a:t>
            </a:r>
            <a:r>
              <a:rPr lang="zh-CN" altLang="en-US" sz="28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系统冲突文件为例</a:t>
            </a:r>
            <a:endParaRPr lang="zh-CN" altLang="en-US" sz="2800" dirty="0">
              <a:solidFill>
                <a:srgbClr val="09425E"/>
              </a:solidFill>
              <a:latin typeface="宋体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16807" y="4959118"/>
            <a:ext cx="6853158" cy="338554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sz="16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16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16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）冲突文件发到群里，先选择优先使用版本库，开发人员确认提交版本</a:t>
            </a:r>
            <a:endParaRPr lang="zh-CN" altLang="en-US" sz="1600" dirty="0">
              <a:solidFill>
                <a:srgbClr val="09425E"/>
              </a:solidFill>
              <a:latin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13" y="1311100"/>
            <a:ext cx="69342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2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03903" y="205188"/>
            <a:ext cx="4852610" cy="523220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sz="28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配置管理员如何处理冲突文件</a:t>
            </a:r>
            <a:endParaRPr lang="zh-CN" altLang="en-US" sz="2800" dirty="0">
              <a:solidFill>
                <a:srgbClr val="09425E"/>
              </a:solidFill>
              <a:latin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67" y="728408"/>
            <a:ext cx="6685111" cy="31241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51" y="3918779"/>
            <a:ext cx="7056784" cy="328524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999494" y="412612"/>
            <a:ext cx="4692918" cy="6555641"/>
          </a:xfrm>
          <a:prstGeom prst="rect">
            <a:avLst/>
          </a:prstGeom>
          <a:effectLst/>
        </p:spPr>
        <p:txBody>
          <a:bodyPr vert="horz" wrap="square">
            <a:spAutoFit/>
          </a:bodyPr>
          <a:lstStyle/>
          <a:p>
            <a:r>
              <a:rPr lang="en-US" altLang="zh-CN" sz="20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0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svn</a:t>
            </a:r>
            <a:r>
              <a:rPr lang="zh-CN" altLang="en-US" sz="20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号：</a:t>
            </a:r>
            <a:r>
              <a:rPr lang="en-US" altLang="zh-CN" sz="20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771</a:t>
            </a:r>
            <a:r>
              <a:rPr lang="zh-CN" altLang="en-US" sz="20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投产，但是</a:t>
            </a:r>
            <a:r>
              <a:rPr lang="en-US" altLang="zh-CN" sz="20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752</a:t>
            </a:r>
            <a:r>
              <a:rPr lang="zh-CN" altLang="en-US" sz="2000" dirty="0">
                <a:solidFill>
                  <a:srgbClr val="09425E"/>
                </a:solidFill>
                <a:latin typeface="宋体" panose="02010600030101010101" pitchFamily="2" charset="-122"/>
              </a:rPr>
              <a:t>本</a:t>
            </a:r>
            <a:r>
              <a:rPr lang="zh-CN" altLang="en-US" sz="20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次不投产，需要开发人员在</a:t>
            </a:r>
            <a:r>
              <a:rPr lang="en-US" altLang="zh-CN" sz="20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771</a:t>
            </a:r>
            <a:r>
              <a:rPr lang="zh-CN" altLang="en-US" sz="20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版本基础上将</a:t>
            </a:r>
            <a:r>
              <a:rPr lang="en-US" altLang="zh-CN" sz="20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752</a:t>
            </a:r>
            <a:r>
              <a:rPr lang="zh-CN" altLang="en-US" sz="20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的代码去掉，然后发给配置管理员替换生产分支代码。</a:t>
            </a:r>
            <a:endParaRPr lang="en-US" altLang="zh-CN" sz="2000" dirty="0">
              <a:solidFill>
                <a:srgbClr val="09425E"/>
              </a:solidFill>
              <a:latin typeface="宋体" panose="02010600030101010101" pitchFamily="2" charset="-122"/>
            </a:endParaRPr>
          </a:p>
          <a:p>
            <a:r>
              <a:rPr lang="en-US" altLang="zh-CN" sz="20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、若</a:t>
            </a:r>
            <a:r>
              <a:rPr lang="en-US" altLang="zh-CN" sz="20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771</a:t>
            </a:r>
            <a:r>
              <a:rPr lang="zh-CN" altLang="en-US" sz="20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版本已经上测试环境，</a:t>
            </a:r>
            <a:r>
              <a:rPr lang="en-US" altLang="zh-CN" sz="20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752</a:t>
            </a:r>
            <a:r>
              <a:rPr lang="zh-CN" altLang="en-US" sz="20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再上测试环境的时候也会出现冲突，这样配置管理员在开发分支取一遍最新代码即可（这种情况在提交测试比较常见）。</a:t>
            </a:r>
            <a:endParaRPr lang="en-US" altLang="zh-CN" sz="2000" dirty="0" smtClean="0">
              <a:solidFill>
                <a:srgbClr val="09425E"/>
              </a:solidFill>
              <a:latin typeface="宋体" panose="02010600030101010101" pitchFamily="2" charset="-122"/>
            </a:endParaRPr>
          </a:p>
          <a:p>
            <a:r>
              <a:rPr lang="en-US" altLang="zh-CN" sz="20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0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、若</a:t>
            </a:r>
            <a:r>
              <a:rPr lang="en-US" altLang="zh-CN" sz="20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771</a:t>
            </a:r>
            <a:r>
              <a:rPr lang="zh-CN" altLang="en-US" sz="20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不上生产、</a:t>
            </a:r>
            <a:r>
              <a:rPr lang="en-US" altLang="zh-CN" sz="20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752</a:t>
            </a:r>
            <a:r>
              <a:rPr lang="zh-CN" altLang="en-US" sz="20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本次需要上生产，</a:t>
            </a:r>
            <a:endParaRPr lang="en-US" altLang="zh-CN" sz="2000" dirty="0" smtClean="0">
              <a:solidFill>
                <a:srgbClr val="09425E"/>
              </a:solidFill>
              <a:latin typeface="宋体" panose="02010600030101010101" pitchFamily="2" charset="-122"/>
            </a:endParaRPr>
          </a:p>
          <a:p>
            <a:r>
              <a:rPr lang="en-US" altLang="zh-CN" sz="20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694</a:t>
            </a:r>
            <a:r>
              <a:rPr lang="zh-CN" altLang="en-US" sz="20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版本不上生产，需要开发人员在处理冲突时，取</a:t>
            </a:r>
            <a:r>
              <a:rPr lang="en-US" altLang="zh-CN" sz="20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752</a:t>
            </a:r>
            <a:r>
              <a:rPr lang="zh-CN" altLang="en-US" sz="20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版本然后再去掉</a:t>
            </a:r>
            <a:r>
              <a:rPr lang="en-US" altLang="zh-CN" sz="20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694</a:t>
            </a:r>
            <a:r>
              <a:rPr lang="zh-CN" altLang="en-US" sz="2000" dirty="0" smtClean="0">
                <a:solidFill>
                  <a:srgbClr val="09425E"/>
                </a:solidFill>
                <a:latin typeface="宋体" panose="02010600030101010101" pitchFamily="2" charset="-122"/>
              </a:rPr>
              <a:t>版本的代码，然后发给配置管理员。</a:t>
            </a:r>
            <a:endParaRPr lang="en-US" altLang="zh-CN" sz="2000" dirty="0">
              <a:solidFill>
                <a:srgbClr val="09425E"/>
              </a:solidFill>
              <a:latin typeface="宋体" panose="02010600030101010101" pitchFamily="2" charset="-122"/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注：开发人员在看冲突文件的时候，不能看到最新版本是自己的，就让配置管理员取最新的，一定要确认这次投产版本号之前的版本都已经上过生产！</a:t>
            </a:r>
            <a:endParaRPr lang="en-US" altLang="zh-CN" sz="200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建议：若开发人员让配置管理员取最新的代码，建议配置管理员再在开发分支上再取一遍代码覆盖生产（测试）分支相应代码。</a:t>
            </a:r>
            <a:endParaRPr lang="zh-CN" altLang="en-US" sz="20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984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sl268.pptx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864</Words>
  <Application>Microsoft Office PowerPoint</Application>
  <PresentationFormat>自定义</PresentationFormat>
  <Paragraphs>108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Gill Sans</vt:lpstr>
      <vt:lpstr>宋体</vt:lpstr>
      <vt:lpstr>微软雅黑</vt:lpstr>
      <vt:lpstr>Agency FB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简洁蓝色</dc:title>
  <dc:creator/>
  <cp:keywords>第一PPT www.1ppt.com</cp:keywords>
  <cp:lastModifiedBy/>
  <cp:revision>1</cp:revision>
  <dcterms:created xsi:type="dcterms:W3CDTF">2016-09-08T00:54:34Z</dcterms:created>
  <dcterms:modified xsi:type="dcterms:W3CDTF">2017-06-30T01:27:53Z</dcterms:modified>
</cp:coreProperties>
</file>