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9" r:id="rId5"/>
    <p:sldId id="258" r:id="rId6"/>
    <p:sldId id="271" r:id="rId7"/>
    <p:sldId id="275" r:id="rId8"/>
    <p:sldId id="272" r:id="rId9"/>
    <p:sldId id="273" r:id="rId10"/>
    <p:sldId id="274" r:id="rId11"/>
    <p:sldId id="281" r:id="rId12"/>
    <p:sldId id="283" r:id="rId13"/>
    <p:sldId id="285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FE8"/>
    <a:srgbClr val="97B7FC"/>
    <a:srgbClr val="0039B3"/>
    <a:srgbClr val="BED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417" autoAdjust="0"/>
  </p:normalViewPr>
  <p:slideViewPr>
    <p:cSldViewPr snapToGrid="0" showGuides="1">
      <p:cViewPr varScale="1">
        <p:scale>
          <a:sx n="69" d="100"/>
          <a:sy n="69" d="100"/>
        </p:scale>
        <p:origin x="-768" y="-102"/>
      </p:cViewPr>
      <p:guideLst>
        <p:guide orient="horz" pos="2160"/>
        <p:guide orient="horz" pos="1026"/>
        <p:guide orient="horz" pos="3294"/>
        <p:guide pos="778"/>
        <p:guide pos="3545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0" y="1322042"/>
            <a:ext cx="121920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53"/>
          <p:cNvSpPr txBox="1"/>
          <p:nvPr userDrawn="1"/>
        </p:nvSpPr>
        <p:spPr>
          <a:xfrm>
            <a:off x="9448515" y="6480512"/>
            <a:ext cx="2699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39B3"/>
                </a:solidFill>
              </a:rPr>
              <a:t>http://www.runstyle.com/</a:t>
            </a:r>
            <a:endParaRPr lang="zh-CN" altLang="en-US" sz="1600" dirty="0">
              <a:solidFill>
                <a:srgbClr val="0039B3"/>
              </a:solidFill>
            </a:endParaRPr>
          </a:p>
        </p:txBody>
      </p:sp>
      <p:pic>
        <p:nvPicPr>
          <p:cNvPr id="8" name="Picture 2" descr="http://www.runstyle.com/images/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378" y="6123324"/>
            <a:ext cx="1942167" cy="3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0" y="1322042"/>
            <a:ext cx="121920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53"/>
          <p:cNvSpPr txBox="1"/>
          <p:nvPr userDrawn="1"/>
        </p:nvSpPr>
        <p:spPr>
          <a:xfrm>
            <a:off x="9448515" y="6480512"/>
            <a:ext cx="2699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39B3"/>
                </a:solidFill>
              </a:rPr>
              <a:t>http://www.runstyle.com/</a:t>
            </a:r>
            <a:endParaRPr lang="zh-CN" altLang="en-US" sz="1600" dirty="0">
              <a:solidFill>
                <a:srgbClr val="0039B3"/>
              </a:solidFill>
            </a:endParaRPr>
          </a:p>
        </p:txBody>
      </p:sp>
      <p:pic>
        <p:nvPicPr>
          <p:cNvPr id="8" name="Picture 2" descr="http://www.runstyle.com/images/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378" y="6123324"/>
            <a:ext cx="1942167" cy="3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4B79-BCBB-4F14-94FE-47D3C4408C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BC00-35B4-41C0-ADFF-45DB898DB8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796756" y="2351320"/>
            <a:ext cx="598488" cy="442913"/>
            <a:chOff x="4545013" y="211138"/>
            <a:chExt cx="598488" cy="442913"/>
          </a:xfrm>
          <a:solidFill>
            <a:schemeClr val="bg1"/>
          </a:solidFill>
        </p:grpSpPr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4740275" y="606425"/>
              <a:ext cx="141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0"/>
            <p:cNvSpPr/>
            <p:nvPr/>
          </p:nvSpPr>
          <p:spPr bwMode="auto">
            <a:xfrm>
              <a:off x="4697413" y="641350"/>
              <a:ext cx="227013" cy="12700"/>
            </a:xfrm>
            <a:custGeom>
              <a:avLst/>
              <a:gdLst>
                <a:gd name="T0" fmla="*/ 125 w 130"/>
                <a:gd name="T1" fmla="*/ 0 h 7"/>
                <a:gd name="T2" fmla="*/ 6 w 130"/>
                <a:gd name="T3" fmla="*/ 0 h 7"/>
                <a:gd name="T4" fmla="*/ 0 w 130"/>
                <a:gd name="T5" fmla="*/ 5 h 7"/>
                <a:gd name="T6" fmla="*/ 0 w 130"/>
                <a:gd name="T7" fmla="*/ 7 h 7"/>
                <a:gd name="T8" fmla="*/ 130 w 130"/>
                <a:gd name="T9" fmla="*/ 7 h 7"/>
                <a:gd name="T10" fmla="*/ 130 w 130"/>
                <a:gd name="T11" fmla="*/ 5 h 7"/>
                <a:gd name="T12" fmla="*/ 125 w 13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7">
                  <a:moveTo>
                    <a:pt x="12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2"/>
                    <a:pt x="12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1"/>
            <p:cNvSpPr/>
            <p:nvPr/>
          </p:nvSpPr>
          <p:spPr bwMode="auto">
            <a:xfrm>
              <a:off x="4545013" y="211138"/>
              <a:ext cx="531813" cy="387350"/>
            </a:xfrm>
            <a:custGeom>
              <a:avLst/>
              <a:gdLst>
                <a:gd name="T0" fmla="*/ 232 w 304"/>
                <a:gd name="T1" fmla="*/ 173 h 221"/>
                <a:gd name="T2" fmla="*/ 19 w 304"/>
                <a:gd name="T3" fmla="*/ 173 h 221"/>
                <a:gd name="T4" fmla="*/ 19 w 304"/>
                <a:gd name="T5" fmla="*/ 18 h 221"/>
                <a:gd name="T6" fmla="*/ 285 w 304"/>
                <a:gd name="T7" fmla="*/ 18 h 221"/>
                <a:gd name="T8" fmla="*/ 285 w 304"/>
                <a:gd name="T9" fmla="*/ 45 h 221"/>
                <a:gd name="T10" fmla="*/ 304 w 304"/>
                <a:gd name="T11" fmla="*/ 45 h 221"/>
                <a:gd name="T12" fmla="*/ 304 w 304"/>
                <a:gd name="T13" fmla="*/ 8 h 221"/>
                <a:gd name="T14" fmla="*/ 297 w 304"/>
                <a:gd name="T15" fmla="*/ 0 h 221"/>
                <a:gd name="T16" fmla="*/ 8 w 304"/>
                <a:gd name="T17" fmla="*/ 0 h 221"/>
                <a:gd name="T18" fmla="*/ 0 w 304"/>
                <a:gd name="T19" fmla="*/ 8 h 221"/>
                <a:gd name="T20" fmla="*/ 0 w 304"/>
                <a:gd name="T21" fmla="*/ 213 h 221"/>
                <a:gd name="T22" fmla="*/ 8 w 304"/>
                <a:gd name="T23" fmla="*/ 221 h 221"/>
                <a:gd name="T24" fmla="*/ 232 w 304"/>
                <a:gd name="T25" fmla="*/ 221 h 221"/>
                <a:gd name="T26" fmla="*/ 232 w 304"/>
                <a:gd name="T27" fmla="*/ 17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4" h="221">
                  <a:moveTo>
                    <a:pt x="232" y="173"/>
                  </a:moveTo>
                  <a:cubicBezTo>
                    <a:pt x="19" y="173"/>
                    <a:pt x="19" y="173"/>
                    <a:pt x="19" y="17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304" y="45"/>
                    <a:pt x="304" y="45"/>
                    <a:pt x="304" y="45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4" y="3"/>
                    <a:pt x="301" y="0"/>
                    <a:pt x="29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7"/>
                    <a:pt x="4" y="221"/>
                    <a:pt x="8" y="221"/>
                  </a:cubicBezTo>
                  <a:cubicBezTo>
                    <a:pt x="232" y="221"/>
                    <a:pt x="232" y="221"/>
                    <a:pt x="232" y="221"/>
                  </a:cubicBezTo>
                  <a:lnTo>
                    <a:pt x="23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2"/>
            <p:cNvSpPr>
              <a:spLocks noEditPoints="1"/>
            </p:cNvSpPr>
            <p:nvPr/>
          </p:nvSpPr>
          <p:spPr bwMode="auto">
            <a:xfrm>
              <a:off x="4967288" y="306388"/>
              <a:ext cx="176213" cy="347663"/>
            </a:xfrm>
            <a:custGeom>
              <a:avLst/>
              <a:gdLst>
                <a:gd name="T0" fmla="*/ 86 w 101"/>
                <a:gd name="T1" fmla="*/ 0 h 199"/>
                <a:gd name="T2" fmla="*/ 16 w 101"/>
                <a:gd name="T3" fmla="*/ 0 h 199"/>
                <a:gd name="T4" fmla="*/ 0 w 101"/>
                <a:gd name="T5" fmla="*/ 15 h 199"/>
                <a:gd name="T6" fmla="*/ 0 w 101"/>
                <a:gd name="T7" fmla="*/ 184 h 199"/>
                <a:gd name="T8" fmla="*/ 16 w 101"/>
                <a:gd name="T9" fmla="*/ 199 h 199"/>
                <a:gd name="T10" fmla="*/ 86 w 101"/>
                <a:gd name="T11" fmla="*/ 199 h 199"/>
                <a:gd name="T12" fmla="*/ 101 w 101"/>
                <a:gd name="T13" fmla="*/ 184 h 199"/>
                <a:gd name="T14" fmla="*/ 101 w 101"/>
                <a:gd name="T15" fmla="*/ 15 h 199"/>
                <a:gd name="T16" fmla="*/ 86 w 101"/>
                <a:gd name="T17" fmla="*/ 0 h 199"/>
                <a:gd name="T18" fmla="*/ 38 w 101"/>
                <a:gd name="T19" fmla="*/ 11 h 199"/>
                <a:gd name="T20" fmla="*/ 64 w 101"/>
                <a:gd name="T21" fmla="*/ 11 h 199"/>
                <a:gd name="T22" fmla="*/ 65 w 101"/>
                <a:gd name="T23" fmla="*/ 13 h 199"/>
                <a:gd name="T24" fmla="*/ 64 w 101"/>
                <a:gd name="T25" fmla="*/ 15 h 199"/>
                <a:gd name="T26" fmla="*/ 38 w 101"/>
                <a:gd name="T27" fmla="*/ 15 h 199"/>
                <a:gd name="T28" fmla="*/ 36 w 101"/>
                <a:gd name="T29" fmla="*/ 13 h 199"/>
                <a:gd name="T30" fmla="*/ 38 w 101"/>
                <a:gd name="T31" fmla="*/ 11 h 199"/>
                <a:gd name="T32" fmla="*/ 51 w 101"/>
                <a:gd name="T33" fmla="*/ 188 h 199"/>
                <a:gd name="T34" fmla="*/ 42 w 101"/>
                <a:gd name="T35" fmla="*/ 179 h 199"/>
                <a:gd name="T36" fmla="*/ 51 w 101"/>
                <a:gd name="T37" fmla="*/ 170 h 199"/>
                <a:gd name="T38" fmla="*/ 60 w 101"/>
                <a:gd name="T39" fmla="*/ 179 h 199"/>
                <a:gd name="T40" fmla="*/ 51 w 101"/>
                <a:gd name="T41" fmla="*/ 188 h 199"/>
                <a:gd name="T42" fmla="*/ 95 w 101"/>
                <a:gd name="T43" fmla="*/ 160 h 199"/>
                <a:gd name="T44" fmla="*/ 7 w 101"/>
                <a:gd name="T45" fmla="*/ 160 h 199"/>
                <a:gd name="T46" fmla="*/ 7 w 101"/>
                <a:gd name="T47" fmla="*/ 30 h 199"/>
                <a:gd name="T48" fmla="*/ 95 w 101"/>
                <a:gd name="T49" fmla="*/ 30 h 199"/>
                <a:gd name="T50" fmla="*/ 95 w 101"/>
                <a:gd name="T51" fmla="*/ 16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99">
                  <a:moveTo>
                    <a:pt x="8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2"/>
                    <a:pt x="7" y="199"/>
                    <a:pt x="1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95" y="199"/>
                    <a:pt x="101" y="192"/>
                    <a:pt x="101" y="184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7"/>
                    <a:pt x="95" y="0"/>
                    <a:pt x="86" y="0"/>
                  </a:cubicBezTo>
                  <a:close/>
                  <a:moveTo>
                    <a:pt x="38" y="11"/>
                  </a:move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2"/>
                    <a:pt x="65" y="13"/>
                  </a:cubicBezTo>
                  <a:cubicBezTo>
                    <a:pt x="65" y="14"/>
                    <a:pt x="65" y="15"/>
                    <a:pt x="64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6" y="14"/>
                    <a:pt x="36" y="13"/>
                  </a:cubicBezTo>
                  <a:cubicBezTo>
                    <a:pt x="36" y="12"/>
                    <a:pt x="37" y="11"/>
                    <a:pt x="38" y="11"/>
                  </a:cubicBezTo>
                  <a:close/>
                  <a:moveTo>
                    <a:pt x="51" y="188"/>
                  </a:moveTo>
                  <a:cubicBezTo>
                    <a:pt x="46" y="188"/>
                    <a:pt x="42" y="184"/>
                    <a:pt x="42" y="179"/>
                  </a:cubicBezTo>
                  <a:cubicBezTo>
                    <a:pt x="42" y="174"/>
                    <a:pt x="46" y="170"/>
                    <a:pt x="51" y="170"/>
                  </a:cubicBezTo>
                  <a:cubicBezTo>
                    <a:pt x="56" y="170"/>
                    <a:pt x="60" y="174"/>
                    <a:pt x="60" y="179"/>
                  </a:cubicBezTo>
                  <a:cubicBezTo>
                    <a:pt x="60" y="184"/>
                    <a:pt x="56" y="188"/>
                    <a:pt x="51" y="188"/>
                  </a:cubicBezTo>
                  <a:close/>
                  <a:moveTo>
                    <a:pt x="95" y="160"/>
                  </a:moveTo>
                  <a:cubicBezTo>
                    <a:pt x="7" y="160"/>
                    <a:pt x="7" y="160"/>
                    <a:pt x="7" y="16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702859" y="2907594"/>
            <a:ext cx="6696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性能测试分享</a:t>
            </a:r>
            <a:endParaRPr lang="zh-CN" altLang="en-US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13899" y="5087779"/>
            <a:ext cx="399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武祥雷</a:t>
            </a:r>
            <a:endParaRPr lang="zh-CN" altLang="en-US" sz="2400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075709" y="3496939"/>
            <a:ext cx="59990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>
            <p:ph idx="1"/>
          </p:nvPr>
        </p:nvSpPr>
        <p:spPr>
          <a:xfrm>
            <a:off x="776605" y="1322070"/>
            <a:ext cx="10731500" cy="4351655"/>
          </a:xfrm>
        </p:spPr>
        <p:txBody>
          <a:bodyPr>
            <a:normAutofit fontScale="60000"/>
          </a:bodyPr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专机专用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　　执行测试工具的机器与测试目标服务所在的机器上，最好不要运行其他无关的程序。这样可以最大程度减小对测试结果的影响。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测试时间不要过短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　　缓存需要预热，服务也需要一段时间来稳定下来。所以，测试时间不要太短，比如小于 30 秒钟。过短的测试时间会影响结果的可靠性。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　　为了让测试结果更可靠，请让每次测试时间至少超过一分钟，比如 3-5 分钟。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不要让测试机成为瓶颈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　　现在的服务器配置越来越强大，很有可能，你的目标服务处理能力还没达到瓶颈。你的测试机就已经先不行了。所以，在测试过程中，请一并关注你的测试机负载情况。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　　如果发现因为测试机自身瓶颈导致测试结果不准确，请使用更好的机器，或尝试同时使用多台测试机。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调整好系统参数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　　在开始压测前，确保系统的最大文件描述符数量等参数已经被调优过，避免影响压测过程。</a:t>
            </a:r>
            <a:endParaRPr lang="zh-CN" altLang="en-US"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性能测试注意点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>
            <p:ph idx="1"/>
          </p:nvPr>
        </p:nvSpPr>
        <p:spPr>
          <a:xfrm>
            <a:off x="1053465" y="1322070"/>
            <a:ext cx="10297160" cy="435165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服务器硬件瓶颈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网络瓶颈（对局域网，可以不考虑）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服务器操作系统瓶颈（参数配置）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中间件瓶颈（参数配置，数据库，web服务器等）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应用瓶颈（SQL语句、数据库设计、业务逻辑、算法等）</a:t>
            </a:r>
            <a:endParaRPr lang="zh-CN" altLang="en-US"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性能瓶颈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5400" b="1" i="1" dirty="0" smtClean="0"/>
              <a:t>谢谢！！</a:t>
            </a:r>
            <a:endParaRPr lang="zh-CN" altLang="en-US" sz="5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505" y="1437640"/>
            <a:ext cx="8369935" cy="3719830"/>
          </a:xfrm>
        </p:spPr>
        <p:txBody>
          <a:bodyPr/>
          <a:lstStyle/>
          <a:p>
            <a:r>
              <a:rPr lang="zh-CN" altLang="en-US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性能测试是什么？</a:t>
            </a:r>
            <a:endParaRPr lang="zh-CN" altLang="en-US" b="1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性能测试要测什么？</a:t>
            </a:r>
            <a:endParaRPr lang="zh-CN" altLang="en-US" b="1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我们的程序架构都是什么样子的呢？</a:t>
            </a:r>
            <a:endParaRPr lang="zh-CN" altLang="en-US" b="1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性能测试通用原则</a:t>
            </a:r>
            <a:endParaRPr lang="zh-CN" altLang="en-US" b="1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性能测试业务选择原则</a:t>
            </a:r>
            <a:endParaRPr lang="zh-CN" altLang="en-US" b="1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性能测试注意点</a:t>
            </a:r>
            <a:endParaRPr lang="zh-CN" altLang="en-US" b="1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性能瓶颈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性能测试到底是什么？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876425" y="1895475"/>
            <a:ext cx="76873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en-US" altLang="zh-CN" sz="2800"/>
              <a:t> </a:t>
            </a:r>
            <a:r>
              <a:rPr lang="zh-CN" altLang="en-US" sz="2800"/>
              <a:t>性能测试其实是我们对被测系统的一种</a:t>
            </a:r>
            <a:r>
              <a:rPr lang="zh-CN" altLang="en-US" sz="2800">
                <a:solidFill>
                  <a:srgbClr val="FF0000"/>
                </a:solidFill>
              </a:rPr>
              <a:t>质量要求</a:t>
            </a:r>
            <a:r>
              <a:rPr lang="zh-CN" altLang="en-US" sz="2800"/>
              <a:t>。一辆车可以跑是功能，要跑得多快，能跑多少年还能跑，这就是车子的性能。</a:t>
            </a:r>
            <a:endParaRPr lang="zh-CN" altLang="en-US" sz="2800"/>
          </a:p>
          <a:p>
            <a:r>
              <a:rPr lang="zh-CN" altLang="en-US" sz="2800"/>
              <a:t>       既然是一种要求，那么要测试的话，肯定需要一些性能指标，其实就是我们对系统的要求要量化的意思。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性能测试要测什么？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3585" y="1322070"/>
            <a:ext cx="8388985" cy="3390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性能测试不是功能测试，不需要所有功能都测试，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只测试关键位置</a:t>
            </a:r>
            <a:r>
              <a:rPr lang="zh-CN" altLang="en-US">
                <a:sym typeface="+mn-ea"/>
              </a:rPr>
              <a:t>。如小车的发动机，防撞能力，并不会去关心椅子舒不舒服，方向盘好不好用，刹车好不好用。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再说我们的测试系统，要测试什么，首先我们需要分析我们的系统数据流是怎样子的，程序的架构是怎样子的才能分析出关键位置！</a:t>
            </a:r>
            <a:endParaRPr lang="zh-CN" altLang="en-US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我们的程序架构都是什么样子的呢？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2070"/>
            <a:ext cx="12192000" cy="1124585"/>
          </a:xfrm>
        </p:spPr>
        <p:txBody>
          <a:bodyPr/>
          <a:lstStyle/>
          <a:p>
            <a:pPr marL="0" indent="0">
              <a:buNone/>
            </a:pPr>
            <a:r>
              <a:rPr>
                <a:sym typeface="+mn-ea"/>
              </a:rPr>
              <a:t>从我们用户使用的角度来看，无非是“浏览器”---》“服务器”---》“浏览器”</a:t>
            </a:r>
            <a:r>
              <a:rPr lang="zh-CN">
                <a:sym typeface="+mn-ea"/>
              </a:rPr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65985" y="3277235"/>
            <a:ext cx="2435225" cy="18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浏览器</a:t>
            </a:r>
            <a:endParaRPr lang="zh-CN" altLang="en-US" sz="4000"/>
          </a:p>
        </p:txBody>
      </p:sp>
      <p:sp>
        <p:nvSpPr>
          <p:cNvPr id="10" name="矩形 9"/>
          <p:cNvSpPr/>
          <p:nvPr/>
        </p:nvSpPr>
        <p:spPr>
          <a:xfrm>
            <a:off x="7242175" y="3277235"/>
            <a:ext cx="2435225" cy="186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服务器</a:t>
            </a:r>
            <a:endParaRPr lang="zh-CN" altLang="en-US" sz="40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627880" y="3711575"/>
            <a:ext cx="2632710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85740" y="3487420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588510" y="4527550"/>
            <a:ext cx="2672080" cy="6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38445" y="4369435"/>
            <a:ext cx="80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响应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我们的程序架构都是什么样子的呢？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258300" y="1808480"/>
            <a:ext cx="2693035" cy="2783205"/>
          </a:xfrm>
        </p:spPr>
        <p:txBody>
          <a:bodyPr>
            <a:normAutofit/>
          </a:bodyPr>
          <a:lstStyle/>
          <a:p>
            <a:pPr marL="0" indent="0">
              <a:lnSpc>
                <a:spcPct val="145000"/>
              </a:lnSpc>
              <a:spcBef>
                <a:spcPts val="600"/>
              </a:spcBef>
              <a:buNone/>
            </a:pPr>
            <a:r>
              <a:rPr>
                <a:sym typeface="+mn-ea"/>
              </a:rPr>
              <a:t>从HTTP交互上看，专业一点的人会说是如下图描述的</a:t>
            </a:r>
            <a:r>
              <a:rPr lang="zh-CN">
                <a:sym typeface="+mn-ea"/>
              </a:rPr>
              <a:t>。</a:t>
            </a:r>
            <a:endParaRPr lang="zh-CN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226820"/>
            <a:ext cx="8750300" cy="556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我们的程序架构都是什么样子的呢？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691370" y="1325880"/>
            <a:ext cx="2362200" cy="2002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>
                <a:sym typeface="+mn-ea"/>
              </a:rPr>
              <a:t>从程序的部署上看，其实大概是如下图描述这样子的</a:t>
            </a:r>
            <a:r>
              <a:rPr lang="zh-CN" sz="2000">
                <a:sym typeface="+mn-ea"/>
              </a:rPr>
              <a:t>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972820"/>
            <a:ext cx="8678545" cy="571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>
            <p:ph idx="1"/>
          </p:nvPr>
        </p:nvSpPr>
        <p:spPr>
          <a:xfrm>
            <a:off x="947420" y="1322070"/>
            <a:ext cx="10480675" cy="435165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"/>
            </a:pPr>
            <a:r>
              <a:rPr lang="zh-CN" altLang="en-US"/>
              <a:t>2-5-10原则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主要针对响应时间。简单说，就是当用户能够在</a:t>
            </a:r>
            <a:r>
              <a:rPr lang="zh-CN" altLang="en-US">
                <a:solidFill>
                  <a:srgbClr val="FF0000"/>
                </a:solidFill>
              </a:rPr>
              <a:t>2秒以内</a:t>
            </a:r>
            <a:r>
              <a:rPr lang="zh-CN" altLang="en-US"/>
              <a:t>得到响应时，会感觉系统的响应很快；当用户在</a:t>
            </a:r>
            <a:r>
              <a:rPr lang="zh-CN" altLang="en-US">
                <a:solidFill>
                  <a:srgbClr val="FF0000"/>
                </a:solidFill>
              </a:rPr>
              <a:t>2-5秒之间</a:t>
            </a:r>
            <a:r>
              <a:rPr lang="zh-CN" altLang="en-US"/>
              <a:t>得到响应时，会感觉系统的响应速度还可以；当用户在</a:t>
            </a:r>
            <a:r>
              <a:rPr lang="zh-CN" altLang="en-US">
                <a:solidFill>
                  <a:srgbClr val="FF0000"/>
                </a:solidFill>
              </a:rPr>
              <a:t>5-10秒以内</a:t>
            </a:r>
            <a:r>
              <a:rPr lang="zh-CN" altLang="en-US"/>
              <a:t>得到响应时，会感觉系统的响应速度很慢，但是还可以接受；而当用户在</a:t>
            </a:r>
            <a:r>
              <a:rPr lang="zh-CN" altLang="en-US">
                <a:solidFill>
                  <a:srgbClr val="FF0000"/>
                </a:solidFill>
              </a:rPr>
              <a:t>超过10秒</a:t>
            </a:r>
            <a:r>
              <a:rPr lang="zh-CN" altLang="en-US"/>
              <a:t>后仍然无法得到响应时，会感觉系统糟透了，或者认为系统已经失去响应，而选择离开这个Web站点，或者发起第二次请求。</a:t>
            </a:r>
            <a:endParaRPr lang="zh-CN" altLang="en-US"/>
          </a:p>
          <a:p>
            <a:pPr lvl="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80/20原则</a:t>
            </a:r>
            <a:endParaRPr lang="zh-CN" altLang="en-US">
              <a:sym typeface="+mn-ea"/>
            </a:endParaRPr>
          </a:p>
          <a:p>
            <a:pPr lvl="1">
              <a:buNone/>
            </a:pPr>
            <a:r>
              <a:rPr lang="zh-CN" altLang="en-US">
                <a:sym typeface="+mn-ea"/>
              </a:rPr>
              <a:t>用于减少风险，抓住重点进行更多的测试：80/20原则即帕累托法则（Pareto Principle），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用户80％的时间在使用软件产品中20％的功能</a:t>
            </a:r>
            <a:r>
              <a:rPr lang="zh-CN" altLang="en-US">
                <a:sym typeface="+mn-ea"/>
              </a:rPr>
              <a:t>。“重点测试”就是测试这20％的功能，而其他80％的功能属于优先级低的测试范围，占测试20%的资源。</a:t>
            </a:r>
            <a:endParaRPr lang="zh-CN" altLang="en-US"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性能测试通用原则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>
            <p:ph idx="1"/>
          </p:nvPr>
        </p:nvSpPr>
        <p:spPr>
          <a:xfrm>
            <a:off x="1802130" y="1322070"/>
            <a:ext cx="8481695" cy="3864610"/>
          </a:xfrm>
        </p:spPr>
        <p:txBody>
          <a:bodyPr/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用户使用频繁的业务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使用的用户很多的功能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比较复杂的业务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数据量很大的查询业务</a:t>
            </a:r>
            <a:endParaRPr lang="zh-CN" altLang="en-US"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性能测试业务选择原则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WPS 演示</Application>
  <PresentationFormat>自定义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方正正粗黑简体</vt:lpstr>
      <vt:lpstr>Wingdings</vt:lpstr>
      <vt:lpstr>等线</vt:lpstr>
      <vt:lpstr>黑体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目录</vt:lpstr>
      <vt:lpstr>性能测试到底是什么？</vt:lpstr>
      <vt:lpstr>性能测试要测什么？</vt:lpstr>
      <vt:lpstr>我们的程序架构都是什么样子的呢？</vt:lpstr>
      <vt:lpstr>我们的程序架构都是什么样子的呢？</vt:lpstr>
      <vt:lpstr>我们的程序架构都是什么样子的呢？</vt:lpstr>
      <vt:lpstr>性能测试通用原则</vt:lpstr>
      <vt:lpstr>性能测试业务选择原则</vt:lpstr>
      <vt:lpstr>性能测试注意点</vt:lpstr>
      <vt:lpstr>性能瓶颈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love</cp:lastModifiedBy>
  <cp:revision>131</cp:revision>
  <dcterms:created xsi:type="dcterms:W3CDTF">2016-05-24T13:32:00Z</dcterms:created>
  <dcterms:modified xsi:type="dcterms:W3CDTF">2017-07-07T07:21:31Z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