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2"/>
  </p:handoutMasterIdLst>
  <p:sldIdLst>
    <p:sldId id="256" r:id="rId2"/>
    <p:sldId id="270" r:id="rId3"/>
    <p:sldId id="269" r:id="rId4"/>
    <p:sldId id="258" r:id="rId5"/>
    <p:sldId id="281" r:id="rId6"/>
    <p:sldId id="259" r:id="rId7"/>
    <p:sldId id="261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11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5" y="-3175"/>
            <a:ext cx="12189460" cy="68560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592955" y="2509520"/>
            <a:ext cx="4241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Linux </a:t>
            </a:r>
            <a:r>
              <a:rPr lang="zh-CN" altLang="en-US" sz="6000" dirty="0" smtClean="0"/>
              <a:t>进阶</a:t>
            </a:r>
            <a:r>
              <a:rPr lang="en-US" altLang="zh-CN" sz="6000" dirty="0" smtClean="0"/>
              <a:t> </a:t>
            </a:r>
            <a:endParaRPr lang="zh-CN" altLang="en-US" sz="6000" dirty="0"/>
          </a:p>
        </p:txBody>
      </p:sp>
      <p:sp>
        <p:nvSpPr>
          <p:cNvPr id="3" name="文本框 8"/>
          <p:cNvSpPr txBox="1"/>
          <p:nvPr/>
        </p:nvSpPr>
        <p:spPr>
          <a:xfrm>
            <a:off x="7461661" y="4517614"/>
            <a:ext cx="4241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孔祥生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1005" y="388620"/>
            <a:ext cx="5468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b="1"/>
              <a:t>还有什么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91005" y="1231900"/>
            <a:ext cx="761619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*  </a:t>
            </a:r>
            <a:r>
              <a:rPr lang="zh-CN" altLang="en-US" b="1"/>
              <a:t>文本操作</a:t>
            </a:r>
          </a:p>
          <a:p>
            <a:r>
              <a:rPr lang="zh-CN" altLang="en-US" b="1"/>
              <a:t>   </a:t>
            </a:r>
            <a:r>
              <a:rPr lang="zh-CN" altLang="en-US" sz="2000" b="1"/>
              <a:t>  </a:t>
            </a:r>
            <a:r>
              <a:rPr lang="en-US" altLang="zh-CN" sz="1600"/>
              <a:t>grep</a:t>
            </a:r>
          </a:p>
          <a:p>
            <a:r>
              <a:rPr lang="zh-CN" altLang="en-US"/>
              <a:t>     </a:t>
            </a:r>
            <a:r>
              <a:rPr lang="zh-CN" altLang="en-US" sz="1600"/>
              <a:t>awt   </a:t>
            </a:r>
          </a:p>
          <a:p>
            <a:r>
              <a:rPr lang="zh-CN" altLang="en-US" sz="1600"/>
              <a:t>      sed  </a:t>
            </a:r>
          </a:p>
          <a:p>
            <a:endParaRPr lang="zh-CN" altLang="en-US"/>
          </a:p>
          <a:p>
            <a:r>
              <a:rPr lang="en-US" altLang="zh-CN" b="1"/>
              <a:t>*  </a:t>
            </a:r>
            <a:r>
              <a:rPr lang="zh-CN" altLang="en-US" b="1"/>
              <a:t>远程控制</a:t>
            </a:r>
          </a:p>
          <a:p>
            <a:r>
              <a:rPr lang="zh-CN" altLang="en-US"/>
              <a:t>    </a:t>
            </a:r>
            <a:r>
              <a:rPr lang="zh-CN" altLang="en-US" sz="1600"/>
              <a:t> scp </a:t>
            </a:r>
          </a:p>
          <a:p>
            <a:r>
              <a:rPr lang="zh-CN" altLang="en-US" sz="1600"/>
              <a:t>     ssh  </a:t>
            </a:r>
          </a:p>
          <a:p>
            <a:r>
              <a:rPr lang="zh-CN" altLang="en-US" sz="1600"/>
              <a:t>     expect     （可能需要安装）</a:t>
            </a:r>
          </a:p>
          <a:p>
            <a:endParaRPr lang="zh-CN" altLang="en-US"/>
          </a:p>
          <a:p>
            <a:r>
              <a:rPr lang="en-US" altLang="zh-CN" b="1"/>
              <a:t>*  vi</a:t>
            </a:r>
            <a:r>
              <a:rPr lang="zh-CN" altLang="zh-CN" b="1"/>
              <a:t>的使用</a:t>
            </a:r>
          </a:p>
          <a:p>
            <a:r>
              <a:rPr lang="en-US" altLang="zh-CN"/>
              <a:t>      </a:t>
            </a:r>
            <a:r>
              <a:rPr lang="zh-CN" altLang="en-US" sz="1600"/>
              <a:t>熟练使用！！</a:t>
            </a:r>
          </a:p>
          <a:p>
            <a:endParaRPr lang="zh-CN" altLang="en-US" sz="1600"/>
          </a:p>
          <a:p>
            <a:r>
              <a:rPr lang="en-US" altLang="zh-CN" b="1"/>
              <a:t>*  shell</a:t>
            </a:r>
            <a:r>
              <a:rPr lang="zh-CN" altLang="en-US" b="1"/>
              <a:t>编写</a:t>
            </a:r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1200" y="1776730"/>
            <a:ext cx="61588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1</a:t>
            </a:r>
            <a:r>
              <a:rPr lang="zh-CN" altLang="en-US" sz="2400" b="1"/>
              <a:t>、权限</a:t>
            </a:r>
          </a:p>
          <a:p>
            <a:r>
              <a:rPr lang="en-US" altLang="zh-CN" sz="2400" b="1"/>
              <a:t>2</a:t>
            </a:r>
            <a:r>
              <a:rPr lang="zh-CN" altLang="en-US" sz="2400" b="1"/>
              <a:t>、目录</a:t>
            </a:r>
          </a:p>
          <a:p>
            <a:r>
              <a:rPr lang="en-US" altLang="zh-CN" sz="2400" b="1">
                <a:sym typeface="+mn-ea"/>
              </a:rPr>
              <a:t>3</a:t>
            </a:r>
            <a:r>
              <a:rPr lang="zh-CN" altLang="en-US" sz="2400" b="1">
                <a:sym typeface="+mn-ea"/>
              </a:rPr>
              <a:t>、重命名</a:t>
            </a:r>
            <a:endParaRPr lang="zh-CN" altLang="en-US" sz="2400" b="1"/>
          </a:p>
          <a:p>
            <a:r>
              <a:rPr lang="en-US" altLang="zh-CN" sz="2400" b="1"/>
              <a:t>4</a:t>
            </a:r>
            <a:r>
              <a:rPr lang="zh-CN" altLang="en-US" sz="2400" b="1"/>
              <a:t>、环境变量</a:t>
            </a:r>
          </a:p>
          <a:p>
            <a:r>
              <a:rPr lang="en-US" altLang="zh-CN" sz="2400" b="1"/>
              <a:t>5</a:t>
            </a:r>
            <a:r>
              <a:rPr lang="zh-CN" altLang="en-US" sz="2400" b="1"/>
              <a:t>、重定向和管道</a:t>
            </a:r>
          </a:p>
          <a:p>
            <a:r>
              <a:rPr lang="en-US" altLang="zh-CN" sz="2400" b="1"/>
              <a:t>6</a:t>
            </a:r>
            <a:r>
              <a:rPr lang="zh-CN" altLang="en-US" sz="2400" b="1"/>
              <a:t>、技巧</a:t>
            </a:r>
          </a:p>
          <a:p>
            <a:r>
              <a:rPr lang="en-US" altLang="zh-CN" sz="2400" b="1"/>
              <a:t>7</a:t>
            </a:r>
            <a:r>
              <a:rPr lang="zh-CN" altLang="en-US" sz="2400" b="1"/>
              <a:t>、快捷键</a:t>
            </a:r>
          </a:p>
          <a:p>
            <a:r>
              <a:rPr lang="en-US" altLang="zh-CN" sz="2400" b="1"/>
              <a:t>8</a:t>
            </a:r>
            <a:r>
              <a:rPr lang="zh-CN" altLang="en-US" sz="2400" b="1"/>
              <a:t>、其他</a:t>
            </a:r>
          </a:p>
          <a:p>
            <a:r>
              <a:rPr lang="en-US" altLang="zh-CN" sz="2400" b="1"/>
              <a:t>9</a:t>
            </a:r>
            <a:r>
              <a:rPr lang="zh-CN" altLang="en-US" sz="2400" b="1"/>
              <a:t>、</a:t>
            </a:r>
            <a:r>
              <a:rPr lang="en-US" altLang="zh-CN" sz="2400" b="1"/>
              <a:t>shell</a:t>
            </a:r>
            <a:r>
              <a:rPr lang="zh-CN" altLang="en-US" sz="2400" b="1"/>
              <a:t>脚本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91005" y="388620"/>
            <a:ext cx="5468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目录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1005" y="388620"/>
            <a:ext cx="5468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权限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670" y="3906520"/>
            <a:ext cx="6114415" cy="2066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10105" y="1367790"/>
            <a:ext cx="57918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命令</a:t>
            </a:r>
          </a:p>
          <a:p>
            <a:r>
              <a:rPr lang="en-US" altLang="zh-CN"/>
              <a:t>       # ll                  (ls -l) </a:t>
            </a:r>
          </a:p>
          <a:p>
            <a:r>
              <a:rPr lang="en-US" altLang="zh-CN"/>
              <a:t> </a:t>
            </a:r>
          </a:p>
          <a:p>
            <a:r>
              <a:rPr lang="en-US" altLang="zh-CN"/>
              <a:t>       # chown </a:t>
            </a:r>
          </a:p>
          <a:p>
            <a:endParaRPr lang="en-US" altLang="zh-CN"/>
          </a:p>
          <a:p>
            <a:r>
              <a:rPr lang="en-US" altLang="zh-CN"/>
              <a:t>       # chmod</a:t>
            </a:r>
          </a:p>
          <a:p>
            <a:endParaRPr lang="en-US" altLang="zh-CN"/>
          </a:p>
          <a:p>
            <a:r>
              <a:rPr lang="en-US" altLang="zh-CN"/>
              <a:t>       $  </a:t>
            </a:r>
            <a:r>
              <a:rPr lang="zh-CN" altLang="zh-CN"/>
              <a:t>和  </a:t>
            </a:r>
            <a:r>
              <a:rPr lang="en-US" altLang="zh-CN"/>
              <a:t>#  </a:t>
            </a:r>
            <a:r>
              <a:rPr lang="zh-CN" altLang="en-US"/>
              <a:t>的区别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1005" y="388620"/>
            <a:ext cx="5468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目录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295" y="1481455"/>
            <a:ext cx="4866640" cy="36855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4150" y="1567815"/>
            <a:ext cx="38989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目录：</a:t>
            </a:r>
          </a:p>
          <a:p>
            <a:r>
              <a:rPr lang="en-US" altLang="zh-CN"/>
              <a:t>      boot</a:t>
            </a:r>
          </a:p>
          <a:p>
            <a:r>
              <a:rPr lang="en-US" altLang="zh-CN"/>
              <a:t>      etc</a:t>
            </a:r>
          </a:p>
          <a:p>
            <a:r>
              <a:rPr lang="en-US" altLang="zh-CN"/>
              <a:t>      root</a:t>
            </a:r>
            <a:endParaRPr lang="zh-CN" altLang="zh-CN"/>
          </a:p>
          <a:p>
            <a:r>
              <a:rPr lang="en-US" altLang="zh-CN"/>
              <a:t>      home</a:t>
            </a:r>
          </a:p>
          <a:p>
            <a:r>
              <a:rPr lang="en-US" altLang="zh-CN"/>
              <a:t>      server</a:t>
            </a:r>
          </a:p>
          <a:p>
            <a:endParaRPr lang="en-US" altLang="zh-CN"/>
          </a:p>
          <a:p>
            <a:r>
              <a:rPr lang="zh-CN" altLang="zh-CN"/>
              <a:t>命令：</a:t>
            </a:r>
          </a:p>
          <a:p>
            <a:r>
              <a:rPr lang="en-US" altLang="zh-CN"/>
              <a:t>      # ll -a</a:t>
            </a:r>
          </a:p>
          <a:p>
            <a:endParaRPr lang="en-US" altLang="zh-CN"/>
          </a:p>
          <a:p>
            <a:r>
              <a:rPr lang="en-US" altLang="zh-CN"/>
              <a:t>      # cd ~     </a:t>
            </a:r>
            <a:r>
              <a:rPr lang="zh-CN" altLang="zh-CN"/>
              <a:t>和  </a:t>
            </a:r>
            <a:r>
              <a:rPr lang="en-US" altLang="zh-CN"/>
              <a:t>cd</a:t>
            </a:r>
          </a:p>
          <a:p>
            <a:endParaRPr lang="en-US" altLang="zh-CN"/>
          </a:p>
          <a:p>
            <a:r>
              <a:rPr lang="en-US" altLang="zh-CN"/>
              <a:t>      # cd /</a:t>
            </a:r>
          </a:p>
          <a:p>
            <a:endParaRPr lang="en-US" altLang="zh-CN"/>
          </a:p>
          <a:p>
            <a:r>
              <a:rPr lang="en-US" altLang="zh-CN"/>
              <a:t>      # cd 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1005" y="388620"/>
            <a:ext cx="5468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重命名</a:t>
            </a:r>
            <a:r>
              <a:rPr lang="en-US" altLang="zh-CN" sz="3600" b="1"/>
              <a:t>alias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84680" y="1675130"/>
            <a:ext cx="2668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化繁为简，且不用写</a:t>
            </a:r>
            <a:r>
              <a:rPr lang="en-US" altLang="zh-CN">
                <a:sym typeface="+mn-ea"/>
              </a:rPr>
              <a:t>shell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84680" y="2279015"/>
            <a:ext cx="978535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alias crmskill='ps -ef|grep java|grep tomcat|grep -iv grep|awk '\''{print $2}'\''|xargs kill -9 </a:t>
            </a:r>
          </a:p>
          <a:p>
            <a:pPr algn="l"/>
            <a:r>
              <a:rPr lang="zh-CN" altLang="en-US"/>
              <a:t>                          &amp;&amp; echo kill finished,now cleaning cache... </a:t>
            </a:r>
          </a:p>
          <a:p>
            <a:pPr algn="l"/>
            <a:r>
              <a:rPr lang="zh-CN" altLang="en-US"/>
              <a:t>                          &amp;&amp; (cd /server/tomcat/ &amp;&amp; rm -rf logs/* &amp;&amp; rm -rf temp/* </a:t>
            </a:r>
          </a:p>
          <a:p>
            <a:pPr algn="l"/>
            <a:r>
              <a:rPr lang="zh-CN" altLang="en-US"/>
              <a:t>                          &amp;&amp; rm -rf work/Catalina/localhost/*) &amp;&amp; echo clean cache finished!'</a:t>
            </a:r>
          </a:p>
          <a:p>
            <a:pPr algn="l"/>
            <a:r>
              <a:rPr lang="zh-CN" altLang="en-US"/>
              <a:t>alias crmsstart='echo "depolying..." &amp;&amp; (mkdir -p /server/tomcat/webapps/crms-web </a:t>
            </a:r>
          </a:p>
          <a:p>
            <a:pPr algn="l"/>
            <a:r>
              <a:rPr lang="zh-CN" altLang="en-US"/>
              <a:t>                          &amp;&amp; cd /server/tomcat/webapps/crms-web/ &amp;&amp; rm -rf * &amp;&amp; jar -xf ../crms-web.war) </a:t>
            </a:r>
          </a:p>
          <a:p>
            <a:pPr algn="l"/>
            <a:r>
              <a:rPr lang="zh-CN" altLang="en-US"/>
              <a:t>                          &amp;&amp; echo "starting..." &amp;&amp; (cd /server/tomcat/bin &amp;&amp; ./startup.sh&gt;/dev/null &amp;&amp; sleep 2s ) </a:t>
            </a:r>
          </a:p>
          <a:p>
            <a:pPr algn="l"/>
            <a:r>
              <a:rPr lang="zh-CN" altLang="en-US"/>
              <a:t>                          &amp;&amp; tail -f /server/tomcat/logs/catalina.out'</a:t>
            </a:r>
          </a:p>
          <a:p>
            <a:pPr algn="l"/>
            <a:r>
              <a:rPr lang="zh-CN" altLang="en-US"/>
              <a:t>alias crmsps='ps -ef|grep tomcat|grep java|grep -iv grep |awk '\''{print $2}'\'''</a:t>
            </a:r>
          </a:p>
          <a:p>
            <a:pPr algn="l"/>
            <a:r>
              <a:rPr lang="zh-CN" altLang="en-US"/>
              <a:t>alias crmslog='tail -f /server/tomcat/logs/catalina.out'</a:t>
            </a:r>
          </a:p>
          <a:p>
            <a:pPr algn="l"/>
            <a:r>
              <a:rPr lang="zh-CN" altLang="en-US"/>
              <a:t>alias cdlib='cd /server/tomcat/webapps/crms-web/WEB-INF/lib 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1005" y="388620"/>
            <a:ext cx="5468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环境变量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7162"/>
          <a:stretch>
            <a:fillRect/>
          </a:stretch>
        </p:blipFill>
        <p:spPr>
          <a:xfrm>
            <a:off x="1122680" y="1609725"/>
            <a:ext cx="5004435" cy="1924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22680" y="4003675"/>
            <a:ext cx="49993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*   </a:t>
            </a:r>
            <a:r>
              <a:rPr lang="zh-CN" altLang="zh-CN">
                <a:solidFill>
                  <a:schemeClr val="tx1"/>
                </a:solidFill>
              </a:rPr>
              <a:t>是什么</a:t>
            </a:r>
          </a:p>
          <a:p>
            <a:r>
              <a:rPr lang="en-US" altLang="zh-CN">
                <a:solidFill>
                  <a:srgbClr val="FF0000"/>
                </a:solidFill>
              </a:rPr>
              <a:t>* 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zh-CN">
                <a:solidFill>
                  <a:schemeClr val="tx1"/>
                </a:solidFill>
              </a:rPr>
              <a:t>怎么配</a:t>
            </a:r>
          </a:p>
          <a:p>
            <a:pPr lvl="1"/>
            <a:r>
              <a:rPr lang="en-US" altLang="zh-CN"/>
              <a:t># source  ~/.bash_profile</a:t>
            </a:r>
          </a:p>
          <a:p>
            <a:pPr lvl="1"/>
            <a:r>
              <a:rPr lang="en-US" altLang="zh-CN"/>
              <a:t># source /etc/profile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*</a:t>
            </a:r>
            <a:r>
              <a:rPr lang="en-US" altLang="zh-CN">
                <a:sym typeface="+mn-ea"/>
              </a:rPr>
              <a:t>   “su”  </a:t>
            </a:r>
            <a:r>
              <a:rPr lang="zh-CN" altLang="zh-CN">
                <a:sym typeface="+mn-ea"/>
              </a:rPr>
              <a:t>和 </a:t>
            </a:r>
            <a:r>
              <a:rPr lang="en-US" altLang="zh-CN">
                <a:sym typeface="+mn-ea"/>
              </a:rPr>
              <a:t>“su</a:t>
            </a:r>
            <a:r>
              <a:rPr lang="zh-CN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- ”</a:t>
            </a:r>
            <a:r>
              <a:rPr lang="zh-CN" altLang="zh-CN">
                <a:sym typeface="+mn-ea"/>
              </a:rPr>
              <a:t> 的区别</a:t>
            </a:r>
            <a:endParaRPr lang="en-US" altLang="zh-CN"/>
          </a:p>
        </p:txBody>
      </p:sp>
      <p:grpSp>
        <p:nvGrpSpPr>
          <p:cNvPr id="19" name="组合 18"/>
          <p:cNvGrpSpPr/>
          <p:nvPr/>
        </p:nvGrpSpPr>
        <p:grpSpPr>
          <a:xfrm>
            <a:off x="6630035" y="1391285"/>
            <a:ext cx="5000625" cy="4519930"/>
            <a:chOff x="10457" y="1628"/>
            <a:chExt cx="7875" cy="7118"/>
          </a:xfrm>
        </p:grpSpPr>
        <p:sp>
          <p:nvSpPr>
            <p:cNvPr id="16" name="圆角矩形 15"/>
            <p:cNvSpPr/>
            <p:nvPr/>
          </p:nvSpPr>
          <p:spPr>
            <a:xfrm>
              <a:off x="10488" y="4658"/>
              <a:ext cx="7845" cy="408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0457" y="1628"/>
              <a:ext cx="7875" cy="285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759" y="2871"/>
              <a:ext cx="2814" cy="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~/</a:t>
              </a:r>
              <a:r>
                <a:rPr lang="zh-CN" altLang="en-US"/>
                <a:t>.bash_profile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957" y="2871"/>
              <a:ext cx="2814" cy="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~/</a:t>
              </a:r>
              <a:r>
                <a:rPr lang="zh-CN" altLang="en-US"/>
                <a:t>.bash_</a:t>
              </a:r>
              <a:r>
                <a:rPr lang="en-US" altLang="zh-CN"/>
                <a:t>rc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759" y="4957"/>
              <a:ext cx="2814" cy="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/etc/profile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759" y="6829"/>
              <a:ext cx="7177" cy="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/etc/profile.d</a:t>
              </a:r>
              <a:r>
                <a:rPr lang="zh-CN"/>
                <a:t>目录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4957" y="4943"/>
              <a:ext cx="2814" cy="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/etc/bashrc</a:t>
              </a:r>
            </a:p>
          </p:txBody>
        </p:sp>
        <p:cxnSp>
          <p:nvCxnSpPr>
            <p:cNvPr id="11" name="直接箭头连接符 10"/>
            <p:cNvCxnSpPr>
              <a:stCxn id="3" idx="3"/>
              <a:endCxn id="5" idx="1"/>
            </p:cNvCxnSpPr>
            <p:nvPr/>
          </p:nvCxnSpPr>
          <p:spPr>
            <a:xfrm>
              <a:off x="13573" y="3236"/>
              <a:ext cx="13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5" idx="2"/>
              <a:endCxn id="10" idx="0"/>
            </p:cNvCxnSpPr>
            <p:nvPr/>
          </p:nvCxnSpPr>
          <p:spPr>
            <a:xfrm>
              <a:off x="16364" y="3600"/>
              <a:ext cx="0" cy="13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2"/>
              <a:endCxn id="8" idx="0"/>
            </p:cNvCxnSpPr>
            <p:nvPr/>
          </p:nvCxnSpPr>
          <p:spPr>
            <a:xfrm>
              <a:off x="12166" y="5686"/>
              <a:ext cx="2182" cy="11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2"/>
              <a:endCxn id="8" idx="0"/>
            </p:cNvCxnSpPr>
            <p:nvPr/>
          </p:nvCxnSpPr>
          <p:spPr>
            <a:xfrm flipH="1">
              <a:off x="14348" y="5672"/>
              <a:ext cx="2016" cy="11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2807" y="1833"/>
              <a:ext cx="28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b="1"/>
                <a:t>用户环境变量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092" y="7911"/>
              <a:ext cx="252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系统环境变量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1005" y="388620"/>
            <a:ext cx="5468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b="1"/>
              <a:t>重定向和管道</a:t>
            </a:r>
            <a:endParaRPr lang="en-US" altLang="zh-CN" sz="36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10" y="4497070"/>
            <a:ext cx="8161655" cy="685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19910" y="3886200"/>
            <a:ext cx="766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、管道</a:t>
            </a:r>
            <a:r>
              <a:rPr lang="en-US" altLang="zh-CN"/>
              <a:t>“|”</a:t>
            </a:r>
            <a:r>
              <a:rPr lang="zh-CN" altLang="zh-CN"/>
              <a:t>：更牛叉的重定向。前面的输出作为后面的输入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91005" y="1153160"/>
            <a:ext cx="509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、重定向</a:t>
            </a:r>
            <a:r>
              <a:rPr lang="en-US" altLang="zh-CN"/>
              <a:t>”&gt;”</a:t>
            </a:r>
            <a:r>
              <a:rPr lang="zh-CN" altLang="zh-CN"/>
              <a:t>、</a:t>
            </a:r>
            <a:r>
              <a:rPr lang="en-US" altLang="zh-CN"/>
              <a:t>“&gt;&gt;” </a:t>
            </a:r>
            <a:r>
              <a:rPr lang="zh-CN" altLang="zh-CN"/>
              <a:t>、</a:t>
            </a:r>
            <a:r>
              <a:rPr lang="en-US" altLang="zh-CN"/>
              <a:t>“</a:t>
            </a:r>
            <a:r>
              <a:rPr lang="en-US" altLang="zh-CN">
                <a:sym typeface="+mn-ea"/>
              </a:rPr>
              <a:t>2&gt;&amp;1</a:t>
            </a:r>
            <a:r>
              <a:rPr lang="en-US" altLang="zh-CN"/>
              <a:t>”: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73580" y="2142490"/>
            <a:ext cx="80702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“2&gt;&amp;1” </a:t>
            </a:r>
            <a:r>
              <a:rPr lang="zh-CN" altLang="zh-CN">
                <a:sym typeface="+mn-ea"/>
              </a:rPr>
              <a:t>解释： nihao 是目录  wohao 是文件</a:t>
            </a:r>
            <a:endParaRPr lang="zh-CN" altLang="zh-CN"/>
          </a:p>
          <a:p>
            <a:r>
              <a:rPr lang="zh-CN" altLang="zh-CN">
                <a:sym typeface="+mn-ea"/>
              </a:rPr>
              <a:t>$ rm -fv nihao wohao</a:t>
            </a:r>
            <a:endParaRPr lang="zh-CN" altLang="zh-CN"/>
          </a:p>
          <a:p>
            <a:r>
              <a:rPr lang="zh-CN" altLang="zh-CN">
                <a:sym typeface="+mn-ea"/>
              </a:rPr>
              <a:t>$ rm -fv nihao wohao &gt;log.txt                ## 观察log.txt的内容</a:t>
            </a:r>
            <a:endParaRPr lang="zh-CN" altLang="zh-CN"/>
          </a:p>
          <a:p>
            <a:r>
              <a:rPr lang="zh-CN" altLang="zh-CN">
                <a:sym typeface="+mn-ea"/>
              </a:rPr>
              <a:t>$ rm -fv nihao wohao &gt;log.txt 2&gt;err.txt      ## 观察log.txt和err.txt的内容</a:t>
            </a:r>
            <a:endParaRPr lang="zh-CN" altLang="zh-CN"/>
          </a:p>
          <a:p>
            <a:r>
              <a:rPr lang="zh-CN" altLang="zh-CN">
                <a:sym typeface="+mn-ea"/>
              </a:rPr>
              <a:t>$ rm -fv nihao wohao &gt;log.txt 2&gt;&amp;1           ## 观察log.txt的内容 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1621790"/>
            <a:ext cx="341884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1005" y="388620"/>
            <a:ext cx="5468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技巧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74825" y="1201420"/>
            <a:ext cx="714311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、命令补全时不区分大小写</a:t>
            </a:r>
          </a:p>
          <a:p>
            <a:r>
              <a:rPr lang="en-US" altLang="zh-CN"/>
              <a:t>       bind "set completion-ignore-case on"       </a:t>
            </a:r>
          </a:p>
          <a:p>
            <a:r>
              <a:rPr lang="en-US" altLang="zh-CN"/>
              <a:t>2</a:t>
            </a:r>
            <a:r>
              <a:rPr lang="zh-CN" altLang="en-US"/>
              <a:t>、保护文件不被误修改和误删除</a:t>
            </a:r>
          </a:p>
          <a:p>
            <a:r>
              <a:rPr lang="zh-CN" altLang="en-US"/>
              <a:t>       </a:t>
            </a:r>
            <a:r>
              <a:rPr lang="en-US" altLang="zh-CN"/>
              <a:t>chattr +i fileName </a:t>
            </a:r>
          </a:p>
          <a:p>
            <a:r>
              <a:rPr lang="en-US" altLang="zh-CN"/>
              <a:t>3</a:t>
            </a:r>
            <a:r>
              <a:rPr lang="zh-CN" altLang="zh-CN"/>
              <a:t>、巧妙跟踪日志</a:t>
            </a:r>
          </a:p>
          <a:p>
            <a:r>
              <a:rPr lang="zh-CN" altLang="zh-CN"/>
              <a:t>        </a:t>
            </a:r>
            <a:r>
              <a:rPr lang="en-US" altLang="zh-CN"/>
              <a:t>tee</a:t>
            </a:r>
          </a:p>
          <a:p>
            <a:pPr algn="l">
              <a:buNone/>
            </a:pPr>
            <a:r>
              <a:rPr lang="zh-CN" altLang="zh-CN" sz="1800"/>
              <a:t>4、后台执行</a:t>
            </a:r>
          </a:p>
          <a:p>
            <a:pPr algn="l">
              <a:buNone/>
            </a:pPr>
            <a:r>
              <a:rPr lang="zh-CN" altLang="zh-CN" sz="1800"/>
              <a:t>        nohup  </a:t>
            </a:r>
            <a:r>
              <a:rPr lang="en-US" altLang="zh-CN" sz="1800"/>
              <a:t>...</a:t>
            </a:r>
            <a:r>
              <a:rPr lang="zh-CN" altLang="zh-CN" sz="1800"/>
              <a:t>  &amp;</a:t>
            </a:r>
          </a:p>
          <a:p>
            <a:pPr algn="l">
              <a:buNone/>
            </a:pPr>
            <a:r>
              <a:rPr lang="en-US" altLang="zh-CN" sz="1800"/>
              <a:t>5</a:t>
            </a:r>
            <a:r>
              <a:rPr lang="zh-CN" altLang="en-US" sz="1800"/>
              <a:t>、快速备份文件</a:t>
            </a:r>
          </a:p>
          <a:p>
            <a:pPr algn="l">
              <a:buNone/>
            </a:pPr>
            <a:r>
              <a:rPr lang="zh-CN" altLang="en-US" sz="1800"/>
              <a:t>        cp filename{,.bak}</a:t>
            </a:r>
          </a:p>
          <a:p>
            <a:pPr algn="l">
              <a:buNone/>
            </a:pPr>
            <a:r>
              <a:rPr lang="en-US" altLang="zh-CN" sz="1800"/>
              <a:t>6</a:t>
            </a:r>
            <a:r>
              <a:rPr lang="zh-CN" altLang="en-US" sz="1800"/>
              <a:t>、压缩与解压缩</a:t>
            </a:r>
            <a:r>
              <a:rPr lang="en-US" altLang="zh-CN" sz="1800"/>
              <a:t>(</a:t>
            </a:r>
            <a:r>
              <a:rPr lang="zh-CN" altLang="zh-CN" sz="1800"/>
              <a:t>必须掌握</a:t>
            </a:r>
            <a:r>
              <a:rPr lang="en-US" altLang="zh-CN" sz="1800"/>
              <a:t>)</a:t>
            </a:r>
          </a:p>
          <a:p>
            <a:pPr algn="l">
              <a:buNone/>
            </a:pPr>
            <a:r>
              <a:rPr lang="en-US" altLang="zh-CN" sz="1800"/>
              <a:t>       zip -r/unzip</a:t>
            </a:r>
          </a:p>
          <a:p>
            <a:pPr algn="l">
              <a:buNone/>
            </a:pPr>
            <a:r>
              <a:rPr lang="en-US" altLang="zh-CN" sz="1800"/>
              <a:t>       tar -cvzf  / tar -xvzf </a:t>
            </a:r>
            <a:endParaRPr lang="en-US" altLang="zh-CN"/>
          </a:p>
          <a:p>
            <a:pPr algn="l">
              <a:buNone/>
            </a:pPr>
            <a:r>
              <a:rPr lang="en-US" altLang="zh-CN">
                <a:sym typeface="+mn-ea"/>
              </a:rPr>
              <a:t>7</a:t>
            </a:r>
            <a:r>
              <a:rPr lang="zh-CN" altLang="zh-CN">
                <a:sym typeface="+mn-ea"/>
              </a:rPr>
              <a:t>、隐藏文件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建议掌握</a:t>
            </a:r>
            <a:r>
              <a:rPr lang="en-US" altLang="zh-CN">
                <a:sym typeface="+mn-ea"/>
              </a:rPr>
              <a:t>)</a:t>
            </a:r>
          </a:p>
          <a:p>
            <a:pPr algn="l"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mv  fileName  .fileName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2725" y="1254125"/>
            <a:ext cx="94621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     tab    ：命令提示&amp;&amp;自动补齐</a:t>
            </a:r>
          </a:p>
          <a:p>
            <a:r>
              <a:rPr lang="zh-CN" altLang="zh-CN"/>
              <a:t>     ctrl+a：移动光标到命令开头</a:t>
            </a:r>
          </a:p>
          <a:p>
            <a:r>
              <a:rPr lang="zh-CN" altLang="zh-CN"/>
              <a:t>     ctrl+e：移动光标到命令结尾</a:t>
            </a:r>
          </a:p>
          <a:p>
            <a:r>
              <a:rPr lang="zh-CN" altLang="zh-CN"/>
              <a:t>     </a:t>
            </a:r>
            <a:r>
              <a:rPr lang="zh-CN" altLang="zh-CN" sz="1200">
                <a:solidFill>
                  <a:srgbClr val="FF0000"/>
                </a:solidFill>
              </a:rPr>
              <a:t>注意：上边的两个命令相当于home键和end键，但是在linux的字符环境中，这两个键是不起作用的。</a:t>
            </a:r>
          </a:p>
          <a:p>
            <a:r>
              <a:rPr lang="zh-CN" altLang="zh-CN"/>
              <a:t>     ctrl+u：剪切光标之前的内容</a:t>
            </a:r>
          </a:p>
          <a:p>
            <a:r>
              <a:rPr lang="zh-CN" altLang="zh-CN"/>
              <a:t>     ctrl+k：剪切光标之后的内容</a:t>
            </a:r>
          </a:p>
          <a:p>
            <a:r>
              <a:rPr lang="zh-CN" altLang="zh-CN"/>
              <a:t>     ctrl+y：粘贴linux剪贴板的内容</a:t>
            </a:r>
          </a:p>
          <a:p>
            <a:r>
              <a:rPr lang="zh-CN" altLang="zh-CN"/>
              <a:t>     </a:t>
            </a:r>
            <a:r>
              <a:rPr lang="zh-CN" altLang="zh-CN" sz="1200">
                <a:solidFill>
                  <a:srgbClr val="FF0000"/>
                </a:solidFill>
              </a:rPr>
              <a:t>注意：以上三个命令用到的剪贴板都是linux的剪贴板，就算用secureCRT连接上去，用的仍然是linux的剪贴板。</a:t>
            </a:r>
          </a:p>
          <a:p>
            <a:r>
              <a:rPr lang="zh-CN" altLang="zh-CN"/>
              <a:t>     ctrl+r：查找历史</a:t>
            </a:r>
          </a:p>
          <a:p>
            <a:r>
              <a:rPr lang="zh-CN" altLang="zh-CN"/>
              <a:t>     ctrl+c：终止命令</a:t>
            </a:r>
          </a:p>
          <a:p>
            <a:r>
              <a:rPr lang="zh-CN" altLang="zh-CN"/>
              <a:t>     ctrl+z：转入后台运行</a:t>
            </a:r>
          </a:p>
          <a:p>
            <a:r>
              <a:rPr lang="zh-CN" altLang="zh-CN"/>
              <a:t>     ctrl+l：清屏，相当于clear命令</a:t>
            </a:r>
          </a:p>
          <a:p>
            <a:r>
              <a:rPr lang="zh-CN" altLang="zh-CN"/>
              <a:t>     ctrl+d：退出登录，相当于logout命令</a:t>
            </a:r>
          </a:p>
          <a:p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691005" y="388620"/>
            <a:ext cx="5468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快捷键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811</Words>
  <Application>Microsoft Office PowerPoint</Application>
  <PresentationFormat>自定义</PresentationFormat>
  <Paragraphs>116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YK-DZ-02831604</cp:lastModifiedBy>
  <cp:revision>152</cp:revision>
  <dcterms:created xsi:type="dcterms:W3CDTF">2015-05-05T08:02:00Z</dcterms:created>
  <dcterms:modified xsi:type="dcterms:W3CDTF">2017-07-14T08:59:16Z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