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23" r:id="rId3"/>
    <p:sldId id="438" r:id="rId4"/>
    <p:sldId id="375" r:id="rId5"/>
    <p:sldId id="439" r:id="rId6"/>
    <p:sldId id="404" r:id="rId7"/>
    <p:sldId id="405" r:id="rId8"/>
    <p:sldId id="406" r:id="rId9"/>
    <p:sldId id="407" r:id="rId10"/>
    <p:sldId id="428" r:id="rId11"/>
    <p:sldId id="433" r:id="rId12"/>
    <p:sldId id="436" r:id="rId13"/>
    <p:sldId id="443" r:id="rId14"/>
    <p:sldId id="440" r:id="rId15"/>
    <p:sldId id="441" r:id="rId16"/>
    <p:sldId id="444" r:id="rId17"/>
    <p:sldId id="34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25"/>
    <a:srgbClr val="32B9CE"/>
    <a:srgbClr val="F9F9FB"/>
    <a:srgbClr val="DFDFE1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6362" autoAdjust="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5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22FE-CCE1-432F-B7AD-6F76D48612CB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00ACD-FD38-435B-93FE-FF31ECDF3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34A8-5282-449B-B509-C9995649F38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6592893"/>
            <a:ext cx="12192000" cy="265109"/>
          </a:xfrm>
          <a:prstGeom prst="rect">
            <a:avLst/>
          </a:prstGeom>
          <a:solidFill>
            <a:srgbClr val="32B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7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6144" r="86" b="10249"/>
          <a:stretch>
            <a:fillRect/>
          </a:stretch>
        </p:blipFill>
        <p:spPr>
          <a:xfrm>
            <a:off x="-7075" y="0"/>
            <a:ext cx="12199075" cy="454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8157"/>
            <a:ext cx="9144000" cy="2387600"/>
          </a:xfrm>
          <a:ln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5339"/>
            <a:ext cx="9144000" cy="5572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7322"/>
            <a:ext cx="2743200" cy="365125"/>
          </a:xfrm>
        </p:spPr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2732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27322"/>
            <a:ext cx="2743200" cy="365125"/>
          </a:xfrm>
        </p:spPr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886201" y="5651720"/>
            <a:ext cx="4648200" cy="45719"/>
            <a:chOff x="3886200" y="5631919"/>
            <a:chExt cx="4648200" cy="45719"/>
          </a:xfrm>
        </p:grpSpPr>
        <p:sp>
          <p:nvSpPr>
            <p:cNvPr id="9" name="矩形 8"/>
            <p:cNvSpPr/>
            <p:nvPr userDrawn="1"/>
          </p:nvSpPr>
          <p:spPr>
            <a:xfrm>
              <a:off x="3886200" y="5631919"/>
              <a:ext cx="7747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6609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35600" y="5631919"/>
              <a:ext cx="7747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210300" y="5631919"/>
              <a:ext cx="77470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985000" y="5631919"/>
              <a:ext cx="7747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77597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1714500"/>
            <a:ext cx="9886950" cy="4266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6891" y="2190751"/>
            <a:ext cx="12193083" cy="144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1985" tIns="34343" bIns="0" rtlCol="0" anchor="ctr">
            <a:noAutofit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350" b="1" dirty="0" smtClean="0">
              <a:solidFill>
                <a:schemeClr val="accent1"/>
              </a:solidFill>
              <a:effectLst>
                <a:outerShdw dist="38100" dir="5400000" algn="t" rotWithShape="0">
                  <a:srgbClr val="FFFFFF">
                    <a:alpha val="44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190751"/>
            <a:ext cx="7308850" cy="1447799"/>
          </a:xfrm>
        </p:spPr>
        <p:txBody>
          <a:bodyPr anchor="ctr" anchorCtr="0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730625"/>
            <a:ext cx="7308850" cy="631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594" y="1824423"/>
            <a:ext cx="4712205" cy="435254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594" y="1824423"/>
            <a:ext cx="4712205" cy="435254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>
            <p:custDataLst>
              <p:tags r:id="rId1"/>
            </p:custDataLst>
          </p:nvPr>
        </p:nvSpPr>
        <p:spPr>
          <a:xfrm>
            <a:off x="838200" y="1711887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>
            <p:custDataLst>
              <p:tags r:id="rId2"/>
            </p:custDataLst>
          </p:nvPr>
        </p:nvSpPr>
        <p:spPr>
          <a:xfrm>
            <a:off x="6172200" y="1748223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8400"/>
            <a:ext cx="10515600" cy="7992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77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7163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72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7163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2152651"/>
            <a:ext cx="9429750" cy="1616528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>
                <a:solidFill>
                  <a:srgbClr val="32B9C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58537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FCB3-B086-43E4-B4F3-F820CDDB0C46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DDBC-82C7-4793-9803-8307913648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Clr>
          <a:srgbClr val="32B9CE"/>
        </a:buClr>
        <a:buSzPct val="6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2865" y="1559560"/>
            <a:ext cx="9500235" cy="2387600"/>
          </a:xfrm>
        </p:spPr>
        <p:txBody>
          <a:bodyPr wrap="square"/>
          <a:lstStyle/>
          <a:p>
            <a:r>
              <a:rPr lang="zh-CN" altLang="en-US" dirty="0"/>
              <a:t>融时代</a:t>
            </a:r>
            <a:r>
              <a:rPr lang="en-US" altLang="zh-CN" dirty="0"/>
              <a:t>CRMS</a:t>
            </a:r>
            <a:r>
              <a:rPr lang="zh-CN" altLang="en-US" dirty="0"/>
              <a:t>业务管理系统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wrap="square"/>
          <a:lstStyle/>
          <a:p>
            <a:r>
              <a:rPr lang="en-US" altLang="zh-CN" dirty="0"/>
              <a:t>2016-10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授信审批流程介绍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265236" y="1291590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业务受理岗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2082800" y="4205082"/>
            <a:ext cx="19907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风控主管复议岗</a:t>
            </a:r>
          </a:p>
        </p:txBody>
      </p:sp>
      <p:cxnSp>
        <p:nvCxnSpPr>
          <p:cNvPr id="11" name="肘形连接符 10"/>
          <p:cNvCxnSpPr>
            <a:stCxn id="6" idx="2"/>
            <a:endCxn id="27" idx="0"/>
          </p:cNvCxnSpPr>
          <p:nvPr/>
        </p:nvCxnSpPr>
        <p:spPr>
          <a:xfrm rot="5400000">
            <a:off x="1152992" y="1674029"/>
            <a:ext cx="837266" cy="10223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1265237" y="5887496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审批结束</a:t>
            </a:r>
          </a:p>
        </p:txBody>
      </p:sp>
      <p:cxnSp>
        <p:nvCxnSpPr>
          <p:cNvPr id="18" name="肘形连接符 17"/>
          <p:cNvCxnSpPr>
            <a:stCxn id="10" idx="2"/>
            <a:endCxn id="17" idx="0"/>
          </p:cNvCxnSpPr>
          <p:nvPr/>
        </p:nvCxnSpPr>
        <p:spPr>
          <a:xfrm rot="5400000">
            <a:off x="1976765" y="4786098"/>
            <a:ext cx="1207434" cy="9953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7" idx="3"/>
            <a:endCxn id="10" idx="0"/>
          </p:cNvCxnSpPr>
          <p:nvPr/>
        </p:nvCxnSpPr>
        <p:spPr>
          <a:xfrm>
            <a:off x="1963737" y="2946736"/>
            <a:ext cx="1114426" cy="1258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9367" y="3525371"/>
            <a:ext cx="968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71D25"/>
                </a:solidFill>
              </a:rPr>
              <a:t>审批通过</a:t>
            </a:r>
          </a:p>
        </p:txBody>
      </p:sp>
      <p:sp>
        <p:nvSpPr>
          <p:cNvPr id="27" name="菱形 26"/>
          <p:cNvSpPr/>
          <p:nvPr/>
        </p:nvSpPr>
        <p:spPr>
          <a:xfrm>
            <a:off x="157162" y="2603836"/>
            <a:ext cx="1806575" cy="685800"/>
          </a:xfrm>
          <a:prstGeom prst="diamon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面谈岗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36837" y="3392170"/>
            <a:ext cx="10858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171D25"/>
                </a:solidFill>
              </a:rPr>
              <a:t>审批不通过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55" y="2032631"/>
            <a:ext cx="3041650" cy="17399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90" y="3060696"/>
            <a:ext cx="2276475" cy="116776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8" b="50000"/>
          <a:stretch>
            <a:fillRect/>
          </a:stretch>
        </p:blipFill>
        <p:spPr bwMode="auto">
          <a:xfrm>
            <a:off x="8599170" y="2032631"/>
            <a:ext cx="3232785" cy="20427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8" name="图片 47" descr="人法网截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355" y="4657759"/>
            <a:ext cx="3103880" cy="172339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040755" y="4238621"/>
            <a:ext cx="121348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实名认证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159240" y="4228461"/>
            <a:ext cx="211328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关联企业联网查询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590540" y="6444649"/>
            <a:ext cx="211328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风险信息联网查询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99170" y="4612674"/>
            <a:ext cx="3234055" cy="176784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159875" y="6462429"/>
            <a:ext cx="211328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实时记录审批意见</a:t>
            </a:r>
          </a:p>
        </p:txBody>
      </p:sp>
      <p:sp>
        <p:nvSpPr>
          <p:cNvPr id="35" name="流程图: 可选过程 34"/>
          <p:cNvSpPr/>
          <p:nvPr/>
        </p:nvSpPr>
        <p:spPr>
          <a:xfrm>
            <a:off x="368748" y="4205081"/>
            <a:ext cx="137477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百度</a:t>
            </a:r>
            <a:r>
              <a:rPr lang="zh-CN" altLang="en-US" b="1" dirty="0" smtClean="0"/>
              <a:t>审批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27" idx="2"/>
            <a:endCxn id="35" idx="0"/>
          </p:cNvCxnSpPr>
          <p:nvPr/>
        </p:nvCxnSpPr>
        <p:spPr>
          <a:xfrm flipH="1">
            <a:off x="1056136" y="3289636"/>
            <a:ext cx="4314" cy="91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5" idx="2"/>
            <a:endCxn id="17" idx="0"/>
          </p:cNvCxnSpPr>
          <p:nvPr/>
        </p:nvCxnSpPr>
        <p:spPr>
          <a:xfrm rot="16200000" flipH="1">
            <a:off x="965751" y="4770446"/>
            <a:ext cx="1207435" cy="10266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92456" y="684782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、客户信息采集（主借、共借、保证人基本信息以及影像）；授信申请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、授信维护；风险查询；抵押意见；公证意见；审批意见（复评、面谈）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下户调查流程介绍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55" y="1778557"/>
            <a:ext cx="2779395" cy="211518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05" y="1779192"/>
            <a:ext cx="2938145" cy="214884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4" b="84119"/>
          <a:stretch>
            <a:fillRect/>
          </a:stretch>
        </p:blipFill>
        <p:spPr>
          <a:xfrm>
            <a:off x="8627324" y="3392856"/>
            <a:ext cx="2380128" cy="730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5" name="椭圆形标注 44"/>
          <p:cNvSpPr/>
          <p:nvPr/>
        </p:nvSpPr>
        <p:spPr>
          <a:xfrm>
            <a:off x="9711760" y="1526394"/>
            <a:ext cx="1316788" cy="824592"/>
          </a:xfrm>
          <a:prstGeom prst="wedgeEllipseCallout">
            <a:avLst>
              <a:gd name="adj1" fmla="val -44459"/>
              <a:gd name="adj2" fmla="val 138600"/>
            </a:avLst>
          </a:prstGeom>
          <a:noFill/>
          <a:ln w="28575">
            <a:solidFill>
              <a:srgbClr val="4C85B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1455" y="4492361"/>
            <a:ext cx="2780030" cy="192468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05" y="4492361"/>
            <a:ext cx="2938780" cy="19107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流程图: 可选过程 5"/>
          <p:cNvSpPr/>
          <p:nvPr/>
        </p:nvSpPr>
        <p:spPr>
          <a:xfrm>
            <a:off x="1297940" y="2256790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任务分发岗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302385" y="3180715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尽职调查岗</a:t>
            </a:r>
          </a:p>
        </p:txBody>
      </p:sp>
      <p:cxnSp>
        <p:nvCxnSpPr>
          <p:cNvPr id="3" name="直接箭头连接符 2"/>
          <p:cNvCxnSpPr>
            <a:stCxn id="6" idx="2"/>
            <a:endCxn id="2" idx="0"/>
          </p:cNvCxnSpPr>
          <p:nvPr/>
        </p:nvCxnSpPr>
        <p:spPr>
          <a:xfrm>
            <a:off x="2115820" y="2744470"/>
            <a:ext cx="4445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1300480" y="4156710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流程结束</a:t>
            </a:r>
          </a:p>
        </p:txBody>
      </p:sp>
      <p:cxnSp>
        <p:nvCxnSpPr>
          <p:cNvPr id="7" name="直接箭头连接符 6"/>
          <p:cNvCxnSpPr>
            <a:stCxn id="2" idx="2"/>
            <a:endCxn id="4" idx="0"/>
          </p:cNvCxnSpPr>
          <p:nvPr/>
        </p:nvCxnSpPr>
        <p:spPr>
          <a:xfrm flipH="1">
            <a:off x="2118360" y="3668395"/>
            <a:ext cx="1905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4410" y="4028811"/>
            <a:ext cx="121348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任务分配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10040" y="4028811"/>
            <a:ext cx="166179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照片实时定位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62320" y="6508486"/>
            <a:ext cx="163830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智能调研报告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10040" y="6508486"/>
            <a:ext cx="1638300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调研结果同步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6288" y="685291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、任务分发：指派下户人员（调查人员、陪同人员）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、调查照片；调查信息；调查结果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1648943"/>
            <a:ext cx="2992755" cy="15074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合同签订流程介绍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2416658"/>
            <a:ext cx="2992120" cy="1423035"/>
          </a:xfrm>
          <a:prstGeom prst="rect">
            <a:avLst/>
          </a:prstGeom>
        </p:spPr>
      </p:pic>
      <p:sp>
        <p:nvSpPr>
          <p:cNvPr id="2" name="流程图: 可选过程 1"/>
          <p:cNvSpPr/>
          <p:nvPr/>
        </p:nvSpPr>
        <p:spPr>
          <a:xfrm>
            <a:off x="1297940" y="1507490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合同制定岗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1297940" y="2431415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合同打印岗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1297940" y="347139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办理公证岗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297940" y="4381354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流程结束</a:t>
            </a:r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2115820" y="3933679"/>
            <a:ext cx="0" cy="43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4" idx="0"/>
          </p:cNvCxnSpPr>
          <p:nvPr/>
        </p:nvCxnSpPr>
        <p:spPr>
          <a:xfrm>
            <a:off x="2115820" y="1969770"/>
            <a:ext cx="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2115503" y="2906395"/>
            <a:ext cx="0" cy="56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C692.tmp"/>
          <p:cNvPicPr>
            <a:picLocks noChangeAspect="1"/>
          </p:cNvPicPr>
          <p:nvPr/>
        </p:nvPicPr>
        <p:blipFill rotWithShape="1">
          <a:blip r:embed="rId4"/>
          <a:srcRect r="30272"/>
          <a:stretch>
            <a:fillRect/>
          </a:stretch>
        </p:blipFill>
        <p:spPr>
          <a:xfrm>
            <a:off x="8733155" y="1732128"/>
            <a:ext cx="2991485" cy="2107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443720" y="3920338"/>
            <a:ext cx="159575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合同一键打印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29960" y="3920338"/>
            <a:ext cx="159575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effectLst/>
              </a:rPr>
              <a:t>合同制定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443720" y="6374838"/>
            <a:ext cx="159575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tx1"/>
                </a:solidFill>
                <a:effectLst/>
              </a:rPr>
              <a:t>公证受理单据</a:t>
            </a:r>
          </a:p>
        </p:txBody>
      </p:sp>
      <p:cxnSp>
        <p:nvCxnSpPr>
          <p:cNvPr id="18" name="肘形连接符 17"/>
          <p:cNvCxnSpPr>
            <a:stCxn id="4" idx="3"/>
            <a:endCxn id="8" idx="3"/>
          </p:cNvCxnSpPr>
          <p:nvPr/>
        </p:nvCxnSpPr>
        <p:spPr>
          <a:xfrm>
            <a:off x="2933065" y="2668905"/>
            <a:ext cx="12700" cy="194993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5765" y="3248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类银行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0825" y="415270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、选择权证，合同制定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、合同打印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、办理公证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4368654"/>
            <a:ext cx="2991485" cy="188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审贷会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审批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流程</a:t>
            </a:r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介绍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655015" y="135142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风控主管</a:t>
            </a:r>
            <a:endParaRPr lang="zh-CN" altLang="en-US" b="1" dirty="0"/>
          </a:p>
        </p:txBody>
      </p:sp>
      <p:sp>
        <p:nvSpPr>
          <p:cNvPr id="4" name="流程图: 可选过程 3"/>
          <p:cNvSpPr/>
          <p:nvPr/>
        </p:nvSpPr>
        <p:spPr>
          <a:xfrm>
            <a:off x="94653" y="2536507"/>
            <a:ext cx="1203288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风控专审</a:t>
            </a:r>
            <a:endParaRPr lang="zh-CN" altLang="en-US" b="1" dirty="0"/>
          </a:p>
        </p:txBody>
      </p:sp>
      <p:sp>
        <p:nvSpPr>
          <p:cNvPr id="5" name="流程图: 可选过程 4"/>
          <p:cNvSpPr/>
          <p:nvPr/>
        </p:nvSpPr>
        <p:spPr>
          <a:xfrm>
            <a:off x="1996515" y="2546331"/>
            <a:ext cx="12936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风控复审</a:t>
            </a:r>
            <a:endParaRPr lang="zh-CN" altLang="en-US" b="1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54187" y="3169397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风控负责人</a:t>
            </a:r>
            <a:endParaRPr lang="zh-CN" altLang="en-US" b="1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671750" y="5161280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流程结束</a:t>
            </a:r>
          </a:p>
        </p:txBody>
      </p:sp>
      <p:sp>
        <p:nvSpPr>
          <p:cNvPr id="38" name="流程图: 可选过程 37"/>
          <p:cNvSpPr/>
          <p:nvPr/>
        </p:nvSpPr>
        <p:spPr>
          <a:xfrm>
            <a:off x="3882856" y="2546331"/>
            <a:ext cx="12936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信审主管</a:t>
            </a:r>
            <a:endParaRPr lang="zh-CN" altLang="en-US" b="1" dirty="0"/>
          </a:p>
        </p:txBody>
      </p:sp>
      <p:sp>
        <p:nvSpPr>
          <p:cNvPr id="42" name="流程图: 可选过程 41"/>
          <p:cNvSpPr/>
          <p:nvPr/>
        </p:nvSpPr>
        <p:spPr>
          <a:xfrm>
            <a:off x="2701896" y="3169397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风控负责人</a:t>
            </a:r>
            <a:endParaRPr lang="zh-CN" altLang="en-US" b="1" dirty="0"/>
          </a:p>
        </p:txBody>
      </p:sp>
      <p:cxnSp>
        <p:nvCxnSpPr>
          <p:cNvPr id="46" name="肘形连接符 45"/>
          <p:cNvCxnSpPr>
            <a:stCxn id="2" idx="2"/>
            <a:endCxn id="4" idx="0"/>
          </p:cNvCxnSpPr>
          <p:nvPr/>
        </p:nvCxnSpPr>
        <p:spPr>
          <a:xfrm rot="5400000">
            <a:off x="1229389" y="1293318"/>
            <a:ext cx="710098" cy="17762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" idx="2"/>
            <a:endCxn id="7" idx="0"/>
          </p:cNvCxnSpPr>
          <p:nvPr/>
        </p:nvCxnSpPr>
        <p:spPr>
          <a:xfrm rot="5400000">
            <a:off x="1400670" y="2097489"/>
            <a:ext cx="1342988" cy="800828"/>
          </a:xfrm>
          <a:prstGeom prst="bentConnector3">
            <a:avLst>
              <a:gd name="adj1" fmla="val 279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" idx="2"/>
            <a:endCxn id="5" idx="0"/>
          </p:cNvCxnSpPr>
          <p:nvPr/>
        </p:nvCxnSpPr>
        <p:spPr>
          <a:xfrm rot="16200000" flipH="1">
            <a:off x="2197992" y="2100995"/>
            <a:ext cx="719922" cy="170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" idx="2"/>
            <a:endCxn id="38" idx="0"/>
          </p:cNvCxnSpPr>
          <p:nvPr/>
        </p:nvCxnSpPr>
        <p:spPr>
          <a:xfrm rot="16200000" flipH="1">
            <a:off x="3141162" y="1157824"/>
            <a:ext cx="719922" cy="2057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2"/>
            <a:endCxn id="42" idx="0"/>
          </p:cNvCxnSpPr>
          <p:nvPr/>
        </p:nvCxnSpPr>
        <p:spPr>
          <a:xfrm rot="16200000" flipH="1">
            <a:off x="2324524" y="1974462"/>
            <a:ext cx="1342988" cy="1046881"/>
          </a:xfrm>
          <a:prstGeom prst="bentConnector3">
            <a:avLst>
              <a:gd name="adj1" fmla="val 279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" idx="2"/>
            <a:endCxn id="8" idx="0"/>
          </p:cNvCxnSpPr>
          <p:nvPr/>
        </p:nvCxnSpPr>
        <p:spPr>
          <a:xfrm rot="16200000" flipH="1">
            <a:off x="517909" y="3189875"/>
            <a:ext cx="2149793" cy="1793016"/>
          </a:xfrm>
          <a:prstGeom prst="bentConnector3">
            <a:avLst>
              <a:gd name="adj1" fmla="val 65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7" idx="2"/>
            <a:endCxn id="8" idx="0"/>
          </p:cNvCxnSpPr>
          <p:nvPr/>
        </p:nvCxnSpPr>
        <p:spPr>
          <a:xfrm rot="16200000" flipH="1">
            <a:off x="1322080" y="3994046"/>
            <a:ext cx="1516903" cy="8175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" idx="2"/>
            <a:endCxn id="8" idx="0"/>
          </p:cNvCxnSpPr>
          <p:nvPr/>
        </p:nvCxnSpPr>
        <p:spPr>
          <a:xfrm rot="5400000">
            <a:off x="1496337" y="4014288"/>
            <a:ext cx="2139969" cy="1540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2" idx="2"/>
            <a:endCxn id="8" idx="0"/>
          </p:cNvCxnSpPr>
          <p:nvPr/>
        </p:nvCxnSpPr>
        <p:spPr>
          <a:xfrm rot="5400000">
            <a:off x="2245935" y="3887755"/>
            <a:ext cx="1516903" cy="10301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8" idx="2"/>
            <a:endCxn id="8" idx="0"/>
          </p:cNvCxnSpPr>
          <p:nvPr/>
        </p:nvCxnSpPr>
        <p:spPr>
          <a:xfrm rot="5400000">
            <a:off x="2439507" y="3071117"/>
            <a:ext cx="2139969" cy="2040356"/>
          </a:xfrm>
          <a:prstGeom prst="bentConnector3">
            <a:avLst>
              <a:gd name="adj1" fmla="val 650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71365" y="145836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、授信审批，一票否决制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出账审批流程</a:t>
            </a:r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介绍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297940" y="106373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出账申请</a:t>
            </a:r>
            <a:endParaRPr lang="zh-CN" altLang="en-US" b="1" dirty="0"/>
          </a:p>
        </p:txBody>
      </p:sp>
      <p:sp>
        <p:nvSpPr>
          <p:cNvPr id="4" name="流程图: 可选过程 3"/>
          <p:cNvSpPr/>
          <p:nvPr/>
        </p:nvSpPr>
        <p:spPr>
          <a:xfrm>
            <a:off x="1297940" y="1737474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商务专员</a:t>
            </a:r>
            <a:endParaRPr lang="zh-CN" altLang="en-US" b="1" dirty="0"/>
          </a:p>
        </p:txBody>
      </p:sp>
      <p:sp>
        <p:nvSpPr>
          <p:cNvPr id="5" name="流程图: 可选过程 4"/>
          <p:cNvSpPr/>
          <p:nvPr/>
        </p:nvSpPr>
        <p:spPr>
          <a:xfrm>
            <a:off x="1297938" y="240993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档案审核</a:t>
            </a:r>
            <a:endParaRPr lang="zh-CN" altLang="en-US" b="1" dirty="0"/>
          </a:p>
        </p:txBody>
      </p:sp>
      <p:sp>
        <p:nvSpPr>
          <p:cNvPr id="7" name="流程图: 可选过程 6"/>
          <p:cNvSpPr/>
          <p:nvPr/>
        </p:nvSpPr>
        <p:spPr>
          <a:xfrm>
            <a:off x="1297940" y="306779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风控经理</a:t>
            </a:r>
            <a:endParaRPr lang="zh-CN" altLang="en-US" b="1" dirty="0"/>
          </a:p>
        </p:txBody>
      </p:sp>
      <p:sp>
        <p:nvSpPr>
          <p:cNvPr id="8" name="流程图: 可选过程 7"/>
          <p:cNvSpPr/>
          <p:nvPr/>
        </p:nvSpPr>
        <p:spPr>
          <a:xfrm>
            <a:off x="1297939" y="6350635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流程结束</a:t>
            </a:r>
          </a:p>
        </p:txBody>
      </p: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2115501" y="2884919"/>
            <a:ext cx="2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32" idx="0"/>
          </p:cNvCxnSpPr>
          <p:nvPr/>
        </p:nvCxnSpPr>
        <p:spPr>
          <a:xfrm>
            <a:off x="2115503" y="3542779"/>
            <a:ext cx="0" cy="12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4" idx="0"/>
          </p:cNvCxnSpPr>
          <p:nvPr/>
        </p:nvCxnSpPr>
        <p:spPr>
          <a:xfrm>
            <a:off x="2115503" y="1538719"/>
            <a:ext cx="0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2115501" y="2212454"/>
            <a:ext cx="2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297940" y="3672599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会计审核</a:t>
            </a:r>
            <a:endParaRPr lang="zh-CN" altLang="en-US" b="1" dirty="0"/>
          </a:p>
        </p:txBody>
      </p:sp>
      <p:sp>
        <p:nvSpPr>
          <p:cNvPr id="35" name="流程图: 可选过程 34"/>
          <p:cNvSpPr/>
          <p:nvPr/>
        </p:nvSpPr>
        <p:spPr>
          <a:xfrm>
            <a:off x="2438400" y="4394106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财务转账</a:t>
            </a:r>
            <a:endParaRPr lang="zh-CN" altLang="en-US" b="1" dirty="0"/>
          </a:p>
        </p:txBody>
      </p:sp>
      <p:sp>
        <p:nvSpPr>
          <p:cNvPr id="36" name="流程图: 可选过程 35"/>
          <p:cNvSpPr/>
          <p:nvPr/>
        </p:nvSpPr>
        <p:spPr>
          <a:xfrm>
            <a:off x="2420302" y="5016932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出账确认</a:t>
            </a:r>
            <a:endParaRPr lang="zh-CN" altLang="en-US" b="1" dirty="0"/>
          </a:p>
        </p:txBody>
      </p:sp>
      <p:sp>
        <p:nvSpPr>
          <p:cNvPr id="37" name="流程图: 可选过程 36"/>
          <p:cNvSpPr/>
          <p:nvPr/>
        </p:nvSpPr>
        <p:spPr>
          <a:xfrm>
            <a:off x="242570" y="4379765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财务一审</a:t>
            </a:r>
            <a:endParaRPr lang="zh-CN" altLang="en-US" b="1" dirty="0"/>
          </a:p>
        </p:txBody>
      </p:sp>
      <p:sp>
        <p:nvSpPr>
          <p:cNvPr id="38" name="流程图: 可选过程 37"/>
          <p:cNvSpPr/>
          <p:nvPr/>
        </p:nvSpPr>
        <p:spPr>
          <a:xfrm>
            <a:off x="242570" y="5016932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财务二审</a:t>
            </a:r>
            <a:endParaRPr lang="zh-CN" altLang="en-US" b="1" dirty="0"/>
          </a:p>
        </p:txBody>
      </p:sp>
      <p:sp>
        <p:nvSpPr>
          <p:cNvPr id="39" name="流程图: 可选过程 38"/>
          <p:cNvSpPr/>
          <p:nvPr/>
        </p:nvSpPr>
        <p:spPr>
          <a:xfrm>
            <a:off x="242570" y="5561818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财务出账</a:t>
            </a:r>
            <a:endParaRPr lang="zh-CN" altLang="en-US" b="1" dirty="0"/>
          </a:p>
        </p:txBody>
      </p:sp>
      <p:cxnSp>
        <p:nvCxnSpPr>
          <p:cNvPr id="34" name="肘形连接符 33"/>
          <p:cNvCxnSpPr>
            <a:stCxn id="32" idx="2"/>
            <a:endCxn id="35" idx="0"/>
          </p:cNvCxnSpPr>
          <p:nvPr/>
        </p:nvCxnSpPr>
        <p:spPr>
          <a:xfrm rot="16200000" flipH="1">
            <a:off x="2562470" y="3700612"/>
            <a:ext cx="246527" cy="1140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2" idx="2"/>
            <a:endCxn id="37" idx="0"/>
          </p:cNvCxnSpPr>
          <p:nvPr/>
        </p:nvCxnSpPr>
        <p:spPr>
          <a:xfrm rot="5400000">
            <a:off x="1471725" y="3735987"/>
            <a:ext cx="232186" cy="10553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2"/>
            <a:endCxn id="36" idx="0"/>
          </p:cNvCxnSpPr>
          <p:nvPr/>
        </p:nvCxnSpPr>
        <p:spPr>
          <a:xfrm flipH="1">
            <a:off x="3237865" y="4869086"/>
            <a:ext cx="18098" cy="147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2"/>
            <a:endCxn id="38" idx="0"/>
          </p:cNvCxnSpPr>
          <p:nvPr/>
        </p:nvCxnSpPr>
        <p:spPr>
          <a:xfrm>
            <a:off x="1060133" y="4854745"/>
            <a:ext cx="0" cy="162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2"/>
            <a:endCxn id="39" idx="0"/>
          </p:cNvCxnSpPr>
          <p:nvPr/>
        </p:nvCxnSpPr>
        <p:spPr>
          <a:xfrm>
            <a:off x="1060133" y="5491912"/>
            <a:ext cx="0" cy="6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6" idx="2"/>
            <a:endCxn id="8" idx="0"/>
          </p:cNvCxnSpPr>
          <p:nvPr/>
        </p:nvCxnSpPr>
        <p:spPr>
          <a:xfrm rot="5400000">
            <a:off x="2247323" y="5360092"/>
            <a:ext cx="858723" cy="11223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9" idx="2"/>
            <a:endCxn id="8" idx="0"/>
          </p:cNvCxnSpPr>
          <p:nvPr/>
        </p:nvCxnSpPr>
        <p:spPr>
          <a:xfrm rot="16200000" flipH="1">
            <a:off x="1430899" y="5666031"/>
            <a:ext cx="313837" cy="10553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495" y="403917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YK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63052" y="4079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16625" y="1337011"/>
            <a:ext cx="5160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、出账申请、生成还款计划：维护借据信息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、出账审批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、档案审核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、下户抵押审核；办理公证审核；档案审核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、还款管理（收头息和服务费）；代扣计划确认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、出账通知书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、出纳放款确认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档案归档流程</a:t>
            </a:r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介绍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934869" y="1473318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申请入库</a:t>
            </a:r>
            <a:endParaRPr lang="zh-CN" altLang="en-US" b="1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34870" y="2945192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风控审核</a:t>
            </a:r>
            <a:endParaRPr lang="zh-CN" altLang="en-US" b="1" dirty="0"/>
          </a:p>
        </p:txBody>
      </p:sp>
      <p:sp>
        <p:nvSpPr>
          <p:cNvPr id="8" name="流程图: 可选过程 7"/>
          <p:cNvSpPr/>
          <p:nvPr/>
        </p:nvSpPr>
        <p:spPr>
          <a:xfrm>
            <a:off x="934867" y="5043344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流程结束</a:t>
            </a:r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1752430" y="3420172"/>
            <a:ext cx="3" cy="1623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7" idx="0"/>
          </p:cNvCxnSpPr>
          <p:nvPr/>
        </p:nvCxnSpPr>
        <p:spPr>
          <a:xfrm>
            <a:off x="1752432" y="1948298"/>
            <a:ext cx="1" cy="99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可选过程 25"/>
          <p:cNvSpPr/>
          <p:nvPr/>
        </p:nvSpPr>
        <p:spPr>
          <a:xfrm>
            <a:off x="2569992" y="4119755"/>
            <a:ext cx="1635125" cy="47498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风控审核</a:t>
            </a:r>
            <a:endParaRPr lang="zh-CN" altLang="en-US" b="1" dirty="0"/>
          </a:p>
        </p:txBody>
      </p:sp>
      <p:cxnSp>
        <p:nvCxnSpPr>
          <p:cNvPr id="27" name="肘形连接符 26"/>
          <p:cNvCxnSpPr>
            <a:stCxn id="7" idx="2"/>
            <a:endCxn id="26" idx="0"/>
          </p:cNvCxnSpPr>
          <p:nvPr/>
        </p:nvCxnSpPr>
        <p:spPr>
          <a:xfrm rot="16200000" flipH="1">
            <a:off x="2220203" y="2952402"/>
            <a:ext cx="699583" cy="16351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69995" y="3460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百度审批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6" idx="2"/>
            <a:endCxn id="8" idx="0"/>
          </p:cNvCxnSpPr>
          <p:nvPr/>
        </p:nvCxnSpPr>
        <p:spPr>
          <a:xfrm rot="5400000">
            <a:off x="2345689" y="4001477"/>
            <a:ext cx="448609" cy="16351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6625" y="1337011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、档案入库信息；档案入库明细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、入库审批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97" y="3587330"/>
            <a:ext cx="2363622" cy="237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06" y="3794125"/>
            <a:ext cx="3761608" cy="2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837178" y="6095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档案入库信息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063180" y="6095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档案入库明细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4097"/>
          <p:cNvSpPr>
            <a:spLocks noChangeArrowheads="1"/>
          </p:cNvSpPr>
          <p:nvPr/>
        </p:nvSpPr>
        <p:spPr bwMode="auto">
          <a:xfrm>
            <a:off x="1896611" y="1124842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客户管理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客户维护、风险评估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流程图: 过程 4097"/>
          <p:cNvSpPr>
            <a:spLocks noChangeArrowheads="1"/>
          </p:cNvSpPr>
          <p:nvPr/>
        </p:nvSpPr>
        <p:spPr bwMode="auto">
          <a:xfrm>
            <a:off x="4632800" y="1124841"/>
            <a:ext cx="27592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押品管理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押品维护、价值评估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流程图: 过程 4097"/>
          <p:cNvSpPr>
            <a:spLocks noChangeArrowheads="1"/>
          </p:cNvSpPr>
          <p:nvPr/>
        </p:nvSpPr>
        <p:spPr bwMode="auto">
          <a:xfrm>
            <a:off x="7395193" y="1124840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额度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授信、复核、额度调整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流程图: 过程 4097"/>
          <p:cNvSpPr>
            <a:spLocks noChangeArrowheads="1"/>
          </p:cNvSpPr>
          <p:nvPr/>
        </p:nvSpPr>
        <p:spPr bwMode="auto">
          <a:xfrm>
            <a:off x="1896610" y="1987658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合同出账管理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合同、出账、还款计划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流程图: 过程 4097"/>
          <p:cNvSpPr>
            <a:spLocks noChangeArrowheads="1"/>
          </p:cNvSpPr>
          <p:nvPr/>
        </p:nvSpPr>
        <p:spPr bwMode="auto">
          <a:xfrm>
            <a:off x="7392090" y="1987659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绩效管理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经纪人返点、业务经理提成、渠道分润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流程图: 过程 4097"/>
          <p:cNvSpPr>
            <a:spLocks noChangeArrowheads="1"/>
          </p:cNvSpPr>
          <p:nvPr/>
        </p:nvSpPr>
        <p:spPr bwMode="auto">
          <a:xfrm>
            <a:off x="1908160" y="5236483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财务管理</a:t>
            </a: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费用收取、支出、统计查询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流程图: 过程 4097"/>
          <p:cNvSpPr>
            <a:spLocks noChangeArrowheads="1"/>
          </p:cNvSpPr>
          <p:nvPr/>
        </p:nvSpPr>
        <p:spPr bwMode="auto">
          <a:xfrm>
            <a:off x="1893507" y="4444428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资产转让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资产转让、展期、正常提前赎回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流程图: 过程 4097"/>
          <p:cNvSpPr>
            <a:spLocks noChangeArrowheads="1"/>
          </p:cNvSpPr>
          <p:nvPr/>
        </p:nvSpPr>
        <p:spPr bwMode="auto">
          <a:xfrm>
            <a:off x="4632799" y="1987659"/>
            <a:ext cx="2746015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档案管理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档案归档、他项入库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流程图: 过程 4097"/>
          <p:cNvSpPr>
            <a:spLocks noChangeArrowheads="1"/>
          </p:cNvSpPr>
          <p:nvPr/>
        </p:nvSpPr>
        <p:spPr bwMode="auto">
          <a:xfrm>
            <a:off x="4629697" y="5236482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支付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代收、代付、批量代收付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流程图: 过程 4097"/>
          <p:cNvSpPr>
            <a:spLocks noChangeArrowheads="1"/>
          </p:cNvSpPr>
          <p:nvPr/>
        </p:nvSpPr>
        <p:spPr bwMode="auto">
          <a:xfrm>
            <a:off x="4642625" y="3648693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催收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到期提醒、逾期催收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流程图: 过程 4097"/>
          <p:cNvSpPr>
            <a:spLocks noChangeArrowheads="1"/>
          </p:cNvSpPr>
          <p:nvPr/>
        </p:nvSpPr>
        <p:spPr bwMode="auto">
          <a:xfrm>
            <a:off x="4629697" y="4444427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资产保全</a:t>
            </a:r>
            <a:endParaRPr lang="en-US" altLang="zh-CN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不良资产处置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流程图: 过程 4097"/>
          <p:cNvSpPr>
            <a:spLocks noChangeArrowheads="1"/>
          </p:cNvSpPr>
          <p:nvPr/>
        </p:nvSpPr>
        <p:spPr bwMode="auto">
          <a:xfrm>
            <a:off x="1896610" y="3649665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预警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借款人、押品价值预警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流程图: 过程 4097"/>
          <p:cNvSpPr>
            <a:spLocks noChangeArrowheads="1"/>
          </p:cNvSpPr>
          <p:nvPr/>
        </p:nvSpPr>
        <p:spPr bwMode="auto">
          <a:xfrm>
            <a:off x="1032550" y="1124842"/>
            <a:ext cx="810805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贷前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流程图: 过程 4097"/>
          <p:cNvSpPr>
            <a:spLocks noChangeArrowheads="1"/>
          </p:cNvSpPr>
          <p:nvPr/>
        </p:nvSpPr>
        <p:spPr bwMode="auto">
          <a:xfrm>
            <a:off x="1032549" y="1987658"/>
            <a:ext cx="810805" cy="649286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贷中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流程图: 过程 4097"/>
          <p:cNvSpPr>
            <a:spLocks noChangeArrowheads="1"/>
          </p:cNvSpPr>
          <p:nvPr/>
        </p:nvSpPr>
        <p:spPr bwMode="auto">
          <a:xfrm>
            <a:off x="1032548" y="2852961"/>
            <a:ext cx="810805" cy="224075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贷后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流程图: 过程 4097"/>
          <p:cNvSpPr>
            <a:spLocks noChangeArrowheads="1"/>
          </p:cNvSpPr>
          <p:nvPr/>
        </p:nvSpPr>
        <p:spPr bwMode="auto">
          <a:xfrm>
            <a:off x="1919710" y="2856009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合同出账管理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还</a:t>
            </a:r>
            <a:r>
              <a:rPr lang="zh-CN" alt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款、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展期、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提前还款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、罚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息减免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流程图: 过程 4097"/>
          <p:cNvSpPr>
            <a:spLocks noChangeArrowheads="1"/>
          </p:cNvSpPr>
          <p:nvPr/>
        </p:nvSpPr>
        <p:spPr bwMode="auto">
          <a:xfrm>
            <a:off x="4655900" y="2856009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档案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押品解抵、借阅、他项出库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流程图: 过程 4097"/>
          <p:cNvSpPr>
            <a:spLocks noChangeArrowheads="1"/>
          </p:cNvSpPr>
          <p:nvPr/>
        </p:nvSpPr>
        <p:spPr bwMode="auto">
          <a:xfrm>
            <a:off x="1893507" y="6019938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公控管理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业务品种、合作通道、资金平台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流程图: 过程 4097"/>
          <p:cNvSpPr>
            <a:spLocks noChangeArrowheads="1"/>
          </p:cNvSpPr>
          <p:nvPr/>
        </p:nvSpPr>
        <p:spPr bwMode="auto">
          <a:xfrm>
            <a:off x="1032547" y="5236483"/>
            <a:ext cx="810805" cy="143274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公共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流程图: 过程 4097"/>
          <p:cNvSpPr>
            <a:spLocks noChangeArrowheads="1"/>
          </p:cNvSpPr>
          <p:nvPr/>
        </p:nvSpPr>
        <p:spPr bwMode="auto">
          <a:xfrm>
            <a:off x="4629697" y="6019938"/>
            <a:ext cx="2736190" cy="6492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业务支持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ctr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数据导出、数据修改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242570" y="358775"/>
            <a:ext cx="38309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业务模块划分</a:t>
            </a:r>
            <a:endParaRPr lang="zh-CN" altLang="en-US" sz="2800" dirty="0">
              <a:solidFill>
                <a:srgbClr val="171D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2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 rot="19394674">
            <a:off x="9237100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8380371" y="2339608"/>
            <a:ext cx="1684532" cy="1684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看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 rot="19394674">
            <a:off x="7093650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6234698" y="2339608"/>
            <a:ext cx="1684530" cy="1684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观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 rot="19394674">
            <a:off x="4950193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4091738" y="2339608"/>
            <a:ext cx="1684530" cy="1684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 rot="19394674">
            <a:off x="2806738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1948778" y="2339608"/>
            <a:ext cx="1684530" cy="1684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渐变环-06"/>
          <p:cNvPicPr>
            <a:picLocks noChangeAspect="1"/>
          </p:cNvPicPr>
          <p:nvPr/>
        </p:nvPicPr>
        <p:blipFill>
          <a:blip r:embed="rId4"/>
          <a:srcRect l="6268" t="7915" r="5983" b="6648"/>
          <a:stretch>
            <a:fillRect/>
          </a:stretch>
        </p:blipFill>
        <p:spPr>
          <a:xfrm>
            <a:off x="5617210" y="986155"/>
            <a:ext cx="5866765" cy="51409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03595" y="2287905"/>
            <a:ext cx="1537970" cy="44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短期周转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22180" y="2287905"/>
            <a:ext cx="1537970" cy="44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长期经营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813675" y="5368925"/>
            <a:ext cx="1537970" cy="447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买房卖房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098665" y="2061210"/>
            <a:ext cx="2855595" cy="2628265"/>
            <a:chOff x="11378" y="3366"/>
            <a:chExt cx="3962" cy="3646"/>
          </a:xfrm>
        </p:grpSpPr>
        <p:sp>
          <p:nvSpPr>
            <p:cNvPr id="6" name="椭圆 5"/>
            <p:cNvSpPr/>
            <p:nvPr/>
          </p:nvSpPr>
          <p:spPr>
            <a:xfrm>
              <a:off x="12304" y="3366"/>
              <a:ext cx="2176" cy="2176"/>
            </a:xfrm>
            <a:prstGeom prst="ellipse">
              <a:avLst/>
            </a:prstGeom>
            <a:gradFill>
              <a:gsLst>
                <a:gs pos="0">
                  <a:srgbClr val="14CD68">
                    <a:alpha val="75000"/>
                  </a:srgbClr>
                </a:gs>
                <a:gs pos="100000">
                  <a:srgbClr val="035C7D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378" y="4806"/>
              <a:ext cx="2176" cy="2176"/>
            </a:xfrm>
            <a:prstGeom prst="ellipse">
              <a:avLst/>
            </a:prstGeom>
            <a:gradFill>
              <a:gsLst>
                <a:gs pos="0">
                  <a:srgbClr val="9EE256">
                    <a:alpha val="77000"/>
                  </a:srgbClr>
                </a:gs>
                <a:gs pos="100000">
                  <a:srgbClr val="52762D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3164" y="4836"/>
              <a:ext cx="2176" cy="2176"/>
            </a:xfrm>
            <a:prstGeom prst="ellipse">
              <a:avLst/>
            </a:prstGeom>
            <a:gradFill>
              <a:gsLst>
                <a:gs pos="0">
                  <a:srgbClr val="14CD68">
                    <a:alpha val="56000"/>
                  </a:srgbClr>
                </a:gs>
                <a:gs pos="100000">
                  <a:srgbClr val="0B6E3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901940" y="2548890"/>
            <a:ext cx="1300480" cy="426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房产抵押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21700" y="3719195"/>
            <a:ext cx="1300480" cy="426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银行垫资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10730" y="3719195"/>
            <a:ext cx="1300480" cy="426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转单垫资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098790" y="3199765"/>
            <a:ext cx="1012190" cy="429895"/>
          </a:xfrm>
          <a:prstGeom prst="roundRect">
            <a:avLst/>
          </a:prstGeom>
          <a:gradFill>
            <a:gsLst>
              <a:gs pos="0">
                <a:srgbClr val="007BD3">
                  <a:alpha val="79000"/>
                </a:srgbClr>
              </a:gs>
              <a:gs pos="100000">
                <a:srgbClr val="03437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dist"/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融时代</a:t>
            </a: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635" y="893445"/>
            <a:ext cx="4981575" cy="532574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511175" fontAlgn="auto">
              <a:lnSpc>
                <a:spcPct val="150000"/>
              </a:lnSpc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官渡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CRMS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业务管理系统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专为融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时代房屋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贷款业务打造，支持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房产抵押贷款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转单垫资贷款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银行垫资贷款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等诸多主流业务，并为不同类型的贷款业务提供契合的流程支持，既适应了不同业务的特有需求，又保证了严谨的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风险把控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。</a:t>
            </a:r>
          </a:p>
          <a:p>
            <a:pPr marL="0" indent="511175" fontAlgn="auto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根据员工工作性质不同，官渡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CRMS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系统分为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PC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版和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APP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版，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整合融时代助手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APP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和融时代管家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APP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，为融时代业务及管理团队提供高效的全流程协作。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30" y="3186099"/>
            <a:ext cx="1723970" cy="30647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流程图: 可选过程 1"/>
          <p:cNvSpPr/>
          <p:nvPr/>
        </p:nvSpPr>
        <p:spPr>
          <a:xfrm>
            <a:off x="6250135" y="1528816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官渡系统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872712" y="937255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贷款助手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5" name="肘形连接符 4"/>
          <p:cNvCxnSpPr>
            <a:stCxn id="3" idx="3"/>
            <a:endCxn id="2" idx="1"/>
          </p:cNvCxnSpPr>
          <p:nvPr/>
        </p:nvCxnSpPr>
        <p:spPr>
          <a:xfrm>
            <a:off x="2758662" y="1194430"/>
            <a:ext cx="3491473" cy="5915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可选过程 5"/>
          <p:cNvSpPr/>
          <p:nvPr/>
        </p:nvSpPr>
        <p:spPr>
          <a:xfrm>
            <a:off x="10171387" y="923701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档案系统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0171387" y="2729527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接口</a:t>
            </a:r>
            <a:r>
              <a:rPr lang="zh-CN" altLang="en-US" b="1" dirty="0" smtClean="0">
                <a:solidFill>
                  <a:schemeClr val="bg2"/>
                </a:solidFill>
              </a:rPr>
              <a:t>系统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9" name="肘形连接符 8"/>
          <p:cNvCxnSpPr>
            <a:stCxn id="2" idx="3"/>
            <a:endCxn id="6" idx="1"/>
          </p:cNvCxnSpPr>
          <p:nvPr/>
        </p:nvCxnSpPr>
        <p:spPr>
          <a:xfrm flipV="1">
            <a:off x="8136085" y="1180876"/>
            <a:ext cx="2035302" cy="6051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" idx="3"/>
            <a:endCxn id="7" idx="1"/>
          </p:cNvCxnSpPr>
          <p:nvPr/>
        </p:nvCxnSpPr>
        <p:spPr>
          <a:xfrm>
            <a:off x="8136085" y="1785991"/>
            <a:ext cx="2035302" cy="12007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/>
          <p:cNvSpPr/>
          <p:nvPr/>
        </p:nvSpPr>
        <p:spPr>
          <a:xfrm>
            <a:off x="872712" y="2346340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官渡</a:t>
            </a:r>
            <a:r>
              <a:rPr lang="en-US" altLang="zh-CN" b="1" dirty="0" smtClean="0">
                <a:solidFill>
                  <a:schemeClr val="bg2"/>
                </a:solidFill>
              </a:rPr>
              <a:t>APP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827494" y="-13111"/>
            <a:ext cx="26894" cy="6858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527747" y="46390"/>
            <a:ext cx="26894" cy="6858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8842" y="6266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前台系统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631262" y="6284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支持</a:t>
            </a:r>
            <a:r>
              <a:rPr lang="zh-CN" altLang="en-US" b="1" dirty="0" smtClean="0"/>
              <a:t>系统</a:t>
            </a:r>
            <a:endParaRPr lang="zh-CN" altLang="en-US" b="1" dirty="0"/>
          </a:p>
        </p:txBody>
      </p:sp>
      <p:sp>
        <p:nvSpPr>
          <p:cNvPr id="30" name="流程图: 可选过程 29"/>
          <p:cNvSpPr/>
          <p:nvPr/>
        </p:nvSpPr>
        <p:spPr>
          <a:xfrm>
            <a:off x="872712" y="1730521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官渡</a:t>
            </a:r>
            <a:r>
              <a:rPr lang="en-US" altLang="zh-CN" b="1" dirty="0" smtClean="0">
                <a:solidFill>
                  <a:schemeClr val="bg2"/>
                </a:solidFill>
              </a:rPr>
              <a:t>IPAD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32" name="肘形连接符 31"/>
          <p:cNvCxnSpPr>
            <a:stCxn id="30" idx="3"/>
            <a:endCxn id="2" idx="1"/>
          </p:cNvCxnSpPr>
          <p:nvPr/>
        </p:nvCxnSpPr>
        <p:spPr>
          <a:xfrm flipV="1">
            <a:off x="2758662" y="1785991"/>
            <a:ext cx="3491473" cy="2017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3"/>
            <a:endCxn id="2" idx="1"/>
          </p:cNvCxnSpPr>
          <p:nvPr/>
        </p:nvCxnSpPr>
        <p:spPr>
          <a:xfrm flipV="1">
            <a:off x="2758662" y="1785991"/>
            <a:ext cx="3491473" cy="8175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1" y="3198829"/>
            <a:ext cx="1587528" cy="3039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 descr="D:\myworkspace\crmsworkspace\docs_crms\03_设计开发\11_外部接口\003_官渡IPAD接口设计文档\融家人IPAD端下户部分设计稿\0.0_登录页面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02" y="3980330"/>
            <a:ext cx="2383521" cy="17876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36" y="3899668"/>
            <a:ext cx="4127548" cy="2109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0171386" y="1453393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、存储档案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、存储附件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、传输附件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171387" y="325333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、风险信息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、房屋估值</a:t>
            </a:r>
            <a:endParaRPr lang="en-US" altLang="zh-CN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250135" y="2144635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、业务流程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、业务办理</a:t>
            </a:r>
            <a:endParaRPr lang="zh-CN" altLang="en-US" dirty="0"/>
          </a:p>
        </p:txBody>
      </p:sp>
      <p:sp>
        <p:nvSpPr>
          <p:cNvPr id="24" name="文本框 28"/>
          <p:cNvSpPr txBox="1"/>
          <p:nvPr/>
        </p:nvSpPr>
        <p:spPr>
          <a:xfrm>
            <a:off x="242570" y="358775"/>
            <a:ext cx="80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系统之间的关系</a:t>
            </a:r>
            <a:endParaRPr lang="zh-CN" altLang="en-US" sz="2800" dirty="0">
              <a:solidFill>
                <a:srgbClr val="171D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5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2098675" y="1889760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下户调查流程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098675" y="3552190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合同签订流程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1211580" y="4398645"/>
            <a:ext cx="175260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办理抵押</a:t>
            </a:r>
            <a:r>
              <a:rPr lang="en-US" altLang="zh-CN" b="1" dirty="0">
                <a:solidFill>
                  <a:schemeClr val="bg2"/>
                </a:solidFill>
              </a:rPr>
              <a:t>/</a:t>
            </a:r>
            <a:r>
              <a:rPr lang="zh-CN" altLang="en-US" b="1" dirty="0">
                <a:solidFill>
                  <a:schemeClr val="bg2"/>
                </a:solidFill>
              </a:rPr>
              <a:t>核行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184275" y="5127625"/>
            <a:ext cx="180594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审贷会流程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2098675" y="6193155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出账审批流程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2098675" y="152400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房产询价流程</a:t>
            </a:r>
          </a:p>
        </p:txBody>
      </p:sp>
      <p:sp>
        <p:nvSpPr>
          <p:cNvPr id="13" name="流程图: 可选过程 12"/>
          <p:cNvSpPr/>
          <p:nvPr/>
        </p:nvSpPr>
        <p:spPr>
          <a:xfrm>
            <a:off x="356870" y="2708275"/>
            <a:ext cx="937895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拒贷</a:t>
            </a:r>
          </a:p>
        </p:txBody>
      </p:sp>
      <p:cxnSp>
        <p:nvCxnSpPr>
          <p:cNvPr id="16" name="肘形连接符 15"/>
          <p:cNvCxnSpPr>
            <a:stCxn id="38" idx="1"/>
            <a:endCxn id="13" idx="0"/>
          </p:cNvCxnSpPr>
          <p:nvPr/>
        </p:nvCxnSpPr>
        <p:spPr>
          <a:xfrm rot="10800000" flipV="1">
            <a:off x="826135" y="1254125"/>
            <a:ext cx="1061720" cy="1453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3" idx="0"/>
          </p:cNvCxnSpPr>
          <p:nvPr/>
        </p:nvCxnSpPr>
        <p:spPr>
          <a:xfrm>
            <a:off x="3041650" y="1516380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38" idx="3"/>
            <a:endCxn id="4" idx="3"/>
          </p:cNvCxnSpPr>
          <p:nvPr/>
        </p:nvCxnSpPr>
        <p:spPr>
          <a:xfrm flipH="1">
            <a:off x="3984625" y="1254760"/>
            <a:ext cx="210820" cy="2554605"/>
          </a:xfrm>
          <a:prstGeom prst="bentConnector3">
            <a:avLst>
              <a:gd name="adj1" fmla="val -112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3" idx="1"/>
            <a:endCxn id="13" idx="3"/>
          </p:cNvCxnSpPr>
          <p:nvPr/>
        </p:nvCxnSpPr>
        <p:spPr>
          <a:xfrm flipH="1">
            <a:off x="1294765" y="2965450"/>
            <a:ext cx="1080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3" idx="2"/>
            <a:endCxn id="4" idx="0"/>
          </p:cNvCxnSpPr>
          <p:nvPr/>
        </p:nvCxnSpPr>
        <p:spPr>
          <a:xfrm>
            <a:off x="3041650" y="3222625"/>
            <a:ext cx="0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45" idx="0"/>
          </p:cNvCxnSpPr>
          <p:nvPr/>
        </p:nvCxnSpPr>
        <p:spPr>
          <a:xfrm flipH="1">
            <a:off x="3031490" y="2404110"/>
            <a:ext cx="10160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7385" y="923925"/>
            <a:ext cx="12795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审批不通过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320540" y="1851660"/>
            <a:ext cx="13049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审批通过</a:t>
            </a:r>
          </a:p>
          <a:p>
            <a:r>
              <a:rPr lang="en-US" altLang="zh-CN" sz="1600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前提：</a:t>
            </a:r>
          </a:p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有下户记录</a:t>
            </a:r>
            <a:r>
              <a:rPr lang="en-US" altLang="zh-CN" sz="1600" b="1">
                <a:latin typeface="仿宋" panose="02010609060101010101" charset="-122"/>
                <a:ea typeface="仿宋" panose="02010609060101010101" charset="-122"/>
              </a:rPr>
              <a:t>)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46910" y="1516380"/>
            <a:ext cx="170116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同意待复核</a:t>
            </a:r>
          </a:p>
        </p:txBody>
      </p:sp>
      <p:cxnSp>
        <p:nvCxnSpPr>
          <p:cNvPr id="31" name="直接箭头连接符 30"/>
          <p:cNvCxnSpPr>
            <a:stCxn id="8" idx="2"/>
            <a:endCxn id="38" idx="0"/>
          </p:cNvCxnSpPr>
          <p:nvPr/>
        </p:nvCxnSpPr>
        <p:spPr>
          <a:xfrm>
            <a:off x="3041650" y="666750"/>
            <a:ext cx="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95705" y="2630170"/>
            <a:ext cx="12795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审批不通过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961640" y="3208020"/>
            <a:ext cx="12795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审批通过</a:t>
            </a:r>
          </a:p>
        </p:txBody>
      </p:sp>
      <p:cxnSp>
        <p:nvCxnSpPr>
          <p:cNvPr id="34" name="肘形连接符 33"/>
          <p:cNvCxnSpPr>
            <a:stCxn id="6" idx="1"/>
            <a:endCxn id="13" idx="2"/>
          </p:cNvCxnSpPr>
          <p:nvPr/>
        </p:nvCxnSpPr>
        <p:spPr>
          <a:xfrm rot="10800000">
            <a:off x="826135" y="3222625"/>
            <a:ext cx="358140" cy="2162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6055" y="4061460"/>
            <a:ext cx="12795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审批不通过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96010" y="5640705"/>
            <a:ext cx="12795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审批通过</a:t>
            </a:r>
          </a:p>
        </p:txBody>
      </p:sp>
      <p:sp>
        <p:nvSpPr>
          <p:cNvPr id="38" name="流程图: 决策 37"/>
          <p:cNvSpPr/>
          <p:nvPr/>
        </p:nvSpPr>
        <p:spPr>
          <a:xfrm>
            <a:off x="1887855" y="938530"/>
            <a:ext cx="2307590" cy="63182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sym typeface="+mn-ea"/>
              </a:rPr>
              <a:t>授信审批流程</a:t>
            </a:r>
            <a:endParaRPr lang="zh-CN" altLang="en-US" dirty="0"/>
          </a:p>
        </p:txBody>
      </p:sp>
      <p:sp>
        <p:nvSpPr>
          <p:cNvPr id="39" name="流程图: 可选过程 38"/>
          <p:cNvSpPr/>
          <p:nvPr/>
        </p:nvSpPr>
        <p:spPr>
          <a:xfrm>
            <a:off x="3179445" y="5127625"/>
            <a:ext cx="1760220" cy="513715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档案归档流程</a:t>
            </a:r>
          </a:p>
        </p:txBody>
      </p:sp>
      <p:cxnSp>
        <p:nvCxnSpPr>
          <p:cNvPr id="40" name="肘形连接符 39"/>
          <p:cNvCxnSpPr>
            <a:stCxn id="4" idx="2"/>
            <a:endCxn id="5" idx="0"/>
          </p:cNvCxnSpPr>
          <p:nvPr/>
        </p:nvCxnSpPr>
        <p:spPr>
          <a:xfrm rot="5400000">
            <a:off x="2398713" y="3755708"/>
            <a:ext cx="332105" cy="9537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" idx="2"/>
            <a:endCxn id="39" idx="0"/>
          </p:cNvCxnSpPr>
          <p:nvPr/>
        </p:nvCxnSpPr>
        <p:spPr>
          <a:xfrm rot="5400000" flipV="1">
            <a:off x="3020060" y="4088130"/>
            <a:ext cx="1061085" cy="1017905"/>
          </a:xfrm>
          <a:prstGeom prst="bentConnector3">
            <a:avLst>
              <a:gd name="adj1" fmla="val 15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6" idx="0"/>
          </p:cNvCxnSpPr>
          <p:nvPr/>
        </p:nvCxnSpPr>
        <p:spPr>
          <a:xfrm rot="5400000">
            <a:off x="1980248" y="5019993"/>
            <a:ext cx="214630" cy="635"/>
          </a:xfrm>
          <a:prstGeom prst="bentConnector3">
            <a:avLst>
              <a:gd name="adj1" fmla="val 498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菱形 44"/>
          <p:cNvSpPr/>
          <p:nvPr/>
        </p:nvSpPr>
        <p:spPr>
          <a:xfrm>
            <a:off x="1887855" y="2674620"/>
            <a:ext cx="2286635" cy="548640"/>
          </a:xfrm>
          <a:prstGeom prst="diamon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授信复核</a:t>
            </a:r>
          </a:p>
        </p:txBody>
      </p:sp>
      <p:cxnSp>
        <p:nvCxnSpPr>
          <p:cNvPr id="46" name="肘形连接符 45"/>
          <p:cNvCxnSpPr>
            <a:stCxn id="39" idx="2"/>
            <a:endCxn id="7" idx="0"/>
          </p:cNvCxnSpPr>
          <p:nvPr/>
        </p:nvCxnSpPr>
        <p:spPr>
          <a:xfrm rot="5400000">
            <a:off x="3274695" y="5408295"/>
            <a:ext cx="551815" cy="101790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" idx="2"/>
            <a:endCxn id="7" idx="0"/>
          </p:cNvCxnSpPr>
          <p:nvPr/>
        </p:nvCxnSpPr>
        <p:spPr>
          <a:xfrm rot="5400000" flipV="1">
            <a:off x="2288858" y="5440363"/>
            <a:ext cx="551180" cy="954405"/>
          </a:xfrm>
          <a:prstGeom prst="bentConnector3">
            <a:avLst>
              <a:gd name="adj1" fmla="val 49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70694" y="2249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贷前、贷中业务</a:t>
            </a:r>
            <a:endParaRPr lang="zh-CN" altLang="en-US" dirty="0"/>
          </a:p>
        </p:txBody>
      </p:sp>
      <p:sp>
        <p:nvSpPr>
          <p:cNvPr id="59" name="流程图: 可选过程 58"/>
          <p:cNvSpPr/>
          <p:nvPr/>
        </p:nvSpPr>
        <p:spPr>
          <a:xfrm>
            <a:off x="6376853" y="6193155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绩效管理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874071" y="315595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资产转让流程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207053" y="1427216"/>
            <a:ext cx="1613176" cy="521005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还款管理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1904868" y="1430061"/>
            <a:ext cx="1824355" cy="508635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提前还款流程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833494" y="1420536"/>
            <a:ext cx="1689100" cy="51816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</a:rPr>
              <a:t>展期业务流程</a:t>
            </a:r>
          </a:p>
        </p:txBody>
      </p:sp>
      <p:cxnSp>
        <p:nvCxnSpPr>
          <p:cNvPr id="6" name="肘形连接符 5"/>
          <p:cNvCxnSpPr>
            <a:stCxn id="2" idx="2"/>
            <a:endCxn id="3" idx="0"/>
          </p:cNvCxnSpPr>
          <p:nvPr/>
        </p:nvCxnSpPr>
        <p:spPr>
          <a:xfrm rot="5400000">
            <a:off x="1616709" y="226878"/>
            <a:ext cx="597271" cy="1803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2" idx="2"/>
            <a:endCxn id="5" idx="0"/>
          </p:cNvCxnSpPr>
          <p:nvPr/>
        </p:nvCxnSpPr>
        <p:spPr>
          <a:xfrm rot="16200000" flipH="1">
            <a:off x="3452250" y="194741"/>
            <a:ext cx="590591" cy="18609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2"/>
          <p:cNvSpPr txBox="1"/>
          <p:nvPr/>
        </p:nvSpPr>
        <p:spPr>
          <a:xfrm>
            <a:off x="640901" y="1983781"/>
            <a:ext cx="6324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归本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1874070" y="5255296"/>
            <a:ext cx="1885950" cy="51435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</a:rPr>
              <a:t>解抵押流程</a:t>
            </a:r>
          </a:p>
        </p:txBody>
      </p:sp>
      <p:cxnSp>
        <p:nvCxnSpPr>
          <p:cNvPr id="12" name="直接箭头连接符 11"/>
          <p:cNvCxnSpPr>
            <a:stCxn id="13" idx="2"/>
            <a:endCxn id="11" idx="0"/>
          </p:cNvCxnSpPr>
          <p:nvPr/>
        </p:nvCxnSpPr>
        <p:spPr>
          <a:xfrm flipH="1">
            <a:off x="2817045" y="4869739"/>
            <a:ext cx="2" cy="38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1521647" y="4183939"/>
            <a:ext cx="2590800" cy="685800"/>
          </a:xfrm>
          <a:prstGeom prst="diamond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资产赎回流程</a:t>
            </a:r>
          </a:p>
        </p:txBody>
      </p:sp>
      <p:sp>
        <p:nvSpPr>
          <p:cNvPr id="16" name="文本框 73"/>
          <p:cNvSpPr txBox="1"/>
          <p:nvPr/>
        </p:nvSpPr>
        <p:spPr>
          <a:xfrm>
            <a:off x="2500816" y="1983781"/>
            <a:ext cx="6324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归本</a:t>
            </a:r>
          </a:p>
        </p:txBody>
      </p:sp>
      <p:sp>
        <p:nvSpPr>
          <p:cNvPr id="17" name="文本框 75"/>
          <p:cNvSpPr txBox="1"/>
          <p:nvPr/>
        </p:nvSpPr>
        <p:spPr>
          <a:xfrm>
            <a:off x="1032696" y="5805170"/>
            <a:ext cx="477456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官渡</a:t>
            </a:r>
            <a:r>
              <a:rPr lang="en-US" altLang="zh-CN" sz="280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CRMS</a:t>
            </a:r>
            <a:r>
              <a:rPr lang="zh-CN" altLang="en-US" sz="280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系统之流程管理</a:t>
            </a:r>
          </a:p>
        </p:txBody>
      </p:sp>
      <p:cxnSp>
        <p:nvCxnSpPr>
          <p:cNvPr id="19" name="直接箭头连接符 18"/>
          <p:cNvCxnSpPr>
            <a:stCxn id="5" idx="2"/>
            <a:endCxn id="50" idx="0"/>
          </p:cNvCxnSpPr>
          <p:nvPr/>
        </p:nvCxnSpPr>
        <p:spPr>
          <a:xfrm>
            <a:off x="4678044" y="1938696"/>
            <a:ext cx="0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0" idx="2"/>
            <a:endCxn id="13" idx="0"/>
          </p:cNvCxnSpPr>
          <p:nvPr/>
        </p:nvCxnSpPr>
        <p:spPr>
          <a:xfrm rot="5400000">
            <a:off x="3071965" y="2577859"/>
            <a:ext cx="1351163" cy="18609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13" idx="0"/>
          </p:cNvCxnSpPr>
          <p:nvPr/>
        </p:nvCxnSpPr>
        <p:spPr>
          <a:xfrm>
            <a:off x="2817046" y="1938696"/>
            <a:ext cx="1" cy="2245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3" idx="2"/>
            <a:endCxn id="13" idx="0"/>
          </p:cNvCxnSpPr>
          <p:nvPr/>
        </p:nvCxnSpPr>
        <p:spPr>
          <a:xfrm rot="16200000" flipH="1">
            <a:off x="797485" y="2164377"/>
            <a:ext cx="2235718" cy="1803406"/>
          </a:xfrm>
          <a:prstGeom prst="bentConnector3">
            <a:avLst>
              <a:gd name="adj1" fmla="val 685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99494" y="234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贷后业务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" idx="2"/>
            <a:endCxn id="4" idx="0"/>
          </p:cNvCxnSpPr>
          <p:nvPr/>
        </p:nvCxnSpPr>
        <p:spPr>
          <a:xfrm>
            <a:off x="2817046" y="829945"/>
            <a:ext cx="0" cy="60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可选过程 49"/>
          <p:cNvSpPr/>
          <p:nvPr/>
        </p:nvSpPr>
        <p:spPr>
          <a:xfrm>
            <a:off x="3833494" y="2319061"/>
            <a:ext cx="1689100" cy="513715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资产展期流程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78" name="流程图: 可选过程 77"/>
          <p:cNvSpPr/>
          <p:nvPr/>
        </p:nvSpPr>
        <p:spPr>
          <a:xfrm>
            <a:off x="5601521" y="1430062"/>
            <a:ext cx="1875044" cy="518160"/>
          </a:xfrm>
          <a:prstGeom prst="flowChartAlternate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</a:rPr>
              <a:t>资金端付息流程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cxnSp>
        <p:nvCxnSpPr>
          <p:cNvPr id="79" name="肘形连接符 78"/>
          <p:cNvCxnSpPr>
            <a:stCxn id="2" idx="2"/>
            <a:endCxn id="78" idx="0"/>
          </p:cNvCxnSpPr>
          <p:nvPr/>
        </p:nvCxnSpPr>
        <p:spPr>
          <a:xfrm rot="16200000" flipH="1">
            <a:off x="4377986" y="-730996"/>
            <a:ext cx="600117" cy="37219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8" idx="2"/>
            <a:endCxn id="13" idx="0"/>
          </p:cNvCxnSpPr>
          <p:nvPr/>
        </p:nvCxnSpPr>
        <p:spPr>
          <a:xfrm rot="5400000">
            <a:off x="3560187" y="1205082"/>
            <a:ext cx="2235717" cy="3721996"/>
          </a:xfrm>
          <a:prstGeom prst="bentConnector3">
            <a:avLst>
              <a:gd name="adj1" fmla="val 69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54380" y="122936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2B9CE"/>
              </a:buClr>
              <a:buSzPct val="6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业务背景</a:t>
            </a: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介绍：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    客户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通过融时代助手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APP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人工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急速评房获取预授信金额，预授信金额达到个人预期即到我司进行贷款申请。客户到店后先由商务接待录入授信资料，再由风控面谈，面谈完毕进行下户调查，最终给出批贷意见，若可批贷，则完成后续合同、公证 、抵押手续办理，审贷会审核通过后即出账放款，客户贷款成功。</a:t>
            </a:r>
          </a:p>
          <a:p>
            <a:pPr marL="0" indent="0">
              <a:buNone/>
            </a:pPr>
            <a:endParaRPr lang="zh-CN" altLang="en-US" sz="2000" b="1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sz="3735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 sz="3735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3057" y="4093711"/>
            <a:ext cx="10354252" cy="2230419"/>
            <a:chOff x="-796659" y="3476262"/>
            <a:chExt cx="7765689" cy="1672814"/>
          </a:xfrm>
        </p:grpSpPr>
        <p:sp>
          <p:nvSpPr>
            <p:cNvPr id="12" name="TextBox 11"/>
            <p:cNvSpPr txBox="1"/>
            <p:nvPr/>
          </p:nvSpPr>
          <p:spPr>
            <a:xfrm>
              <a:off x="-796659" y="3476262"/>
              <a:ext cx="68580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房产询价流程</a:t>
              </a:r>
            </a:p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融时代助手</a:t>
              </a:r>
              <a:r>
                <a:rPr lang="en-US" altLang="zh-CN" sz="2400" dirty="0" smtClean="0">
                  <a:latin typeface="仿宋" panose="02010609060101010101" charset="-122"/>
                  <a:ea typeface="仿宋" panose="02010609060101010101" charset="-122"/>
                </a:rPr>
                <a:t>APP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82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授信审批流程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0084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下户调查流程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9120" y="3479718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授信复核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965" y="4052114"/>
              <a:ext cx="6389776" cy="498289"/>
              <a:chOff x="14965" y="4052114"/>
              <a:chExt cx="6389776" cy="498289"/>
            </a:xfrm>
          </p:grpSpPr>
          <p:sp>
            <p:nvSpPr>
              <p:cNvPr id="23" name="燕尾形 22"/>
              <p:cNvSpPr/>
              <p:nvPr/>
            </p:nvSpPr>
            <p:spPr>
              <a:xfrm>
                <a:off x="14965" y="4052326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6188717" y="4085929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>
                <a:off x="3484163" y="4091128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436881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1779687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>
                <a:off x="2682585" y="4078430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0" name="燕尾形 9"/>
              <p:cNvSpPr/>
              <p:nvPr/>
            </p:nvSpPr>
            <p:spPr>
              <a:xfrm>
                <a:off x="5260166" y="4091643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882342" y="405211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994272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合同签订流程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8368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办理抵押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57550" y="3487177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出账审批流程</a:t>
              </a:r>
            </a:p>
          </p:txBody>
        </p:sp>
        <p:sp>
          <p:nvSpPr>
            <p:cNvPr id="9" name="TextBox 37"/>
            <p:cNvSpPr txBox="1"/>
            <p:nvPr/>
          </p:nvSpPr>
          <p:spPr>
            <a:xfrm>
              <a:off x="4731607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审贷会流程</a:t>
              </a:r>
            </a:p>
          </p:txBody>
        </p:sp>
        <p:sp>
          <p:nvSpPr>
            <p:cNvPr id="2" name="TextBox 37"/>
            <p:cNvSpPr txBox="1"/>
            <p:nvPr/>
          </p:nvSpPr>
          <p:spPr>
            <a:xfrm>
              <a:off x="5636958" y="349289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档案归档流程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42570" y="358775"/>
            <a:ext cx="809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房产抵押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贷款</a:t>
            </a:r>
            <a:r>
              <a:rPr lang="en-US" altLang="zh-CN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(</a:t>
            </a:r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正常下户</a:t>
            </a:r>
            <a:r>
              <a:rPr lang="en-US" altLang="zh-CN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)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流程介绍</a:t>
            </a:r>
            <a:endParaRPr lang="zh-CN" altLang="en-US" sz="2800" dirty="0">
              <a:solidFill>
                <a:srgbClr val="171D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54380" y="122936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2B9CE"/>
              </a:buClr>
              <a:buSzPct val="6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业务背景介绍：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  <a:sym typeface="+mn-ea"/>
              </a:rPr>
              <a:t>    客户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通过融时代助手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APP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人工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/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急速评房获取预授信金额，为提高批贷可能性，申请到店前提前下户调查，风控则先安排下户员进行下户。下户完成后客户到店，先由商务接待录入授信资料，再由风控面谈，面谈完毕给出批贷意见，若可批贷，则完成后续合同、公证 、抵押手续办理，审贷会审核通过后即出账放款，客户贷款成功。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</a:rPr>
              <a:t> </a:t>
            </a:r>
          </a:p>
          <a:p>
            <a:pPr marL="0" indent="0">
              <a:buNone/>
            </a:pPr>
            <a:endParaRPr lang="en-US" altLang="zh-CN" sz="2000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 sz="3735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5542" y="4098319"/>
            <a:ext cx="9386387" cy="2225863"/>
            <a:chOff x="14965" y="3479718"/>
            <a:chExt cx="7039790" cy="1669397"/>
          </a:xfrm>
        </p:grpSpPr>
        <p:sp>
          <p:nvSpPr>
            <p:cNvPr id="16" name="TextBox 16"/>
            <p:cNvSpPr txBox="1"/>
            <p:nvPr/>
          </p:nvSpPr>
          <p:spPr>
            <a:xfrm>
              <a:off x="350924" y="3492931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下户调查流程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2139120" y="3479718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授信复核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965" y="4052114"/>
              <a:ext cx="6456451" cy="498289"/>
              <a:chOff x="14965" y="4052114"/>
              <a:chExt cx="6456451" cy="498289"/>
            </a:xfrm>
          </p:grpSpPr>
          <p:sp>
            <p:nvSpPr>
              <p:cNvPr id="20" name="燕尾形 19"/>
              <p:cNvSpPr/>
              <p:nvPr/>
            </p:nvSpPr>
            <p:spPr>
              <a:xfrm>
                <a:off x="14965" y="4052326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6255392" y="4085929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3484163" y="4091128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>
                <a:off x="436881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184636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2682585" y="4078430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279216" y="4091643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882342" y="405211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2994272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合同签订流程</a:t>
              </a:r>
            </a:p>
          </p:txBody>
        </p:sp>
        <p:sp>
          <p:nvSpPr>
            <p:cNvPr id="39" name="TextBox 36"/>
            <p:cNvSpPr txBox="1"/>
            <p:nvPr/>
          </p:nvSpPr>
          <p:spPr>
            <a:xfrm>
              <a:off x="3858368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办理抵押</a:t>
              </a:r>
            </a:p>
          </p:txBody>
        </p:sp>
        <p:sp>
          <p:nvSpPr>
            <p:cNvPr id="40" name="TextBox 37"/>
            <p:cNvSpPr txBox="1"/>
            <p:nvPr/>
          </p:nvSpPr>
          <p:spPr>
            <a:xfrm>
              <a:off x="6643275" y="3487177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出账审批流程</a:t>
              </a:r>
            </a:p>
          </p:txBody>
        </p:sp>
        <p:sp>
          <p:nvSpPr>
            <p:cNvPr id="41" name="TextBox 37"/>
            <p:cNvSpPr txBox="1"/>
            <p:nvPr/>
          </p:nvSpPr>
          <p:spPr>
            <a:xfrm>
              <a:off x="4731607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审贷会流程</a:t>
              </a: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5694108" y="349289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档案归档流程</a:t>
              </a:r>
            </a:p>
          </p:txBody>
        </p:sp>
      </p:grpSp>
      <p:sp>
        <p:nvSpPr>
          <p:cNvPr id="43" name="TextBox 12"/>
          <p:cNvSpPr txBox="1"/>
          <p:nvPr/>
        </p:nvSpPr>
        <p:spPr>
          <a:xfrm>
            <a:off x="3734428" y="4115936"/>
            <a:ext cx="548640" cy="2208246"/>
          </a:xfrm>
          <a:prstGeom prst="rect">
            <a:avLst/>
          </a:prstGeom>
          <a:gradFill>
            <a:gsLst>
              <a:gs pos="0">
                <a:srgbClr val="007BD3"/>
              </a:gs>
              <a:gs pos="74000">
                <a:srgbClr val="034373">
                  <a:alpha val="81000"/>
                </a:srgb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授信审批流程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6557" y="4093711"/>
            <a:ext cx="914400" cy="2208246"/>
          </a:xfrm>
          <a:prstGeom prst="rect">
            <a:avLst/>
          </a:prstGeom>
          <a:gradFill>
            <a:gsLst>
              <a:gs pos="0">
                <a:srgbClr val="007BD3"/>
              </a:gs>
              <a:gs pos="74000">
                <a:srgbClr val="034373">
                  <a:alpha val="81000"/>
                </a:srgb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房产询价流程</a:t>
            </a:r>
          </a:p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融时代助手</a:t>
            </a:r>
            <a:r>
              <a:rPr lang="en-US" altLang="zh-CN" sz="2400" dirty="0" smtClean="0">
                <a:latin typeface="仿宋" panose="02010609060101010101" charset="-122"/>
                <a:ea typeface="仿宋" panose="02010609060101010101" charset="-122"/>
              </a:rPr>
              <a:t>APP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2570" y="358775"/>
            <a:ext cx="811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房产抵押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贷款</a:t>
            </a:r>
            <a:r>
              <a:rPr lang="en-US" altLang="zh-CN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(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提前</a:t>
            </a:r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下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户</a:t>
            </a:r>
            <a:r>
              <a:rPr lang="en-US" altLang="zh-CN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)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流程</a:t>
            </a:r>
            <a:r>
              <a:rPr lang="zh-CN" altLang="en-US" sz="2800" dirty="0" smtClean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介绍</a:t>
            </a:r>
            <a:endParaRPr lang="zh-CN" altLang="en-US" sz="2800" dirty="0">
              <a:solidFill>
                <a:srgbClr val="171D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754380" y="122936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业务背景介绍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    客户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房产抵押在银行，想赎回房产但无足够自有资金，故向我司申请垫资贷款，我司通过授</a:t>
            </a: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信、面谈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、下户、公证等风险评估，给出最终批贷意见。因客户房本仍抵押在银行，故在我司无需办理抵押，审贷会审批通过后即可放款。</a:t>
            </a:r>
          </a:p>
          <a:p>
            <a:pPr marL="0" indent="0">
              <a:buNone/>
            </a:pPr>
            <a:endParaRPr lang="en-US" altLang="zh-CN" sz="3735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sz="3735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 sz="3735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34782" y="4093711"/>
            <a:ext cx="8261167" cy="2230419"/>
            <a:chOff x="14965" y="3476262"/>
            <a:chExt cx="6195875" cy="1672814"/>
          </a:xfrm>
        </p:grpSpPr>
        <p:sp>
          <p:nvSpPr>
            <p:cNvPr id="46" name="TextBox 12"/>
            <p:cNvSpPr txBox="1"/>
            <p:nvPr/>
          </p:nvSpPr>
          <p:spPr>
            <a:xfrm>
              <a:off x="353182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授信审批流程</a:t>
              </a:r>
            </a:p>
          </p:txBody>
        </p:sp>
        <p:sp>
          <p:nvSpPr>
            <p:cNvPr id="47" name="TextBox 16"/>
            <p:cNvSpPr txBox="1"/>
            <p:nvPr/>
          </p:nvSpPr>
          <p:spPr>
            <a:xfrm>
              <a:off x="1288184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下户调查流程</a:t>
              </a:r>
            </a:p>
          </p:txBody>
        </p:sp>
        <p:sp>
          <p:nvSpPr>
            <p:cNvPr id="48" name="TextBox 32"/>
            <p:cNvSpPr txBox="1"/>
            <p:nvPr/>
          </p:nvSpPr>
          <p:spPr>
            <a:xfrm>
              <a:off x="2139120" y="3479718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授信复核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4965" y="4052114"/>
              <a:ext cx="5622061" cy="498289"/>
              <a:chOff x="14965" y="4052114"/>
              <a:chExt cx="5622061" cy="498289"/>
            </a:xfrm>
          </p:grpSpPr>
          <p:sp>
            <p:nvSpPr>
              <p:cNvPr id="50" name="燕尾形 49"/>
              <p:cNvSpPr/>
              <p:nvPr/>
            </p:nvSpPr>
            <p:spPr>
              <a:xfrm>
                <a:off x="14965" y="4052326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>
                <a:off x="5421002" y="4085929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>
                <a:off x="353442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>
                <a:off x="184636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>
                <a:off x="2682585" y="4078430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>
                <a:off x="4444826" y="4091643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>
                <a:off x="882342" y="405211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58" name="TextBox 35"/>
            <p:cNvSpPr txBox="1"/>
            <p:nvPr/>
          </p:nvSpPr>
          <p:spPr>
            <a:xfrm>
              <a:off x="2994272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合同签订流程</a:t>
              </a:r>
            </a:p>
          </p:txBody>
        </p:sp>
        <p:sp>
          <p:nvSpPr>
            <p:cNvPr id="60" name="TextBox 37"/>
            <p:cNvSpPr txBox="1"/>
            <p:nvPr/>
          </p:nvSpPr>
          <p:spPr>
            <a:xfrm>
              <a:off x="5799360" y="3487177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出账审批流程</a:t>
              </a:r>
            </a:p>
          </p:txBody>
        </p:sp>
        <p:sp>
          <p:nvSpPr>
            <p:cNvPr id="61" name="TextBox 37"/>
            <p:cNvSpPr txBox="1"/>
            <p:nvPr/>
          </p:nvSpPr>
          <p:spPr>
            <a:xfrm>
              <a:off x="3897217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审贷会流程</a:t>
              </a:r>
            </a:p>
          </p:txBody>
        </p:sp>
        <p:sp>
          <p:nvSpPr>
            <p:cNvPr id="62" name="TextBox 37"/>
            <p:cNvSpPr txBox="1"/>
            <p:nvPr/>
          </p:nvSpPr>
          <p:spPr>
            <a:xfrm>
              <a:off x="4859718" y="349289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档案归档流程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53557" y="4093711"/>
            <a:ext cx="914400" cy="2208246"/>
          </a:xfrm>
          <a:prstGeom prst="rect">
            <a:avLst/>
          </a:prstGeom>
          <a:gradFill>
            <a:gsLst>
              <a:gs pos="0">
                <a:srgbClr val="007BD3"/>
              </a:gs>
              <a:gs pos="74000">
                <a:srgbClr val="034373">
                  <a:alpha val="81000"/>
                </a:srgb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房产询价流程</a:t>
            </a:r>
          </a:p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融时代助手</a:t>
            </a:r>
            <a:r>
              <a:rPr lang="en-US" altLang="zh-CN" sz="2400" dirty="0" smtClean="0">
                <a:latin typeface="仿宋" panose="02010609060101010101" charset="-122"/>
                <a:ea typeface="仿宋" panose="02010609060101010101" charset="-122"/>
              </a:rPr>
              <a:t>APP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2570" y="358775"/>
            <a:ext cx="45561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银行垫资贷款流程介绍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754380" y="122936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2B9CE"/>
              </a:buClr>
              <a:buSzPct val="6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业务背景介绍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</a:rPr>
              <a:t>    客户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房产抵押在其他房屋贷款公司，欲将房产从原公司转出并抵押在我司进行贷款，同时想让我司先为垫付原公司的欠款，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故向我司申请转单垫资贷款，我司通过授信、面谈、下户、公证等风险评估，给出最终批贷意见。因客户房本仍抵押在上家贷款公司，若上家配合我司解抵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/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上二抵，则办理抵押后放款；若上家不配合，可先放款再办理抵押。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 sz="2000" b="1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en-US" altLang="zh-CN" sz="3735" dirty="0" smtClean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endParaRPr lang="zh-CN" altLang="en-US" sz="3735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40142" y="4093711"/>
            <a:ext cx="9386387" cy="2230419"/>
            <a:chOff x="14965" y="3476262"/>
            <a:chExt cx="7039790" cy="1672814"/>
          </a:xfrm>
        </p:grpSpPr>
        <p:sp>
          <p:nvSpPr>
            <p:cNvPr id="13" name="TextBox 12"/>
            <p:cNvSpPr txBox="1"/>
            <p:nvPr/>
          </p:nvSpPr>
          <p:spPr>
            <a:xfrm>
              <a:off x="353182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授信审批流程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88184" y="3476262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下户调查流程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9120" y="3479718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授信复核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4965" y="4052114"/>
              <a:ext cx="6456451" cy="498289"/>
              <a:chOff x="14965" y="4052114"/>
              <a:chExt cx="6456451" cy="498289"/>
            </a:xfrm>
          </p:grpSpPr>
          <p:sp>
            <p:nvSpPr>
              <p:cNvPr id="23" name="燕尾形 22"/>
              <p:cNvSpPr/>
              <p:nvPr/>
            </p:nvSpPr>
            <p:spPr>
              <a:xfrm>
                <a:off x="14965" y="4052326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6255392" y="4085929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3484163" y="4091128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436881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1846362" y="407497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>
                <a:off x="2682585" y="4078430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0" name="燕尾形 9"/>
              <p:cNvSpPr/>
              <p:nvPr/>
            </p:nvSpPr>
            <p:spPr>
              <a:xfrm>
                <a:off x="5279216" y="4091643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882342" y="4052114"/>
                <a:ext cx="216024" cy="458760"/>
              </a:xfrm>
              <a:prstGeom prst="chevron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994272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合同签订流程</a:t>
              </a:r>
            </a:p>
          </p:txBody>
        </p:sp>
        <p:sp>
          <p:nvSpPr>
            <p:cNvPr id="14" name="TextBox 36"/>
            <p:cNvSpPr txBox="1"/>
            <p:nvPr/>
          </p:nvSpPr>
          <p:spPr>
            <a:xfrm>
              <a:off x="3858368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办理抵押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43275" y="3487177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出账审批流程</a:t>
              </a: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4731607" y="3492416"/>
              <a:ext cx="411480" cy="1656184"/>
            </a:xfrm>
            <a:prstGeom prst="rect">
              <a:avLst/>
            </a:pr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审贷会流程</a:t>
              </a: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5694108" y="3492892"/>
              <a:ext cx="411480" cy="16561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74000">
                  <a:srgbClr val="034373">
                    <a:alpha val="81000"/>
                  </a:srgbClr>
                </a:gs>
              </a:gsLst>
              <a:lin ang="5400000" scaled="0"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仿宋" panose="02010609060101010101" charset="-122"/>
                  <a:ea typeface="仿宋" panose="02010609060101010101" charset="-122"/>
                </a:rPr>
                <a:t>档案归档流程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42570" y="358775"/>
            <a:ext cx="45561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1D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转单垫资贷款流程介绍</a:t>
            </a:r>
          </a:p>
        </p:txBody>
      </p:sp>
      <p:sp>
        <p:nvSpPr>
          <p:cNvPr id="2" name="TextBox 11"/>
          <p:cNvSpPr txBox="1"/>
          <p:nvPr/>
        </p:nvSpPr>
        <p:spPr>
          <a:xfrm>
            <a:off x="963057" y="4093711"/>
            <a:ext cx="914400" cy="2208246"/>
          </a:xfrm>
          <a:prstGeom prst="rect">
            <a:avLst/>
          </a:prstGeom>
          <a:gradFill>
            <a:gsLst>
              <a:gs pos="0">
                <a:srgbClr val="007BD3"/>
              </a:gs>
              <a:gs pos="74000">
                <a:srgbClr val="034373">
                  <a:alpha val="81000"/>
                </a:srgb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房产询价流程</a:t>
            </a:r>
          </a:p>
          <a:p>
            <a:pPr algn="ctr"/>
            <a:r>
              <a:rPr lang="zh-CN" altLang="en-US" sz="2400" dirty="0" smtClean="0">
                <a:latin typeface="仿宋" panose="02010609060101010101" charset="-122"/>
                <a:ea typeface="仿宋" panose="02010609060101010101" charset="-122"/>
              </a:rPr>
              <a:t>融时代助手</a:t>
            </a:r>
            <a:r>
              <a:rPr lang="en-US" altLang="zh-CN" sz="2400" dirty="0" smtClean="0">
                <a:latin typeface="仿宋" panose="02010609060101010101" charset="-122"/>
                <a:ea typeface="仿宋" panose="02010609060101010101" charset="-122"/>
              </a:rPr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Rectangle 61"/>
  <p:tag name="KSO_WM_TAG_VERSION" val="1.0"/>
  <p:tag name="KSO_WM_BEAUTIFY_FLAG" val="#wm#"/>
  <p:tag name="KSO_WM_UNIT_TYPE" val="i"/>
  <p:tag name="KSO_WM_UNIT_ID" val="custom160545_29*i*0"/>
  <p:tag name="KSO_WM_TEMPLATE_CATEGORY" val="custom"/>
  <p:tag name="KSO_WM_TEMPLATE_INDEX" val="160545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Oval 53"/>
  <p:tag name="KSO_WM_TAG_VERSION" val="1.0"/>
  <p:tag name="KSO_WM_BEAUTIFY_FLAG" val="#wm#"/>
  <p:tag name="KSO_WM_UNIT_TYPE" val="i"/>
  <p:tag name="KSO_WM_UNIT_ID" val="custom160545_29*i*1"/>
  <p:tag name="KSO_WM_TEMPLATE_CATEGORY" val="custom"/>
  <p:tag name="KSO_WM_TEMPLATE_INDEX" val="160545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Rectangle 62"/>
  <p:tag name="KSO_WM_TAG_VERSION" val="1.0"/>
  <p:tag name="KSO_WM_BEAUTIFY_FLAG" val="#wm#"/>
  <p:tag name="KSO_WM_UNIT_TYPE" val="i"/>
  <p:tag name="KSO_WM_UNIT_ID" val="custom160545_29*i*2"/>
  <p:tag name="KSO_WM_TEMPLATE_CATEGORY" val="custom"/>
  <p:tag name="KSO_WM_TEMPLATE_INDEX" val="160545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Oval 63"/>
  <p:tag name="KSO_WM_TAG_VERSION" val="1.0"/>
  <p:tag name="KSO_WM_BEAUTIFY_FLAG" val="#wm#"/>
  <p:tag name="KSO_WM_UNIT_TYPE" val="i"/>
  <p:tag name="KSO_WM_UNIT_ID" val="custom160545_29*i*3"/>
  <p:tag name="KSO_WM_TEMPLATE_CATEGORY" val="custom"/>
  <p:tag name="KSO_WM_TEMPLATE_INDEX" val="160545"/>
  <p:tag name="KSO_WM_UNIT_INDEX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Rectangle 64"/>
  <p:tag name="KSO_WM_TAG_VERSION" val="1.0"/>
  <p:tag name="KSO_WM_BEAUTIFY_FLAG" val="#wm#"/>
  <p:tag name="KSO_WM_UNIT_TYPE" val="i"/>
  <p:tag name="KSO_WM_UNIT_ID" val="custom160545_29*i*4"/>
  <p:tag name="KSO_WM_TEMPLATE_CATEGORY" val="custom"/>
  <p:tag name="KSO_WM_TEMPLATE_INDEX" val="160545"/>
  <p:tag name="KSO_WM_UNIT_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Oval 65"/>
  <p:tag name="KSO_WM_TAG_VERSION" val="1.0"/>
  <p:tag name="KSO_WM_BEAUTIFY_FLAG" val="#wm#"/>
  <p:tag name="KSO_WM_UNIT_TYPE" val="i"/>
  <p:tag name="KSO_WM_UNIT_ID" val="custom160545_29*i*5"/>
  <p:tag name="KSO_WM_TEMPLATE_CATEGORY" val="custom"/>
  <p:tag name="KSO_WM_TEMPLATE_INDEX" val="160545"/>
  <p:tag name="KSO_WM_UNIT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Rectangle 66"/>
  <p:tag name="KSO_WM_TAG_VERSION" val="1.0"/>
  <p:tag name="KSO_WM_BEAUTIFY_FLAG" val="#wm#"/>
  <p:tag name="KSO_WM_UNIT_TYPE" val="i"/>
  <p:tag name="KSO_WM_UNIT_ID" val="custom160545_29*i*6"/>
  <p:tag name="KSO_WM_TEMPLATE_CATEGORY" val="custom"/>
  <p:tag name="KSO_WM_TEMPLATE_INDEX" val="160545"/>
  <p:tag name="KSO_WM_UNIT_INDEX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MH_ORDER" val="Oval 67"/>
  <p:tag name="KSO_WM_TAG_VERSION" val="1.0"/>
  <p:tag name="KSO_WM_BEAUTIFY_FLAG" val="#wm#"/>
  <p:tag name="KSO_WM_UNIT_TYPE" val="i"/>
  <p:tag name="KSO_WM_UNIT_ID" val="custom160545_29*i*7"/>
  <p:tag name="KSO_WM_TEMPLATE_CATEGORY" val="custom"/>
  <p:tag name="KSO_WM_TEMPLATE_INDEX" val="160545"/>
  <p:tag name="KSO_WM_UNIT_INDEX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25_20*i*3"/>
  <p:tag name="KSO_WM_TEMPLATE_CATEGORY" val="custom"/>
  <p:tag name="KSO_WM_TEMPLATE_INDEX" val="9160225"/>
  <p:tag name="KSO_WM_UNI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25_20*i*4"/>
  <p:tag name="KSO_WM_TEMPLATE_CATEGORY" val="custom"/>
  <p:tag name="KSO_WM_TEMPLATE_INDEX" val="9160225"/>
  <p:tag name="KSO_WM_UNIT_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6、19、23、27、28、29"/>
  <p:tag name="KSO_WM_TEMPLATE_CATEGORY" val="custom"/>
  <p:tag name="KSO_WM_TEMPLATE_INDEX" val="160545"/>
  <p:tag name="KSO_WM_TAG_VERSION" val="1.0"/>
  <p:tag name="KSO_WM_SLIDE_ID" val="custom16054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494"/>
  <p:tag name="KSO_WM_UNIT_TYPE" val="f"/>
  <p:tag name="KSO_WM_UNIT_INDEX" val="1"/>
  <p:tag name="KSO_WM_UNIT_ID" val="custom494_2*f*1"/>
  <p:tag name="KSO_WM_UNIT_CLEAR" val="1"/>
  <p:tag name="KSO_WM_UNIT_LAYERLEVEL" val="1"/>
  <p:tag name="KSO_WM_UNIT_VALUE" val="156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60551"/>
  <p:tag name="MH_LIBRARY" val="GRAPHIC"/>
  <p:tag name="KSO_WM_TEMPLATE_CATEGORY" val="custom"/>
  <p:tag name="KSO_WM_TEMPLATE_INDEX" val="160545"/>
  <p:tag name="KSO_WM_TAG_VERSION" val="1.0"/>
  <p:tag name="KSO_WM_SLIDE_ID" val="custom160545_29"/>
  <p:tag name="KSO_WM_SLIDE_INDEX" val="29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A000120141119A01PPBG">
  <a:themeElements>
    <a:clrScheme name="160545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FB6"/>
      </a:accent1>
      <a:accent2>
        <a:srgbClr val="22B1DE"/>
      </a:accent2>
      <a:accent3>
        <a:srgbClr val="5D76BA"/>
      </a:accent3>
      <a:accent4>
        <a:srgbClr val="EAB200"/>
      </a:accent4>
      <a:accent5>
        <a:srgbClr val="C00000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1402</Words>
  <Application>Microsoft Office PowerPoint</Application>
  <PresentationFormat>自定义</PresentationFormat>
  <Paragraphs>235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A000120141119A01PPBG</vt:lpstr>
      <vt:lpstr>融时代CRMS业务管理系统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YK-DZ-02831604</cp:lastModifiedBy>
  <cp:revision>295</cp:revision>
  <dcterms:created xsi:type="dcterms:W3CDTF">2015-09-21T02:24:00Z</dcterms:created>
  <dcterms:modified xsi:type="dcterms:W3CDTF">2017-07-21T11:06:20Z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  <property fmtid="{D5CDD505-2E9C-101B-9397-08002B2CF9AE}" pid="3" name="name">
    <vt:lpwstr>简约商务报告.pptx</vt:lpwstr>
  </property>
  <property fmtid="{D5CDD505-2E9C-101B-9397-08002B2CF9AE}" pid="4" name="fileid">
    <vt:lpwstr>861682</vt:lpwstr>
  </property>
  <property fmtid="{D5CDD505-2E9C-101B-9397-08002B2CF9AE}" pid="5" name="search_tags">
    <vt:lpwstr>PPT模板</vt:lpwstr>
  </property>
</Properties>
</file>