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313" r:id="rId8"/>
    <p:sldId id="322" r:id="rId9"/>
    <p:sldId id="319" r:id="rId10"/>
    <p:sldId id="281" r:id="rId11"/>
    <p:sldId id="28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EC0FF-A7AF-4EC0-BB4C-3F6873F3D4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EC0FF-A7AF-4EC0-BB4C-3F6873F3D4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EC0FF-A7AF-4EC0-BB4C-3F6873F3D4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EC0FF-A7AF-4EC0-BB4C-3F6873F3D4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EC0FF-A7AF-4EC0-BB4C-3F6873F3D4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EC0FF-A7AF-4EC0-BB4C-3F6873F3D4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EC0FF-A7AF-4EC0-BB4C-3F6873F3D4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EC0FF-A7AF-4EC0-BB4C-3F6873F3D4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91016"/>
            <a:ext cx="9144000" cy="143752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D9E9392-9D29-4B37-92A0-3BFA85027E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CF00BC-B9A5-4E63-A704-A32302420755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949469" y="2620513"/>
            <a:ext cx="8293058" cy="742263"/>
            <a:chOff x="1949471" y="3535766"/>
            <a:chExt cx="8293058" cy="742263"/>
          </a:xfrm>
        </p:grpSpPr>
        <p:grpSp>
          <p:nvGrpSpPr>
            <p:cNvPr id="9" name="组合 8"/>
            <p:cNvGrpSpPr/>
            <p:nvPr/>
          </p:nvGrpSpPr>
          <p:grpSpPr>
            <a:xfrm>
              <a:off x="3474641" y="3535766"/>
              <a:ext cx="5242719" cy="742263"/>
              <a:chOff x="3474641" y="1597783"/>
              <a:chExt cx="5242719" cy="742263"/>
            </a:xfrm>
          </p:grpSpPr>
          <p:sp>
            <p:nvSpPr>
              <p:cNvPr id="12" name="任意多边形 11"/>
              <p:cNvSpPr/>
              <p:nvPr/>
            </p:nvSpPr>
            <p:spPr>
              <a:xfrm rot="10800000">
                <a:off x="7702369" y="1743421"/>
                <a:ext cx="1014991" cy="596625"/>
              </a:xfrm>
              <a:custGeom>
                <a:avLst/>
                <a:gdLst>
                  <a:gd name="connsiteX0" fmla="*/ 298991 w 1186100"/>
                  <a:gd name="connsiteY0" fmla="*/ 596624 h 596625"/>
                  <a:gd name="connsiteX1" fmla="*/ 298991 w 1186100"/>
                  <a:gd name="connsiteY1" fmla="*/ 1354 h 596625"/>
                  <a:gd name="connsiteX2" fmla="*/ 1186100 w 1186100"/>
                  <a:gd name="connsiteY2" fmla="*/ 1354 h 596625"/>
                  <a:gd name="connsiteX3" fmla="*/ 1186100 w 1186100"/>
                  <a:gd name="connsiteY3" fmla="*/ 596624 h 596625"/>
                  <a:gd name="connsiteX4" fmla="*/ 0 w 1186100"/>
                  <a:gd name="connsiteY4" fmla="*/ 596625 h 596625"/>
                  <a:gd name="connsiteX5" fmla="*/ 298313 w 1186100"/>
                  <a:gd name="connsiteY5" fmla="*/ 298312 h 596625"/>
                  <a:gd name="connsiteX6" fmla="*/ 1 w 1186100"/>
                  <a:gd name="connsiteY6" fmla="*/ 0 h 596625"/>
                  <a:gd name="connsiteX7" fmla="*/ 298990 w 1186100"/>
                  <a:gd name="connsiteY7" fmla="*/ 0 h 596625"/>
                  <a:gd name="connsiteX8" fmla="*/ 298990 w 1186100"/>
                  <a:gd name="connsiteY8" fmla="*/ 298990 h 596625"/>
                  <a:gd name="connsiteX9" fmla="*/ 298989 w 1186100"/>
                  <a:gd name="connsiteY9" fmla="*/ 298989 h 596625"/>
                  <a:gd name="connsiteX10" fmla="*/ 298989 w 1186100"/>
                  <a:gd name="connsiteY10" fmla="*/ 596625 h 59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6100" h="596625">
                    <a:moveTo>
                      <a:pt x="298991" y="596624"/>
                    </a:moveTo>
                    <a:lnTo>
                      <a:pt x="298991" y="1354"/>
                    </a:lnTo>
                    <a:lnTo>
                      <a:pt x="1186100" y="1354"/>
                    </a:lnTo>
                    <a:lnTo>
                      <a:pt x="1186100" y="596624"/>
                    </a:lnTo>
                    <a:close/>
                    <a:moveTo>
                      <a:pt x="0" y="596625"/>
                    </a:moveTo>
                    <a:lnTo>
                      <a:pt x="298313" y="298312"/>
                    </a:lnTo>
                    <a:lnTo>
                      <a:pt x="1" y="0"/>
                    </a:lnTo>
                    <a:lnTo>
                      <a:pt x="298990" y="0"/>
                    </a:lnTo>
                    <a:lnTo>
                      <a:pt x="298990" y="298990"/>
                    </a:lnTo>
                    <a:lnTo>
                      <a:pt x="298989" y="298989"/>
                    </a:lnTo>
                    <a:lnTo>
                      <a:pt x="298989" y="59662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3474641" y="1743421"/>
                <a:ext cx="1014991" cy="596625"/>
              </a:xfrm>
              <a:custGeom>
                <a:avLst/>
                <a:gdLst>
                  <a:gd name="connsiteX0" fmla="*/ 298991 w 1186100"/>
                  <a:gd name="connsiteY0" fmla="*/ 596624 h 596625"/>
                  <a:gd name="connsiteX1" fmla="*/ 298991 w 1186100"/>
                  <a:gd name="connsiteY1" fmla="*/ 1354 h 596625"/>
                  <a:gd name="connsiteX2" fmla="*/ 1186100 w 1186100"/>
                  <a:gd name="connsiteY2" fmla="*/ 1354 h 596625"/>
                  <a:gd name="connsiteX3" fmla="*/ 1186100 w 1186100"/>
                  <a:gd name="connsiteY3" fmla="*/ 596624 h 596625"/>
                  <a:gd name="connsiteX4" fmla="*/ 0 w 1186100"/>
                  <a:gd name="connsiteY4" fmla="*/ 596625 h 596625"/>
                  <a:gd name="connsiteX5" fmla="*/ 298313 w 1186100"/>
                  <a:gd name="connsiteY5" fmla="*/ 298312 h 596625"/>
                  <a:gd name="connsiteX6" fmla="*/ 1 w 1186100"/>
                  <a:gd name="connsiteY6" fmla="*/ 0 h 596625"/>
                  <a:gd name="connsiteX7" fmla="*/ 298990 w 1186100"/>
                  <a:gd name="connsiteY7" fmla="*/ 0 h 596625"/>
                  <a:gd name="connsiteX8" fmla="*/ 298990 w 1186100"/>
                  <a:gd name="connsiteY8" fmla="*/ 298990 h 596625"/>
                  <a:gd name="connsiteX9" fmla="*/ 298989 w 1186100"/>
                  <a:gd name="connsiteY9" fmla="*/ 298989 h 596625"/>
                  <a:gd name="connsiteX10" fmla="*/ 298989 w 1186100"/>
                  <a:gd name="connsiteY10" fmla="*/ 596625 h 59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6100" h="596625">
                    <a:moveTo>
                      <a:pt x="298991" y="596624"/>
                    </a:moveTo>
                    <a:lnTo>
                      <a:pt x="298991" y="1354"/>
                    </a:lnTo>
                    <a:lnTo>
                      <a:pt x="1186100" y="1354"/>
                    </a:lnTo>
                    <a:lnTo>
                      <a:pt x="1186100" y="596624"/>
                    </a:lnTo>
                    <a:close/>
                    <a:moveTo>
                      <a:pt x="0" y="596625"/>
                    </a:moveTo>
                    <a:lnTo>
                      <a:pt x="298313" y="298312"/>
                    </a:lnTo>
                    <a:lnTo>
                      <a:pt x="1" y="0"/>
                    </a:lnTo>
                    <a:lnTo>
                      <a:pt x="298990" y="0"/>
                    </a:lnTo>
                    <a:lnTo>
                      <a:pt x="298990" y="298990"/>
                    </a:lnTo>
                    <a:lnTo>
                      <a:pt x="298989" y="298989"/>
                    </a:lnTo>
                    <a:lnTo>
                      <a:pt x="298989" y="59662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221704" y="1597783"/>
                <a:ext cx="3748592" cy="5952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a-DK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" name="直角三角形 14"/>
              <p:cNvSpPr/>
              <p:nvPr/>
            </p:nvSpPr>
            <p:spPr>
              <a:xfrm rot="10800000">
                <a:off x="4221704" y="2193053"/>
                <a:ext cx="267928" cy="145638"/>
              </a:xfrm>
              <a:prstGeom prst="rtTriangl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 rot="10800000" flipH="1">
                <a:off x="7702369" y="2193053"/>
                <a:ext cx="267927" cy="145638"/>
              </a:xfrm>
              <a:prstGeom prst="rtTriangl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1949471" y="3985630"/>
              <a:ext cx="1328378" cy="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914151" y="3985630"/>
              <a:ext cx="1328378" cy="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5281656" y="4387137"/>
            <a:ext cx="1628689" cy="1628689"/>
            <a:chOff x="3309582" y="4749421"/>
            <a:chExt cx="1276066" cy="1276066"/>
          </a:xfrm>
        </p:grpSpPr>
        <p:sp>
          <p:nvSpPr>
            <p:cNvPr id="19" name="椭圆 18"/>
            <p:cNvSpPr/>
            <p:nvPr/>
          </p:nvSpPr>
          <p:spPr>
            <a:xfrm>
              <a:off x="3360761" y="4800600"/>
              <a:ext cx="1173708" cy="11737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rPr>
                <a:t>WPS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309582" y="4749421"/>
              <a:ext cx="1276066" cy="127606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65824"/>
            <a:ext cx="9144000" cy="575908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392-9D29-4B37-92A0-3BFA85027E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00BC-B9A5-4E63-A704-A323024207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2200" y="4194546"/>
            <a:ext cx="7467601" cy="971059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62200" y="5192593"/>
            <a:ext cx="7467601" cy="62602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D9E9392-9D29-4B37-92A0-3BFA85027E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CF00BC-B9A5-4E63-A704-A32302420755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975834" y="1808577"/>
            <a:ext cx="2240331" cy="2240331"/>
            <a:chOff x="3309582" y="4749421"/>
            <a:chExt cx="1276066" cy="1276066"/>
          </a:xfrm>
        </p:grpSpPr>
        <p:sp>
          <p:nvSpPr>
            <p:cNvPr id="10" name="椭圆 9"/>
            <p:cNvSpPr/>
            <p:nvPr/>
          </p:nvSpPr>
          <p:spPr>
            <a:xfrm>
              <a:off x="3360761" y="4800600"/>
              <a:ext cx="1173708" cy="11737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309582" y="4749421"/>
              <a:ext cx="1276066" cy="127606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949471" y="3560890"/>
            <a:ext cx="8293058" cy="742263"/>
            <a:chOff x="1949471" y="3535766"/>
            <a:chExt cx="8293058" cy="742263"/>
          </a:xfrm>
          <a:effectLst/>
        </p:grpSpPr>
        <p:grpSp>
          <p:nvGrpSpPr>
            <p:cNvPr id="13" name="组合 12"/>
            <p:cNvGrpSpPr/>
            <p:nvPr/>
          </p:nvGrpSpPr>
          <p:grpSpPr>
            <a:xfrm>
              <a:off x="3474641" y="3535766"/>
              <a:ext cx="5242719" cy="742263"/>
              <a:chOff x="3474641" y="1597783"/>
              <a:chExt cx="5242719" cy="742263"/>
            </a:xfrm>
          </p:grpSpPr>
          <p:sp>
            <p:nvSpPr>
              <p:cNvPr id="16" name="任意多边形 15"/>
              <p:cNvSpPr/>
              <p:nvPr/>
            </p:nvSpPr>
            <p:spPr>
              <a:xfrm rot="10800000">
                <a:off x="7702369" y="1743421"/>
                <a:ext cx="1014991" cy="596625"/>
              </a:xfrm>
              <a:custGeom>
                <a:avLst/>
                <a:gdLst>
                  <a:gd name="connsiteX0" fmla="*/ 298991 w 1186100"/>
                  <a:gd name="connsiteY0" fmla="*/ 596624 h 596625"/>
                  <a:gd name="connsiteX1" fmla="*/ 298991 w 1186100"/>
                  <a:gd name="connsiteY1" fmla="*/ 1354 h 596625"/>
                  <a:gd name="connsiteX2" fmla="*/ 1186100 w 1186100"/>
                  <a:gd name="connsiteY2" fmla="*/ 1354 h 596625"/>
                  <a:gd name="connsiteX3" fmla="*/ 1186100 w 1186100"/>
                  <a:gd name="connsiteY3" fmla="*/ 596624 h 596625"/>
                  <a:gd name="connsiteX4" fmla="*/ 0 w 1186100"/>
                  <a:gd name="connsiteY4" fmla="*/ 596625 h 596625"/>
                  <a:gd name="connsiteX5" fmla="*/ 298313 w 1186100"/>
                  <a:gd name="connsiteY5" fmla="*/ 298312 h 596625"/>
                  <a:gd name="connsiteX6" fmla="*/ 1 w 1186100"/>
                  <a:gd name="connsiteY6" fmla="*/ 0 h 596625"/>
                  <a:gd name="connsiteX7" fmla="*/ 298990 w 1186100"/>
                  <a:gd name="connsiteY7" fmla="*/ 0 h 596625"/>
                  <a:gd name="connsiteX8" fmla="*/ 298990 w 1186100"/>
                  <a:gd name="connsiteY8" fmla="*/ 298990 h 596625"/>
                  <a:gd name="connsiteX9" fmla="*/ 298989 w 1186100"/>
                  <a:gd name="connsiteY9" fmla="*/ 298989 h 596625"/>
                  <a:gd name="connsiteX10" fmla="*/ 298989 w 1186100"/>
                  <a:gd name="connsiteY10" fmla="*/ 596625 h 59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6100" h="596625">
                    <a:moveTo>
                      <a:pt x="298991" y="596624"/>
                    </a:moveTo>
                    <a:lnTo>
                      <a:pt x="298991" y="1354"/>
                    </a:lnTo>
                    <a:lnTo>
                      <a:pt x="1186100" y="1354"/>
                    </a:lnTo>
                    <a:lnTo>
                      <a:pt x="1186100" y="596624"/>
                    </a:lnTo>
                    <a:close/>
                    <a:moveTo>
                      <a:pt x="0" y="596625"/>
                    </a:moveTo>
                    <a:lnTo>
                      <a:pt x="298313" y="298312"/>
                    </a:lnTo>
                    <a:lnTo>
                      <a:pt x="1" y="0"/>
                    </a:lnTo>
                    <a:lnTo>
                      <a:pt x="298990" y="0"/>
                    </a:lnTo>
                    <a:lnTo>
                      <a:pt x="298990" y="298990"/>
                    </a:lnTo>
                    <a:lnTo>
                      <a:pt x="298989" y="298989"/>
                    </a:lnTo>
                    <a:lnTo>
                      <a:pt x="298989" y="59662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3474641" y="1743421"/>
                <a:ext cx="1014991" cy="596625"/>
              </a:xfrm>
              <a:custGeom>
                <a:avLst/>
                <a:gdLst>
                  <a:gd name="connsiteX0" fmla="*/ 298991 w 1186100"/>
                  <a:gd name="connsiteY0" fmla="*/ 596624 h 596625"/>
                  <a:gd name="connsiteX1" fmla="*/ 298991 w 1186100"/>
                  <a:gd name="connsiteY1" fmla="*/ 1354 h 596625"/>
                  <a:gd name="connsiteX2" fmla="*/ 1186100 w 1186100"/>
                  <a:gd name="connsiteY2" fmla="*/ 1354 h 596625"/>
                  <a:gd name="connsiteX3" fmla="*/ 1186100 w 1186100"/>
                  <a:gd name="connsiteY3" fmla="*/ 596624 h 596625"/>
                  <a:gd name="connsiteX4" fmla="*/ 0 w 1186100"/>
                  <a:gd name="connsiteY4" fmla="*/ 596625 h 596625"/>
                  <a:gd name="connsiteX5" fmla="*/ 298313 w 1186100"/>
                  <a:gd name="connsiteY5" fmla="*/ 298312 h 596625"/>
                  <a:gd name="connsiteX6" fmla="*/ 1 w 1186100"/>
                  <a:gd name="connsiteY6" fmla="*/ 0 h 596625"/>
                  <a:gd name="connsiteX7" fmla="*/ 298990 w 1186100"/>
                  <a:gd name="connsiteY7" fmla="*/ 0 h 596625"/>
                  <a:gd name="connsiteX8" fmla="*/ 298990 w 1186100"/>
                  <a:gd name="connsiteY8" fmla="*/ 298990 h 596625"/>
                  <a:gd name="connsiteX9" fmla="*/ 298989 w 1186100"/>
                  <a:gd name="connsiteY9" fmla="*/ 298989 h 596625"/>
                  <a:gd name="connsiteX10" fmla="*/ 298989 w 1186100"/>
                  <a:gd name="connsiteY10" fmla="*/ 596625 h 59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6100" h="596625">
                    <a:moveTo>
                      <a:pt x="298991" y="596624"/>
                    </a:moveTo>
                    <a:lnTo>
                      <a:pt x="298991" y="1354"/>
                    </a:lnTo>
                    <a:lnTo>
                      <a:pt x="1186100" y="1354"/>
                    </a:lnTo>
                    <a:lnTo>
                      <a:pt x="1186100" y="596624"/>
                    </a:lnTo>
                    <a:close/>
                    <a:moveTo>
                      <a:pt x="0" y="596625"/>
                    </a:moveTo>
                    <a:lnTo>
                      <a:pt x="298313" y="298312"/>
                    </a:lnTo>
                    <a:lnTo>
                      <a:pt x="1" y="0"/>
                    </a:lnTo>
                    <a:lnTo>
                      <a:pt x="298990" y="0"/>
                    </a:lnTo>
                    <a:lnTo>
                      <a:pt x="298990" y="298990"/>
                    </a:lnTo>
                    <a:lnTo>
                      <a:pt x="298989" y="298989"/>
                    </a:lnTo>
                    <a:lnTo>
                      <a:pt x="298989" y="59662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221704" y="1597783"/>
                <a:ext cx="3748592" cy="5952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 rot="10800000">
                <a:off x="4221704" y="2193053"/>
                <a:ext cx="267928" cy="145638"/>
              </a:xfrm>
              <a:prstGeom prst="rtTriangl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直角三角形 19"/>
              <p:cNvSpPr/>
              <p:nvPr/>
            </p:nvSpPr>
            <p:spPr>
              <a:xfrm rot="10800000" flipH="1">
                <a:off x="7702369" y="2193053"/>
                <a:ext cx="267927" cy="145638"/>
              </a:xfrm>
              <a:prstGeom prst="rtTriangl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</p:grpSp>
        <p:cxnSp>
          <p:nvCxnSpPr>
            <p:cNvPr id="14" name="直接连接符 13"/>
            <p:cNvCxnSpPr/>
            <p:nvPr/>
          </p:nvCxnSpPr>
          <p:spPr>
            <a:xfrm>
              <a:off x="1949471" y="3985630"/>
              <a:ext cx="1328378" cy="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914151" y="3985630"/>
              <a:ext cx="1328378" cy="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63851"/>
            <a:ext cx="5181600" cy="481311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63851"/>
            <a:ext cx="5181600" cy="481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392-9D29-4B37-92A0-3BFA85027E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00BC-B9A5-4E63-A704-A323024207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392-9D29-4B37-92A0-3BFA85027E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00BC-B9A5-4E63-A704-A323024207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60400" y="2678400"/>
            <a:ext cx="6872400" cy="1062000"/>
          </a:xfrm>
        </p:spPr>
        <p:txBody>
          <a:bodyPr>
            <a:normAutofit/>
          </a:bodyPr>
          <a:lstStyle>
            <a:lvl1pPr algn="ctr">
              <a:defRPr sz="8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D9E9392-9D29-4B37-92A0-3BFA85027E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CF00BC-B9A5-4E63-A704-A32302420755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949472" y="4103448"/>
            <a:ext cx="8293058" cy="742263"/>
            <a:chOff x="1949471" y="3535766"/>
            <a:chExt cx="8293058" cy="742263"/>
          </a:xfrm>
        </p:grpSpPr>
        <p:grpSp>
          <p:nvGrpSpPr>
            <p:cNvPr id="7" name="组合 6"/>
            <p:cNvGrpSpPr/>
            <p:nvPr/>
          </p:nvGrpSpPr>
          <p:grpSpPr>
            <a:xfrm>
              <a:off x="3474641" y="3535766"/>
              <a:ext cx="5242719" cy="742263"/>
              <a:chOff x="3474641" y="1597783"/>
              <a:chExt cx="5242719" cy="742263"/>
            </a:xfrm>
          </p:grpSpPr>
          <p:sp>
            <p:nvSpPr>
              <p:cNvPr id="10" name="任意多边形 9"/>
              <p:cNvSpPr/>
              <p:nvPr/>
            </p:nvSpPr>
            <p:spPr>
              <a:xfrm rot="10800000">
                <a:off x="7702369" y="1743421"/>
                <a:ext cx="1014991" cy="596625"/>
              </a:xfrm>
              <a:custGeom>
                <a:avLst/>
                <a:gdLst>
                  <a:gd name="connsiteX0" fmla="*/ 298991 w 1186100"/>
                  <a:gd name="connsiteY0" fmla="*/ 596624 h 596625"/>
                  <a:gd name="connsiteX1" fmla="*/ 298991 w 1186100"/>
                  <a:gd name="connsiteY1" fmla="*/ 1354 h 596625"/>
                  <a:gd name="connsiteX2" fmla="*/ 1186100 w 1186100"/>
                  <a:gd name="connsiteY2" fmla="*/ 1354 h 596625"/>
                  <a:gd name="connsiteX3" fmla="*/ 1186100 w 1186100"/>
                  <a:gd name="connsiteY3" fmla="*/ 596624 h 596625"/>
                  <a:gd name="connsiteX4" fmla="*/ 0 w 1186100"/>
                  <a:gd name="connsiteY4" fmla="*/ 596625 h 596625"/>
                  <a:gd name="connsiteX5" fmla="*/ 298313 w 1186100"/>
                  <a:gd name="connsiteY5" fmla="*/ 298312 h 596625"/>
                  <a:gd name="connsiteX6" fmla="*/ 1 w 1186100"/>
                  <a:gd name="connsiteY6" fmla="*/ 0 h 596625"/>
                  <a:gd name="connsiteX7" fmla="*/ 298990 w 1186100"/>
                  <a:gd name="connsiteY7" fmla="*/ 0 h 596625"/>
                  <a:gd name="connsiteX8" fmla="*/ 298990 w 1186100"/>
                  <a:gd name="connsiteY8" fmla="*/ 298990 h 596625"/>
                  <a:gd name="connsiteX9" fmla="*/ 298989 w 1186100"/>
                  <a:gd name="connsiteY9" fmla="*/ 298989 h 596625"/>
                  <a:gd name="connsiteX10" fmla="*/ 298989 w 1186100"/>
                  <a:gd name="connsiteY10" fmla="*/ 596625 h 59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6100" h="596625">
                    <a:moveTo>
                      <a:pt x="298991" y="596624"/>
                    </a:moveTo>
                    <a:lnTo>
                      <a:pt x="298991" y="1354"/>
                    </a:lnTo>
                    <a:lnTo>
                      <a:pt x="1186100" y="1354"/>
                    </a:lnTo>
                    <a:lnTo>
                      <a:pt x="1186100" y="596624"/>
                    </a:lnTo>
                    <a:close/>
                    <a:moveTo>
                      <a:pt x="0" y="596625"/>
                    </a:moveTo>
                    <a:lnTo>
                      <a:pt x="298313" y="298312"/>
                    </a:lnTo>
                    <a:lnTo>
                      <a:pt x="1" y="0"/>
                    </a:lnTo>
                    <a:lnTo>
                      <a:pt x="298990" y="0"/>
                    </a:lnTo>
                    <a:lnTo>
                      <a:pt x="298990" y="298990"/>
                    </a:lnTo>
                    <a:lnTo>
                      <a:pt x="298989" y="298989"/>
                    </a:lnTo>
                    <a:lnTo>
                      <a:pt x="298989" y="59662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3474641" y="1743421"/>
                <a:ext cx="1014991" cy="596625"/>
              </a:xfrm>
              <a:custGeom>
                <a:avLst/>
                <a:gdLst>
                  <a:gd name="connsiteX0" fmla="*/ 298991 w 1186100"/>
                  <a:gd name="connsiteY0" fmla="*/ 596624 h 596625"/>
                  <a:gd name="connsiteX1" fmla="*/ 298991 w 1186100"/>
                  <a:gd name="connsiteY1" fmla="*/ 1354 h 596625"/>
                  <a:gd name="connsiteX2" fmla="*/ 1186100 w 1186100"/>
                  <a:gd name="connsiteY2" fmla="*/ 1354 h 596625"/>
                  <a:gd name="connsiteX3" fmla="*/ 1186100 w 1186100"/>
                  <a:gd name="connsiteY3" fmla="*/ 596624 h 596625"/>
                  <a:gd name="connsiteX4" fmla="*/ 0 w 1186100"/>
                  <a:gd name="connsiteY4" fmla="*/ 596625 h 596625"/>
                  <a:gd name="connsiteX5" fmla="*/ 298313 w 1186100"/>
                  <a:gd name="connsiteY5" fmla="*/ 298312 h 596625"/>
                  <a:gd name="connsiteX6" fmla="*/ 1 w 1186100"/>
                  <a:gd name="connsiteY6" fmla="*/ 0 h 596625"/>
                  <a:gd name="connsiteX7" fmla="*/ 298990 w 1186100"/>
                  <a:gd name="connsiteY7" fmla="*/ 0 h 596625"/>
                  <a:gd name="connsiteX8" fmla="*/ 298990 w 1186100"/>
                  <a:gd name="connsiteY8" fmla="*/ 298990 h 596625"/>
                  <a:gd name="connsiteX9" fmla="*/ 298989 w 1186100"/>
                  <a:gd name="connsiteY9" fmla="*/ 298989 h 596625"/>
                  <a:gd name="connsiteX10" fmla="*/ 298989 w 1186100"/>
                  <a:gd name="connsiteY10" fmla="*/ 596625 h 59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6100" h="596625">
                    <a:moveTo>
                      <a:pt x="298991" y="596624"/>
                    </a:moveTo>
                    <a:lnTo>
                      <a:pt x="298991" y="1354"/>
                    </a:lnTo>
                    <a:lnTo>
                      <a:pt x="1186100" y="1354"/>
                    </a:lnTo>
                    <a:lnTo>
                      <a:pt x="1186100" y="596624"/>
                    </a:lnTo>
                    <a:close/>
                    <a:moveTo>
                      <a:pt x="0" y="596625"/>
                    </a:moveTo>
                    <a:lnTo>
                      <a:pt x="298313" y="298312"/>
                    </a:lnTo>
                    <a:lnTo>
                      <a:pt x="1" y="0"/>
                    </a:lnTo>
                    <a:lnTo>
                      <a:pt x="298990" y="0"/>
                    </a:lnTo>
                    <a:lnTo>
                      <a:pt x="298990" y="298990"/>
                    </a:lnTo>
                    <a:lnTo>
                      <a:pt x="298989" y="298989"/>
                    </a:lnTo>
                    <a:lnTo>
                      <a:pt x="298989" y="59662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221704" y="1597783"/>
                <a:ext cx="3748592" cy="5952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800" dirty="0" smtClean="0"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直角三角形 12"/>
              <p:cNvSpPr/>
              <p:nvPr/>
            </p:nvSpPr>
            <p:spPr>
              <a:xfrm rot="10800000">
                <a:off x="4221704" y="2193053"/>
                <a:ext cx="267928" cy="145638"/>
              </a:xfrm>
              <a:prstGeom prst="rtTriangl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直角三角形 13"/>
              <p:cNvSpPr/>
              <p:nvPr/>
            </p:nvSpPr>
            <p:spPr>
              <a:xfrm rot="10800000" flipH="1">
                <a:off x="7702369" y="2193053"/>
                <a:ext cx="267927" cy="145638"/>
              </a:xfrm>
              <a:prstGeom prst="rtTriangl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1949471" y="3985630"/>
              <a:ext cx="1328378" cy="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8914151" y="3985630"/>
              <a:ext cx="1328378" cy="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392-9D29-4B37-92A0-3BFA85027E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00BC-B9A5-4E63-A704-A323024207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10056" y="365125"/>
            <a:ext cx="164374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45286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392-9D29-4B37-92A0-3BFA85027E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00BC-B9A5-4E63-A704-A323024207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7DAAA9"/>
            </a:gs>
            <a:gs pos="83000">
              <a:srgbClr val="86B9BA"/>
            </a:gs>
            <a:gs pos="0">
              <a:srgbClr val="87BBB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201478"/>
            <a:ext cx="10515600" cy="968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307805"/>
            <a:ext cx="10515600" cy="4869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9392-9D29-4B37-92A0-3BFA85027E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00BC-B9A5-4E63-A704-A323024207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5.xml"/><Relationship Id="rId3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26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数字证书与合同签署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b="1" dirty="0">
                <a:sym typeface="Arial" panose="020B0604020202020204" pitchFamily="34" charset="0"/>
              </a:rPr>
              <a:t>曹洪羽</a:t>
            </a:r>
            <a:endParaRPr lang="zh-CN" altLang="en-US" b="1" dirty="0"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970" y="4378325"/>
            <a:ext cx="3721100" cy="2235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数字证书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3200" dirty="0"/>
              <a:t>对称加密 </a:t>
            </a:r>
            <a:r>
              <a:rPr lang="en-US" altLang="zh-CN" sz="3200" dirty="0"/>
              <a:t>(</a:t>
            </a:r>
            <a:r>
              <a:rPr lang="en-US" altLang="zh-CN" sz="3200" b="1" dirty="0"/>
              <a:t>AES</a:t>
            </a:r>
            <a:r>
              <a:rPr lang="en-US" altLang="zh-CN" sz="3200" dirty="0"/>
              <a:t>,DES)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  </a:t>
            </a:r>
            <a:r>
              <a:rPr lang="en-US" altLang="zh-CN" sz="2000" dirty="0"/>
              <a:t>加密、解密使用的</a:t>
            </a:r>
            <a:r>
              <a:rPr lang="zh-CN" altLang="en-US" sz="2000" dirty="0"/>
              <a:t>密钥</a:t>
            </a:r>
            <a:r>
              <a:rPr lang="en-US" altLang="zh-CN" sz="2000" dirty="0"/>
              <a:t>是一样的。</a:t>
            </a:r>
            <a:endParaRPr lang="en-US" altLang="zh-CN" sz="2000" dirty="0"/>
          </a:p>
          <a:p>
            <a:r>
              <a:rPr lang="zh-CN" altLang="en-US" sz="3200" dirty="0"/>
              <a:t>非对称加密 </a:t>
            </a:r>
            <a:r>
              <a:rPr lang="en-US" altLang="zh-CN" sz="3200" dirty="0"/>
              <a:t>(RSA)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   </a:t>
            </a:r>
            <a:r>
              <a:rPr lang="en-US" altLang="zh-CN" sz="2000" dirty="0"/>
              <a:t>明文P，经过公钥Pub使用RSA加密算法一混淆之后，变成了密文M。这个密文M，需要用私钥Priv来解密。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3200" dirty="0"/>
              <a:t>hash</a:t>
            </a:r>
            <a:r>
              <a:rPr lang="zh-CN" altLang="en-US" sz="3200" dirty="0"/>
              <a:t>算法（</a:t>
            </a:r>
            <a:r>
              <a:rPr lang="en-US" altLang="zh-CN" sz="3200" dirty="0"/>
              <a:t>md5 </a:t>
            </a:r>
            <a:r>
              <a:rPr lang="zh-CN" altLang="en-US" sz="3200" dirty="0"/>
              <a:t>，</a:t>
            </a:r>
            <a:r>
              <a:rPr lang="en-US" altLang="zh-CN" sz="3200" dirty="0"/>
              <a:t>sha1</a:t>
            </a:r>
            <a:r>
              <a:rPr lang="zh-CN" altLang="en-US" sz="3200" dirty="0"/>
              <a:t>，</a:t>
            </a:r>
            <a:r>
              <a:rPr lang="en-US" altLang="zh-CN" sz="3200" dirty="0"/>
              <a:t>sha256</a:t>
            </a:r>
            <a:r>
              <a:rPr lang="zh-CN" altLang="en-US" sz="3200" dirty="0"/>
              <a:t>）</a:t>
            </a:r>
            <a:endParaRPr lang="zh-CN" altLang="en-US" sz="3200" dirty="0"/>
          </a:p>
          <a:p>
            <a:pPr marL="0" indent="0">
              <a:buNone/>
            </a:pPr>
            <a:r>
              <a:rPr lang="zh-CN" altLang="en-US" sz="3200" dirty="0"/>
              <a:t>  </a:t>
            </a:r>
            <a:r>
              <a:rPr lang="en-US" altLang="zh-CN" sz="3200" dirty="0"/>
              <a:t>md5</a:t>
            </a:r>
            <a:r>
              <a:rPr lang="zh-CN" altLang="en-US" sz="3200" dirty="0"/>
              <a:t>输出</a:t>
            </a:r>
            <a:r>
              <a:rPr lang="en-US" altLang="zh-CN" sz="3200" dirty="0"/>
              <a:t>128</a:t>
            </a:r>
            <a:r>
              <a:rPr lang="zh-CN" altLang="en-US" sz="3200" dirty="0"/>
              <a:t>位【二进制位】  </a:t>
            </a:r>
            <a:r>
              <a:rPr lang="en-US" altLang="zh-CN" sz="3200" dirty="0"/>
              <a:t>sha1</a:t>
            </a:r>
            <a:r>
              <a:rPr lang="zh-CN" altLang="en-US" sz="3200" dirty="0"/>
              <a:t>输出</a:t>
            </a:r>
            <a:r>
              <a:rPr lang="en-US" altLang="zh-CN" sz="3200" dirty="0"/>
              <a:t>160</a:t>
            </a:r>
            <a:r>
              <a:rPr lang="zh-CN" altLang="en-US" sz="3200" dirty="0"/>
              <a:t>位</a:t>
            </a:r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sz="3200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1061085" y="242118"/>
            <a:ext cx="10515600" cy="968104"/>
          </a:xfrm>
        </p:spPr>
        <p:txBody>
          <a:bodyPr/>
          <a:p>
            <a:r>
              <a:rPr lang="zh-CN" altLang="en-US"/>
              <a:t>数字证书</a:t>
            </a:r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12" name="圆角矩形 11"/>
          <p:cNvSpPr/>
          <p:nvPr/>
        </p:nvSpPr>
        <p:spPr>
          <a:xfrm>
            <a:off x="727075" y="1753870"/>
            <a:ext cx="2112645" cy="1012825"/>
          </a:xfrm>
          <a:prstGeom prst="round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82955" y="1937385"/>
            <a:ext cx="2001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权威的证书颁发机构</a:t>
            </a:r>
            <a:r>
              <a:rPr lang="en-US" altLang="zh-CN">
                <a:solidFill>
                  <a:schemeClr val="bg1"/>
                </a:solidFill>
              </a:rPr>
              <a:t>CA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3090545" y="2212975"/>
            <a:ext cx="1256030" cy="23939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486275" y="1403350"/>
            <a:ext cx="2112645" cy="1917065"/>
          </a:xfrm>
          <a:prstGeom prst="round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597400" y="1567815"/>
            <a:ext cx="20015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公钥内容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签发者</a:t>
            </a:r>
            <a:r>
              <a:rPr lang="en-US" altLang="zh-CN">
                <a:solidFill>
                  <a:schemeClr val="bg1"/>
                </a:solidFill>
              </a:rPr>
              <a:t>id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subject</a:t>
            </a:r>
            <a:r>
              <a:rPr lang="zh-CN" altLang="en-US">
                <a:solidFill>
                  <a:schemeClr val="bg1"/>
                </a:solidFill>
              </a:rPr>
              <a:t>：签发给谁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其他信息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50485" y="3448050"/>
            <a:ext cx="869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明文 </a:t>
            </a:r>
            <a:r>
              <a:rPr lang="en-US" altLang="zh-CN" b="1">
                <a:solidFill>
                  <a:schemeClr val="bg1"/>
                </a:solidFill>
              </a:rPr>
              <a:t>P</a:t>
            </a:r>
            <a:endParaRPr lang="en-US" altLang="zh-CN" b="1">
              <a:solidFill>
                <a:schemeClr val="bg1"/>
              </a:solidFill>
            </a:endParaRPr>
          </a:p>
          <a:p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6699250" y="2212975"/>
            <a:ext cx="1120140" cy="23939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699250" y="1807210"/>
            <a:ext cx="1256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hash</a:t>
            </a:r>
            <a:r>
              <a:rPr lang="zh-CN" altLang="en-US">
                <a:solidFill>
                  <a:schemeClr val="bg1"/>
                </a:solidFill>
              </a:rPr>
              <a:t>算法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854950" y="2039620"/>
            <a:ext cx="1256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hash</a:t>
            </a:r>
            <a:r>
              <a:rPr lang="zh-CN" altLang="en-US">
                <a:solidFill>
                  <a:schemeClr val="bg1"/>
                </a:solidFill>
              </a:rPr>
              <a:t>值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    H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8773160" y="2242185"/>
            <a:ext cx="1337945" cy="23939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0208260" y="2121535"/>
            <a:ext cx="1613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签名信息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</a:t>
            </a:r>
            <a:r>
              <a:rPr lang="en-US" altLang="zh-CN">
                <a:solidFill>
                  <a:schemeClr val="bg1"/>
                </a:solidFill>
              </a:rPr>
              <a:t>Q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773160" y="1668780"/>
            <a:ext cx="1338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私钥进行</a:t>
            </a:r>
            <a:r>
              <a:rPr lang="en-US" altLang="zh-CN">
                <a:solidFill>
                  <a:schemeClr val="bg1"/>
                </a:solidFill>
              </a:rPr>
              <a:t>RSA</a:t>
            </a:r>
            <a:r>
              <a:rPr lang="zh-CN" altLang="en-US">
                <a:solidFill>
                  <a:schemeClr val="bg1"/>
                </a:solidFill>
              </a:rPr>
              <a:t>加密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110980" y="2830195"/>
            <a:ext cx="1613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签名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5" name="右箭头 34"/>
          <p:cNvSpPr/>
          <p:nvPr/>
        </p:nvSpPr>
        <p:spPr>
          <a:xfrm rot="2100000">
            <a:off x="5631180" y="4329430"/>
            <a:ext cx="1915160" cy="23939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 rot="8520000">
            <a:off x="7696200" y="3877945"/>
            <a:ext cx="3139440" cy="23939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660515" y="5164455"/>
            <a:ext cx="2112645" cy="1012825"/>
          </a:xfrm>
          <a:prstGeom prst="round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771640" y="5250180"/>
            <a:ext cx="2001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二者合起来组合成的文件就是数字证书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149225"/>
            <a:ext cx="11011535" cy="6855460"/>
          </a:xfrm>
        </p:spPr>
        <p:txBody>
          <a:bodyPr>
            <a:normAutofit/>
          </a:bodyPr>
          <a:p>
            <a:r>
              <a:rPr lang="zh-CN" altLang="en-US" sz="2000" dirty="0"/>
              <a:t>利用keytool产生自签证书</a:t>
            </a:r>
            <a:endParaRPr lang="en-US" altLang="zh-CN" sz="2000" dirty="0"/>
          </a:p>
          <a:p>
            <a:r>
              <a:rPr lang="zh-CN" altLang="en-US" sz="2000" dirty="0"/>
              <a:t>-genkey 在用户主目录中创建一个默认文件”.keystore”,还会产生一个mykey的别名，mykey中包含用户的公钥、私钥和证书(在没有指定生成位置的情况下,keystore会存在用户系统默认目录)</a:t>
            </a:r>
            <a:endParaRPr lang="zh-CN" altLang="en-US" sz="2000" dirty="0"/>
          </a:p>
          <a:p>
            <a:r>
              <a:rPr lang="zh-CN" altLang="en-US" sz="2000" dirty="0"/>
              <a:t>-alias 产生别名 每个keystore都关联这一个独一无二的alias，这个alias通常不区分大小写</a:t>
            </a:r>
            <a:endParaRPr lang="zh-CN" altLang="en-US" sz="2000" dirty="0"/>
          </a:p>
          <a:p>
            <a:r>
              <a:rPr lang="zh-CN" altLang="en-US" sz="2000" dirty="0"/>
              <a:t>-keystore 指定密钥库的名称(产生的各类信息将不在.keystore文件中)</a:t>
            </a:r>
            <a:endParaRPr lang="zh-CN" altLang="en-US" sz="2000" dirty="0"/>
          </a:p>
          <a:p>
            <a:r>
              <a:rPr lang="zh-CN" altLang="en-US" sz="2000" dirty="0"/>
              <a:t>-keyalg 指定密钥的算法 (如 RSA DSA，默认值为：DSA)</a:t>
            </a:r>
            <a:endParaRPr lang="zh-CN" altLang="en-US" sz="2000" dirty="0"/>
          </a:p>
          <a:p>
            <a:r>
              <a:rPr lang="zh-CN" altLang="en-US" sz="2000" dirty="0"/>
              <a:t>-validity 指定创建的证书有效期多少天(默认 90)</a:t>
            </a:r>
            <a:endParaRPr lang="zh-CN" altLang="en-US" sz="2000" dirty="0"/>
          </a:p>
          <a:p>
            <a:r>
              <a:rPr lang="zh-CN" altLang="en-US" sz="2000" dirty="0"/>
              <a:t>-keysize 指定密钥长度 （默认 1024）</a:t>
            </a:r>
            <a:endParaRPr lang="zh-CN" altLang="en-US" sz="2000" dirty="0"/>
          </a:p>
          <a:p>
            <a:r>
              <a:rPr lang="zh-CN" altLang="en-US" sz="2000" dirty="0"/>
              <a:t>-storepass 指定密钥库的密码(获取keystore信息所需的密码)</a:t>
            </a:r>
            <a:endParaRPr lang="zh-CN" altLang="en-US" sz="2000" dirty="0"/>
          </a:p>
          <a:p>
            <a:r>
              <a:rPr lang="zh-CN" altLang="en-US" sz="2000" dirty="0"/>
              <a:t>-keypass 指定别名条目的密码(私钥的密码)</a:t>
            </a:r>
            <a:endParaRPr lang="zh-CN" altLang="en-US" sz="2000" dirty="0"/>
          </a:p>
          <a:p>
            <a:r>
              <a:rPr lang="zh-CN" altLang="en-US" sz="2000" dirty="0"/>
              <a:t>-dname 指定证书发行者信息 其中： “CN=名字与姓氏,OU=组织单位名称,O=组织名称,L=城市或区域名 称,ST=州或省份名称,C=单位的两字母国家代码”</a:t>
            </a:r>
            <a:endParaRPr lang="zh-CN" altLang="en-US" sz="2000" dirty="0"/>
          </a:p>
          <a:p>
            <a:r>
              <a:rPr lang="zh-CN" altLang="en-US" sz="2000" dirty="0"/>
              <a:t>-list 显示密钥库中的证书信息 keytool -list -v -keystore 指定keystore -storepass 密码</a:t>
            </a:r>
            <a:endParaRPr lang="zh-CN" altLang="en-US" sz="2000" dirty="0"/>
          </a:p>
          <a:p>
            <a:endParaRPr lang="zh-CN" altLang="en-US" sz="2000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sz="3200" dirty="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149225"/>
            <a:ext cx="11011535" cy="685546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dirty="0"/>
              <a:t>HTTPS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有两部分组成：HTTP + SSL / TLS，也就是在HTTP上又加了一层处理加密信息的模块。服务端和客户端的信息传输都会通过TLS进行加密，所以传输的数据都是加密后的数据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sz="3200" dirty="0">
                <a:sym typeface="+mn-ea"/>
              </a:rPr>
              <a:t>1.</a:t>
            </a:r>
            <a:r>
              <a:rPr lang="zh-CN" altLang="en-US" sz="3200" dirty="0">
                <a:sym typeface="+mn-ea"/>
              </a:rPr>
              <a:t>服务器 用RSA生成公钥和私钥</a:t>
            </a:r>
            <a:endParaRPr lang="zh-CN" altLang="en-US" sz="3200" dirty="0">
              <a:sym typeface="+mn-ea"/>
            </a:endParaRPr>
          </a:p>
          <a:p>
            <a:pPr marL="0" indent="0">
              <a:buNone/>
            </a:pPr>
            <a:r>
              <a:rPr lang="en-US" altLang="zh-CN" sz="3200" dirty="0">
                <a:sym typeface="+mn-ea"/>
              </a:rPr>
              <a:t>2.</a:t>
            </a:r>
            <a:r>
              <a:rPr lang="zh-CN" altLang="en-US" sz="3200" dirty="0">
                <a:sym typeface="+mn-ea"/>
              </a:rPr>
              <a:t>把公钥放在证书里发送给客户端，私钥自己保存</a:t>
            </a:r>
            <a:endParaRPr lang="zh-CN" altLang="en-US" sz="3200" dirty="0">
              <a:sym typeface="+mn-ea"/>
            </a:endParaRPr>
          </a:p>
          <a:p>
            <a:pPr marL="0" indent="0">
              <a:buNone/>
            </a:pPr>
            <a:r>
              <a:rPr lang="en-US" altLang="zh-CN" sz="3200" dirty="0">
                <a:sym typeface="+mn-ea"/>
              </a:rPr>
              <a:t>3.</a:t>
            </a:r>
            <a:r>
              <a:rPr lang="zh-CN" altLang="en-US" sz="3200" dirty="0">
                <a:sym typeface="+mn-ea"/>
              </a:rPr>
              <a:t>客户端首先向一个权威的服务器检查证书的合法性，如果证书合法，客户端产生一段随机数，这个随机数就作为通信的密钥，我们称之为对称密钥，用公钥加密这段随机数，然后发送到服务器</a:t>
            </a:r>
            <a:endParaRPr lang="zh-CN" altLang="en-US" sz="3200" dirty="0">
              <a:sym typeface="+mn-ea"/>
            </a:endParaRPr>
          </a:p>
          <a:p>
            <a:pPr marL="0" indent="0">
              <a:buNone/>
            </a:pPr>
            <a:r>
              <a:rPr lang="en-US" altLang="zh-CN" sz="3200" dirty="0">
                <a:sym typeface="+mn-ea"/>
              </a:rPr>
              <a:t>4.</a:t>
            </a:r>
            <a:r>
              <a:rPr lang="zh-CN" altLang="en-US" sz="3200" dirty="0">
                <a:sym typeface="+mn-ea"/>
              </a:rPr>
              <a:t>服务器用密钥解密获取对称密钥，然后，双方就已对称密钥进行加密解密通信了</a:t>
            </a:r>
            <a:endParaRPr lang="zh-CN" altLang="en-US" sz="3200" dirty="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149225"/>
            <a:ext cx="11011535" cy="6855460"/>
          </a:xfrm>
        </p:spPr>
        <p:txBody>
          <a:bodyPr>
            <a:normAutofit fontScale="70000"/>
          </a:bodyPr>
          <a:p>
            <a:r>
              <a:rPr lang="zh-CN" altLang="en-US" sz="3200" b="1" dirty="0"/>
              <a:t>合同签署</a:t>
            </a:r>
            <a:endParaRPr lang="zh-CN" altLang="en-US" sz="3200" b="1" dirty="0"/>
          </a:p>
          <a:p>
            <a:pPr marL="0" indent="0">
              <a:buNone/>
            </a:pPr>
            <a:endParaRPr lang="zh-CN" altLang="en-US" sz="3200" b="1" dirty="0"/>
          </a:p>
          <a:p>
            <a:pPr marL="0" indent="0">
              <a:buNone/>
            </a:pPr>
            <a:r>
              <a:rPr lang="zh-CN" altLang="en-US" sz="3200" b="1" dirty="0">
                <a:sym typeface="+mn-ea"/>
              </a:rPr>
              <a:t>我国相关法律对电子合同怎么签才有法律效力，已经给出了明确规定，合法有效的电子合同应具备三大要素：</a:t>
            </a:r>
            <a:endParaRPr lang="zh-CN" altLang="en-US" sz="3200" b="1" dirty="0">
              <a:sym typeface="+mn-ea"/>
            </a:endParaRPr>
          </a:p>
          <a:p>
            <a:pPr marL="0" indent="0">
              <a:buNone/>
            </a:pPr>
            <a:r>
              <a:rPr lang="zh-CN" altLang="en-US" sz="3200" b="1" dirty="0">
                <a:sym typeface="+mn-ea"/>
              </a:rPr>
              <a:t>1、必须通过第三方签署平台来签订电子合同，才能保证签订电子合同过程的公正性和结果的有效性。</a:t>
            </a:r>
            <a:endParaRPr lang="zh-CN" altLang="en-US" sz="3200" b="1" dirty="0">
              <a:sym typeface="+mn-ea"/>
            </a:endParaRPr>
          </a:p>
          <a:p>
            <a:pPr marL="0" indent="0">
              <a:buNone/>
            </a:pPr>
            <a:r>
              <a:rPr lang="zh-CN" altLang="en-US" sz="3200" b="1" dirty="0">
                <a:sym typeface="+mn-ea"/>
              </a:rPr>
              <a:t>我国商务部《电子合同在线订立流程规范》中指出：“通过第三方(电子合同服务提供商)的电子合同订立系统中订立电子合同，才能保证其过程的公正性和结果的有效性。”</a:t>
            </a:r>
            <a:endParaRPr lang="zh-CN" altLang="en-US" sz="3200" b="1" dirty="0">
              <a:sym typeface="+mn-ea"/>
            </a:endParaRPr>
          </a:p>
          <a:p>
            <a:pPr marL="0" indent="0">
              <a:buNone/>
            </a:pPr>
            <a:r>
              <a:rPr lang="zh-CN" altLang="en-US" sz="3200" b="1" dirty="0">
                <a:sym typeface="+mn-ea"/>
              </a:rPr>
              <a:t>2、必须使用合法CA提供的数字证书(可靠电子签名)来签署电子合同，这样才能保证签署方的身份的真实性、内容的完整性和数字签署的合法性。</a:t>
            </a:r>
            <a:endParaRPr lang="zh-CN" altLang="en-US" sz="3200" b="1" dirty="0">
              <a:sym typeface="+mn-ea"/>
            </a:endParaRPr>
          </a:p>
          <a:p>
            <a:pPr marL="0" indent="0">
              <a:buNone/>
            </a:pPr>
            <a:r>
              <a:rPr lang="zh-CN" altLang="en-US" sz="3200" b="1" dirty="0">
                <a:sym typeface="+mn-ea"/>
              </a:rPr>
              <a:t>我国《电子签名法》第十四条规定：“可靠的电子签名与手写签名或者盖章具有同等的法律效力。”第十六条规定：“电子签名需要第三方认证的，由依法设立的电子认证服务提供者提供认证服务。” 这里所指的“可靠电子签名”就是采用合法CA签发的数字证书签署产生的数字签名。</a:t>
            </a:r>
            <a:endParaRPr lang="zh-CN" altLang="en-US" sz="3200" b="1" dirty="0">
              <a:sym typeface="+mn-ea"/>
            </a:endParaRPr>
          </a:p>
          <a:p>
            <a:pPr marL="0" indent="0">
              <a:buNone/>
            </a:pPr>
            <a:r>
              <a:rPr lang="zh-CN" altLang="en-US" sz="3200" b="1" dirty="0">
                <a:sym typeface="+mn-ea"/>
              </a:rPr>
              <a:t>3、可靠电子签署技术的基本条件是，用于签署电子合同的证书必须由Adobe信任的证书颁发机构颁发，保证签署的PDF文件在Adobe阅读器中显示“签署可信”，自动由Adobe阅读器验证合同的有效性，全球通用。</a:t>
            </a:r>
            <a:endParaRPr lang="zh-CN" altLang="en-US" sz="3200" b="1" dirty="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>
            <p:custDataLst>
              <p:tags r:id="rId1"/>
            </p:custDataLst>
          </p:nvPr>
        </p:nvSpPr>
        <p:spPr>
          <a:xfrm>
            <a:off x="0" y="5943600"/>
            <a:ext cx="12192000" cy="350520"/>
          </a:xfrm>
          <a:prstGeom prst="rect">
            <a:avLst/>
          </a:prstGeom>
          <a:pattFill prst="wdUpDiag">
            <a:fgClr>
              <a:srgbClr val="FFFFFF"/>
            </a:fgClr>
            <a:bgClr>
              <a:srgbClr val="86B9B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020695" y="2334895"/>
            <a:ext cx="9631680" cy="282321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+mn-lt"/>
              </a:rPr>
              <a:t>JDK自带工具keytool生成ssl证书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: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http://www.cnblogs.com/zhangzb/p/5200418.html</a:t>
            </a:r>
            <a:endParaRPr lang="zh-CN" altLang="en-US" dirty="0">
              <a:solidFill>
                <a:schemeClr val="tx1"/>
              </a:solidFill>
              <a:latin typeface="+mn-lt"/>
            </a:endParaRPr>
          </a:p>
          <a:p>
            <a:endParaRPr lang="zh-CN" altLang="en-US" dirty="0">
              <a:solidFill>
                <a:schemeClr val="tx1"/>
              </a:solidFill>
              <a:latin typeface="+mn-lt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+mn-lt"/>
              </a:rPr>
              <a:t>iText in Action 2nd Edition</a:t>
            </a:r>
            <a:endParaRPr lang="zh-CN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0800000">
            <a:off x="7702367" y="1099437"/>
            <a:ext cx="1014991" cy="596625"/>
          </a:xfrm>
          <a:custGeom>
            <a:avLst/>
            <a:gdLst>
              <a:gd name="connsiteX0" fmla="*/ 298991 w 1186100"/>
              <a:gd name="connsiteY0" fmla="*/ 596624 h 596625"/>
              <a:gd name="connsiteX1" fmla="*/ 298991 w 1186100"/>
              <a:gd name="connsiteY1" fmla="*/ 1354 h 596625"/>
              <a:gd name="connsiteX2" fmla="*/ 1186100 w 1186100"/>
              <a:gd name="connsiteY2" fmla="*/ 1354 h 596625"/>
              <a:gd name="connsiteX3" fmla="*/ 1186100 w 1186100"/>
              <a:gd name="connsiteY3" fmla="*/ 596624 h 596625"/>
              <a:gd name="connsiteX4" fmla="*/ 0 w 1186100"/>
              <a:gd name="connsiteY4" fmla="*/ 596625 h 596625"/>
              <a:gd name="connsiteX5" fmla="*/ 298313 w 1186100"/>
              <a:gd name="connsiteY5" fmla="*/ 298312 h 596625"/>
              <a:gd name="connsiteX6" fmla="*/ 1 w 1186100"/>
              <a:gd name="connsiteY6" fmla="*/ 0 h 596625"/>
              <a:gd name="connsiteX7" fmla="*/ 298990 w 1186100"/>
              <a:gd name="connsiteY7" fmla="*/ 0 h 596625"/>
              <a:gd name="connsiteX8" fmla="*/ 298990 w 1186100"/>
              <a:gd name="connsiteY8" fmla="*/ 298990 h 596625"/>
              <a:gd name="connsiteX9" fmla="*/ 298989 w 1186100"/>
              <a:gd name="connsiteY9" fmla="*/ 298989 h 596625"/>
              <a:gd name="connsiteX10" fmla="*/ 298989 w 1186100"/>
              <a:gd name="connsiteY10" fmla="*/ 596625 h 59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100" h="596625">
                <a:moveTo>
                  <a:pt x="298991" y="596624"/>
                </a:moveTo>
                <a:lnTo>
                  <a:pt x="298991" y="1354"/>
                </a:lnTo>
                <a:lnTo>
                  <a:pt x="1186100" y="1354"/>
                </a:lnTo>
                <a:lnTo>
                  <a:pt x="1186100" y="596624"/>
                </a:lnTo>
                <a:close/>
                <a:moveTo>
                  <a:pt x="0" y="596625"/>
                </a:moveTo>
                <a:lnTo>
                  <a:pt x="298313" y="298312"/>
                </a:lnTo>
                <a:lnTo>
                  <a:pt x="1" y="0"/>
                </a:lnTo>
                <a:lnTo>
                  <a:pt x="298990" y="0"/>
                </a:lnTo>
                <a:lnTo>
                  <a:pt x="298990" y="298990"/>
                </a:lnTo>
                <a:lnTo>
                  <a:pt x="298989" y="298989"/>
                </a:lnTo>
                <a:lnTo>
                  <a:pt x="298989" y="5966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3" name="任意多边形 12"/>
          <p:cNvSpPr/>
          <p:nvPr>
            <p:custDataLst>
              <p:tags r:id="rId4"/>
            </p:custDataLst>
          </p:nvPr>
        </p:nvSpPr>
        <p:spPr>
          <a:xfrm>
            <a:off x="3474639" y="1099437"/>
            <a:ext cx="1014991" cy="596625"/>
          </a:xfrm>
          <a:custGeom>
            <a:avLst/>
            <a:gdLst>
              <a:gd name="connsiteX0" fmla="*/ 298991 w 1186100"/>
              <a:gd name="connsiteY0" fmla="*/ 596624 h 596625"/>
              <a:gd name="connsiteX1" fmla="*/ 298991 w 1186100"/>
              <a:gd name="connsiteY1" fmla="*/ 1354 h 596625"/>
              <a:gd name="connsiteX2" fmla="*/ 1186100 w 1186100"/>
              <a:gd name="connsiteY2" fmla="*/ 1354 h 596625"/>
              <a:gd name="connsiteX3" fmla="*/ 1186100 w 1186100"/>
              <a:gd name="connsiteY3" fmla="*/ 596624 h 596625"/>
              <a:gd name="connsiteX4" fmla="*/ 0 w 1186100"/>
              <a:gd name="connsiteY4" fmla="*/ 596625 h 596625"/>
              <a:gd name="connsiteX5" fmla="*/ 298313 w 1186100"/>
              <a:gd name="connsiteY5" fmla="*/ 298312 h 596625"/>
              <a:gd name="connsiteX6" fmla="*/ 1 w 1186100"/>
              <a:gd name="connsiteY6" fmla="*/ 0 h 596625"/>
              <a:gd name="connsiteX7" fmla="*/ 298990 w 1186100"/>
              <a:gd name="connsiteY7" fmla="*/ 0 h 596625"/>
              <a:gd name="connsiteX8" fmla="*/ 298990 w 1186100"/>
              <a:gd name="connsiteY8" fmla="*/ 298990 h 596625"/>
              <a:gd name="connsiteX9" fmla="*/ 298989 w 1186100"/>
              <a:gd name="connsiteY9" fmla="*/ 298989 h 596625"/>
              <a:gd name="connsiteX10" fmla="*/ 298989 w 1186100"/>
              <a:gd name="connsiteY10" fmla="*/ 596625 h 59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100" h="596625">
                <a:moveTo>
                  <a:pt x="298991" y="596624"/>
                </a:moveTo>
                <a:lnTo>
                  <a:pt x="298991" y="1354"/>
                </a:lnTo>
                <a:lnTo>
                  <a:pt x="1186100" y="1354"/>
                </a:lnTo>
                <a:lnTo>
                  <a:pt x="1186100" y="596624"/>
                </a:lnTo>
                <a:close/>
                <a:moveTo>
                  <a:pt x="0" y="596625"/>
                </a:moveTo>
                <a:lnTo>
                  <a:pt x="298313" y="298312"/>
                </a:lnTo>
                <a:lnTo>
                  <a:pt x="1" y="0"/>
                </a:lnTo>
                <a:lnTo>
                  <a:pt x="298990" y="0"/>
                </a:lnTo>
                <a:lnTo>
                  <a:pt x="298990" y="298990"/>
                </a:lnTo>
                <a:lnTo>
                  <a:pt x="298989" y="298989"/>
                </a:lnTo>
                <a:lnTo>
                  <a:pt x="298989" y="5966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4221702" y="953799"/>
            <a:ext cx="3748592" cy="5952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相关资料</a:t>
            </a:r>
            <a:endParaRPr lang="zh-CN" altLang="en-US" sz="2400" dirty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直角三角形 14"/>
          <p:cNvSpPr/>
          <p:nvPr>
            <p:custDataLst>
              <p:tags r:id="rId6"/>
            </p:custDataLst>
          </p:nvPr>
        </p:nvSpPr>
        <p:spPr>
          <a:xfrm rot="10800000">
            <a:off x="4221702" y="1549069"/>
            <a:ext cx="267928" cy="14563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6" name="直角三角形 15"/>
          <p:cNvSpPr/>
          <p:nvPr>
            <p:custDataLst>
              <p:tags r:id="rId7"/>
            </p:custDataLst>
          </p:nvPr>
        </p:nvSpPr>
        <p:spPr>
          <a:xfrm rot="10800000" flipH="1">
            <a:off x="7702367" y="1549069"/>
            <a:ext cx="267927" cy="14563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8"/>
            </p:custDataLst>
          </p:nvPr>
        </p:nvCxnSpPr>
        <p:spPr>
          <a:xfrm>
            <a:off x="1949469" y="1403663"/>
            <a:ext cx="1328378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9"/>
            </p:custDataLst>
          </p:nvPr>
        </p:nvCxnSpPr>
        <p:spPr>
          <a:xfrm>
            <a:off x="8914149" y="1403663"/>
            <a:ext cx="1328378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THANK YOU</a:t>
            </a:r>
            <a:endParaRPr lang="en-US" altLang="zh-CN" smtClean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86"/>
</p:tagLst>
</file>

<file path=ppt/tags/tag10.xml><?xml version="1.0" encoding="utf-8"?>
<p:tagLst xmlns:p="http://schemas.openxmlformats.org/presentationml/2006/main">
  <p:tag name="KSO_WM_TEMPLATE_CATEGORY" val="custom"/>
  <p:tag name="KSO_WM_TEMPLATE_INDEX" val="160486"/>
  <p:tag name="KSO_WM_TAG_VERSION" val="1.0"/>
  <p:tag name="KSO_WM_SLIDE_ID" val="custom160486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07"/>
  <p:tag name="KSO_WM_SLIDE_SIZE" val="828*379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f"/>
  <p:tag name="KSO_WM_UNIT_INDEX" val="1"/>
  <p:tag name="KSO_WM_UNIT_ID" val="custom160486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5"/>
  <p:tag name="KSO_WM_UNIT_PRESET_TEXT_LEN" val="232"/>
</p:tagLst>
</file>

<file path=ppt/tags/tag12.xml><?xml version="1.0" encoding="utf-8"?>
<p:tagLst xmlns:p="http://schemas.openxmlformats.org/presentationml/2006/main">
  <p:tag name="KSO_WM_TEMPLATE_CATEGORY" val="custom"/>
  <p:tag name="KSO_WM_TEMPLATE_INDEX" val="160486"/>
  <p:tag name="KSO_WM_TAG_VERSION" val="1.0"/>
  <p:tag name="KSO_WM_SLIDE_ID" val="custom160486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07"/>
  <p:tag name="KSO_WM_SLIDE_SIZE" val="828*379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f"/>
  <p:tag name="KSO_WM_UNIT_INDEX" val="1"/>
  <p:tag name="KSO_WM_UNIT_ID" val="custom160486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5"/>
  <p:tag name="KSO_WM_UNIT_PRESET_TEXT_LEN" val="232"/>
</p:tagLst>
</file>

<file path=ppt/tags/tag14.xml><?xml version="1.0" encoding="utf-8"?>
<p:tagLst xmlns:p="http://schemas.openxmlformats.org/presentationml/2006/main">
  <p:tag name="KSO_WM_TEMPLATE_CATEGORY" val="custom"/>
  <p:tag name="KSO_WM_TEMPLATE_INDEX" val="160486"/>
  <p:tag name="KSO_WM_TAG_VERSION" val="1.0"/>
  <p:tag name="KSO_WM_SLIDE_ID" val="custom160486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07"/>
  <p:tag name="KSO_WM_SLIDE_SIZE" val="828*379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f"/>
  <p:tag name="KSO_WM_UNIT_INDEX" val="1"/>
  <p:tag name="KSO_WM_UNIT_ID" val="custom160486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5"/>
  <p:tag name="KSO_WM_UNIT_PRESET_TEXT_LEN" val="232"/>
</p:tagLst>
</file>

<file path=ppt/tags/tag16.xml><?xml version="1.0" encoding="utf-8"?>
<p:tagLst xmlns:p="http://schemas.openxmlformats.org/presentationml/2006/main">
  <p:tag name="KSO_WM_TEMPLATE_CATEGORY" val="custom"/>
  <p:tag name="KSO_WM_TEMPLATE_INDEX" val="160486"/>
  <p:tag name="KSO_WM_TAG_VERSION" val="1.0"/>
  <p:tag name="KSO_WM_SLIDE_ID" val="custom160486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07"/>
  <p:tag name="KSO_WM_SLIDE_SIZE" val="828*379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26*i*0"/>
  <p:tag name="KSO_WM_TEMPLATE_CATEGORY" val="custom"/>
  <p:tag name="KSO_WM_TEMPLATE_INDEX" val="160486"/>
  <p:tag name="KSO_WM_UNIT_INDEX" val="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f"/>
  <p:tag name="KSO_WM_UNIT_INDEX" val="2"/>
  <p:tag name="KSO_WM_UNIT_ID" val="custom160486_26*f*2"/>
  <p:tag name="KSO_WM_UNIT_CLEAR" val="1"/>
  <p:tag name="KSO_WM_UNIT_LAYERLEVEL" val="1"/>
  <p:tag name="KSO_WM_UNIT_VALUE" val="105"/>
  <p:tag name="KSO_WM_UNIT_HIGHLIGHT" val="0"/>
  <p:tag name="KSO_WM_UNIT_COMPATIBLE" val="0"/>
  <p:tag name="KSO_WM_UNIT_PRESET_TEXT_INDEX" val="5"/>
  <p:tag name="KSO_WM_UNIT_PRESET_TEXT_LEN" val="124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26*i*3"/>
  <p:tag name="KSO_WM_TEMPLATE_CATEGORY" val="custom"/>
  <p:tag name="KSO_WM_TEMPLATE_INDEX" val="160486"/>
  <p:tag name="KSO_WM_UNIT_INDEX" val="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86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26*i*4"/>
  <p:tag name="KSO_WM_TEMPLATE_CATEGORY" val="custom"/>
  <p:tag name="KSO_WM_TEMPLATE_INDEX" val="160486"/>
  <p:tag name="KSO_WM_UNIT_INDEX" val="4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a"/>
  <p:tag name="KSO_WM_UNIT_INDEX" val="1"/>
  <p:tag name="KSO_WM_UNIT_ID" val="custom160486_26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26*i*6"/>
  <p:tag name="KSO_WM_TEMPLATE_CATEGORY" val="custom"/>
  <p:tag name="KSO_WM_TEMPLATE_INDEX" val="160486"/>
  <p:tag name="KSO_WM_UNIT_INDEX" val="6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26*i*7"/>
  <p:tag name="KSO_WM_TEMPLATE_CATEGORY" val="custom"/>
  <p:tag name="KSO_WM_TEMPLATE_INDEX" val="160486"/>
  <p:tag name="KSO_WM_UNIT_INDEX" val="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26*i*8"/>
  <p:tag name="KSO_WM_TEMPLATE_CATEGORY" val="custom"/>
  <p:tag name="KSO_WM_TEMPLATE_INDEX" val="160486"/>
  <p:tag name="KSO_WM_UNIT_INDEX" val="8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26*i*9"/>
  <p:tag name="KSO_WM_TEMPLATE_CATEGORY" val="custom"/>
  <p:tag name="KSO_WM_TEMPLATE_INDEX" val="160486"/>
  <p:tag name="KSO_WM_UNIT_INDEX" val="9"/>
</p:tagLst>
</file>

<file path=ppt/tags/tag26.xml><?xml version="1.0" encoding="utf-8"?>
<p:tagLst xmlns:p="http://schemas.openxmlformats.org/presentationml/2006/main">
  <p:tag name="KSO_WM_TEMPLATE_CATEGORY" val="custom"/>
  <p:tag name="KSO_WM_TEMPLATE_INDEX" val="160486"/>
  <p:tag name="KSO_WM_TAG_VERSION" val="1.0"/>
  <p:tag name="KSO_WM_SLIDE_ID" val="custom160486_26"/>
  <p:tag name="KSO_WM_SLIDE_INDEX" val="26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114*172"/>
  <p:tag name="KSO_WM_SLIDE_SIZE" val="731*229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a"/>
  <p:tag name="KSO_WM_UNIT_INDEX" val="1"/>
  <p:tag name="KSO_WM_UNIT_ID" val="custom160486_29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 YOU"/>
</p:tagLst>
</file>

<file path=ppt/tags/tag28.xml><?xml version="1.0" encoding="utf-8"?>
<p:tagLst xmlns:p="http://schemas.openxmlformats.org/presentationml/2006/main">
  <p:tag name="KSO_WM_TEMPLATE_CATEGORY" val="custom"/>
  <p:tag name="KSO_WM_TEMPLATE_INDEX" val="160486"/>
  <p:tag name="KSO_WM_TAG_VERSION" val="1.0"/>
  <p:tag name="KSO_WM_SLIDE_ID" val="custom16048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a"/>
  <p:tag name="KSO_WM_UNIT_INDEX" val="1"/>
  <p:tag name="KSO_WM_UNIT_ID" val="custom160486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b"/>
  <p:tag name="KSO_WM_UNIT_INDEX" val="1"/>
  <p:tag name="KSO_WM_UNIT_ID" val="custom160486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CATEGORY" val="custom"/>
  <p:tag name="KSO_WM_TEMPLATE_INDEX" val="160486"/>
  <p:tag name="KSO_WM_TAG_VERSION" val="1.0"/>
  <p:tag name="KSO_WM_SLIDE_ID" val="custom16048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8、24、25、27、28、29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a"/>
  <p:tag name="KSO_WM_UNIT_INDEX" val="1"/>
  <p:tag name="KSO_WM_UNIT_ID" val="custom16048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f"/>
  <p:tag name="KSO_WM_UNIT_INDEX" val="1"/>
  <p:tag name="KSO_WM_UNIT_ID" val="custom160486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EMPLATE_CATEGORY" val="custom"/>
  <p:tag name="KSO_WM_TEMPLATE_INDEX" val="160486"/>
  <p:tag name="KSO_WM_TAG_VERSION" val="1.0"/>
  <p:tag name="KSO_WM_SLIDE_ID" val="custom1604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03"/>
  <p:tag name="KSO_WM_SLIDE_SIZE" val="828*383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f"/>
  <p:tag name="KSO_WM_UNIT_INDEX" val="1"/>
  <p:tag name="KSO_WM_UNIT_ID" val="custom160486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298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EDDCB1"/>
      </a:accent1>
      <a:accent2>
        <a:srgbClr val="B1C1EE"/>
      </a:accent2>
      <a:accent3>
        <a:srgbClr val="EEBCB1"/>
      </a:accent3>
      <a:accent4>
        <a:srgbClr val="DBB1EE"/>
      </a:accent4>
      <a:accent5>
        <a:srgbClr val="9AB1E9"/>
      </a:accent5>
      <a:accent6>
        <a:srgbClr val="A8D08D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1616</Words>
  <Application>WPS 演示</Application>
  <PresentationFormat>宽屏</PresentationFormat>
  <Paragraphs>95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Office 主题</vt:lpstr>
      <vt:lpstr>1_Office 主题</vt:lpstr>
      <vt:lpstr>数字证书与合同签署</vt:lpstr>
      <vt:lpstr>数字证书</vt:lpstr>
      <vt:lpstr>数字证书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YK-DZ-6481704</dc:creator>
  <cp:lastModifiedBy>YK-DZ-6481704</cp:lastModifiedBy>
  <cp:revision>73</cp:revision>
  <dcterms:created xsi:type="dcterms:W3CDTF">2015-05-05T08:02:00Z</dcterms:created>
  <dcterms:modified xsi:type="dcterms:W3CDTF">2017-08-04T11:24:44Z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