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shb" initials="m" lastIdx="1" clrIdx="0">
    <p:extLst>
      <p:ext uri="{19B8F6BF-5375-455C-9EA6-DF929625EA0E}">
        <p15:presenceInfo xmlns:p15="http://schemas.microsoft.com/office/powerpoint/2012/main" userId="mush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5B0"/>
    <a:srgbClr val="3366FF"/>
    <a:srgbClr val="FFFFFF"/>
    <a:srgbClr val="315295"/>
    <a:srgbClr val="36289E"/>
    <a:srgbClr val="412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ADE1D-69E4-439F-A5C1-33ADDC0623A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1B37C-7744-4E06-B1BD-CB9F79B7D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67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 w="1">
            <a:solidFill>
              <a:schemeClr val="tx1">
                <a:alpha val="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http://meihua.docer.com/</a:t>
            </a:r>
            <a:endParaRPr lang="zh-CN" altLang="en-US" smtClean="0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0A8AF06-B2C9-480C-A492-BB5F4FB86417}" type="slidenum">
              <a:rPr lang="zh-CN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835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236-654B-4F22-B856-385F3868C5CA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282-F95B-44BA-A818-42C51F21C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67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236-654B-4F22-B856-385F3868C5CA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282-F95B-44BA-A818-42C51F21C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236-654B-4F22-B856-385F3868C5CA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282-F95B-44BA-A818-42C51F21C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79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236-654B-4F22-B856-385F3868C5CA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282-F95B-44BA-A818-42C51F21C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10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236-654B-4F22-B856-385F3868C5CA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282-F95B-44BA-A818-42C51F21C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37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236-654B-4F22-B856-385F3868C5CA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282-F95B-44BA-A818-42C51F21C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55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236-654B-4F22-B856-385F3868C5CA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282-F95B-44BA-A818-42C51F21C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77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236-654B-4F22-B856-385F3868C5CA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282-F95B-44BA-A818-42C51F21C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39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236-654B-4F22-B856-385F3868C5CA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282-F95B-44BA-A818-42C51F21C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3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236-654B-4F22-B856-385F3868C5CA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282-F95B-44BA-A818-42C51F21C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72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236-654B-4F22-B856-385F3868C5CA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282-F95B-44BA-A818-42C51F21C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99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FE236-654B-4F22-B856-385F3868C5CA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4C282-F95B-44BA-A818-42C51F21C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5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任意多边形 25"/>
          <p:cNvSpPr>
            <a:spLocks noChangeArrowheads="1"/>
          </p:cNvSpPr>
          <p:nvPr/>
        </p:nvSpPr>
        <p:spPr bwMode="auto">
          <a:xfrm>
            <a:off x="4367214" y="2560639"/>
            <a:ext cx="3836987" cy="701675"/>
          </a:xfrm>
          <a:custGeom>
            <a:avLst/>
            <a:gdLst>
              <a:gd name="T0" fmla="*/ 155948 w 3789879"/>
              <a:gd name="T1" fmla="*/ 0 h 701522"/>
              <a:gd name="T2" fmla="*/ 4031348 w 3789879"/>
              <a:gd name="T3" fmla="*/ 0 h 701522"/>
              <a:gd name="T4" fmla="*/ 4027414 w 3789879"/>
              <a:gd name="T5" fmla="*/ 2430 h 701522"/>
              <a:gd name="T6" fmla="*/ 3908485 w 3789879"/>
              <a:gd name="T7" fmla="*/ 359097 h 701522"/>
              <a:gd name="T8" fmla="*/ 3994338 w 3789879"/>
              <a:gd name="T9" fmla="*/ 680078 h 701522"/>
              <a:gd name="T10" fmla="*/ 4014919 w 3789879"/>
              <a:gd name="T11" fmla="*/ 702287 h 701522"/>
              <a:gd name="T12" fmla="*/ 124609 w 3789879"/>
              <a:gd name="T13" fmla="*/ 702287 h 701522"/>
              <a:gd name="T14" fmla="*/ 110293 w 3789879"/>
              <a:gd name="T15" fmla="*/ 699010 h 701522"/>
              <a:gd name="T16" fmla="*/ 171851 w 3789879"/>
              <a:gd name="T17" fmla="*/ 699010 h 701522"/>
              <a:gd name="T18" fmla="*/ 0 w 3789879"/>
              <a:gd name="T19" fmla="*/ 347869 h 701522"/>
              <a:gd name="T20" fmla="*/ 137207 w 3789879"/>
              <a:gd name="T21" fmla="*/ 3861 h 7015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789879"/>
              <a:gd name="T34" fmla="*/ 0 h 701522"/>
              <a:gd name="T35" fmla="*/ 3789879 w 3789879"/>
              <a:gd name="T36" fmla="*/ 701522 h 7015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789879" h="701522">
                <a:moveTo>
                  <a:pt x="146607" y="0"/>
                </a:moveTo>
                <a:lnTo>
                  <a:pt x="3789879" y="0"/>
                </a:lnTo>
                <a:lnTo>
                  <a:pt x="3786181" y="2425"/>
                </a:lnTo>
                <a:cubicBezTo>
                  <a:pt x="3720477" y="61125"/>
                  <a:pt x="3674375" y="198544"/>
                  <a:pt x="3674375" y="358707"/>
                </a:cubicBezTo>
                <a:cubicBezTo>
                  <a:pt x="3674375" y="492176"/>
                  <a:pt x="3706390" y="609851"/>
                  <a:pt x="3755085" y="679338"/>
                </a:cubicBezTo>
                <a:lnTo>
                  <a:pt x="3774434" y="701522"/>
                </a:lnTo>
                <a:lnTo>
                  <a:pt x="117145" y="701522"/>
                </a:lnTo>
                <a:lnTo>
                  <a:pt x="103687" y="698250"/>
                </a:lnTo>
                <a:lnTo>
                  <a:pt x="161558" y="698250"/>
                </a:lnTo>
                <a:cubicBezTo>
                  <a:pt x="72299" y="698250"/>
                  <a:pt x="0" y="541179"/>
                  <a:pt x="0" y="347489"/>
                </a:cubicBezTo>
                <a:cubicBezTo>
                  <a:pt x="0" y="178010"/>
                  <a:pt x="55354" y="36568"/>
                  <a:pt x="128989" y="3856"/>
                </a:cubicBezTo>
                <a:lnTo>
                  <a:pt x="146607" y="0"/>
                </a:lnTo>
                <a:close/>
              </a:path>
            </a:pathLst>
          </a:custGeom>
          <a:solidFill>
            <a:srgbClr val="D6EAAF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4000" tIns="0" rIns="144000" b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decp</a:t>
            </a:r>
            <a:r>
              <a:rPr lang="zh-CN" altLang="en-US" sz="20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是什么</a:t>
            </a:r>
          </a:p>
        </p:txBody>
      </p:sp>
      <p:sp>
        <p:nvSpPr>
          <p:cNvPr id="3075" name="流程图: 库存数据 26"/>
          <p:cNvSpPr>
            <a:spLocks noChangeArrowheads="1"/>
          </p:cNvSpPr>
          <p:nvPr/>
        </p:nvSpPr>
        <p:spPr bwMode="auto">
          <a:xfrm>
            <a:off x="3605214" y="2557464"/>
            <a:ext cx="873125" cy="701675"/>
          </a:xfrm>
          <a:prstGeom prst="flowChartOnlineStorage">
            <a:avLst/>
          </a:prstGeom>
          <a:solidFill>
            <a:srgbClr val="99CB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FFFF"/>
                </a:solidFill>
                <a:latin typeface="Trebuchet MS" panose="020B0603020202020204" pitchFamily="34" charset="0"/>
                <a:ea typeface="微软雅黑" panose="020B0503020204020204" pitchFamily="34" charset="-122"/>
              </a:rPr>
              <a:t>Part1</a:t>
            </a:r>
            <a:endParaRPr lang="zh-CN" altLang="en-US" sz="1800" b="1">
              <a:solidFill>
                <a:srgbClr val="FFFFFF"/>
              </a:solidFill>
              <a:latin typeface="Trebuchet MS" panose="020B06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76" name="椭圆 27"/>
          <p:cNvSpPr>
            <a:spLocks noChangeArrowheads="1"/>
          </p:cNvSpPr>
          <p:nvPr/>
        </p:nvSpPr>
        <p:spPr bwMode="auto">
          <a:xfrm>
            <a:off x="8131175" y="2560639"/>
            <a:ext cx="300038" cy="701675"/>
          </a:xfrm>
          <a:prstGeom prst="ellipse">
            <a:avLst/>
          </a:prstGeom>
          <a:solidFill>
            <a:srgbClr val="EBF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rebuchet MS" panose="020B0603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3077" name="任意多边形 29"/>
          <p:cNvSpPr>
            <a:spLocks noChangeArrowheads="1"/>
          </p:cNvSpPr>
          <p:nvPr/>
        </p:nvSpPr>
        <p:spPr bwMode="auto">
          <a:xfrm>
            <a:off x="4367214" y="3709989"/>
            <a:ext cx="3836987" cy="701675"/>
          </a:xfrm>
          <a:custGeom>
            <a:avLst/>
            <a:gdLst>
              <a:gd name="T0" fmla="*/ 155948 w 3789879"/>
              <a:gd name="T1" fmla="*/ 0 h 701522"/>
              <a:gd name="T2" fmla="*/ 4031348 w 3789879"/>
              <a:gd name="T3" fmla="*/ 0 h 701522"/>
              <a:gd name="T4" fmla="*/ 4027414 w 3789879"/>
              <a:gd name="T5" fmla="*/ 2430 h 701522"/>
              <a:gd name="T6" fmla="*/ 3908485 w 3789879"/>
              <a:gd name="T7" fmla="*/ 359097 h 701522"/>
              <a:gd name="T8" fmla="*/ 3994338 w 3789879"/>
              <a:gd name="T9" fmla="*/ 680078 h 701522"/>
              <a:gd name="T10" fmla="*/ 4014919 w 3789879"/>
              <a:gd name="T11" fmla="*/ 702287 h 701522"/>
              <a:gd name="T12" fmla="*/ 124609 w 3789879"/>
              <a:gd name="T13" fmla="*/ 702287 h 701522"/>
              <a:gd name="T14" fmla="*/ 110293 w 3789879"/>
              <a:gd name="T15" fmla="*/ 699010 h 701522"/>
              <a:gd name="T16" fmla="*/ 171851 w 3789879"/>
              <a:gd name="T17" fmla="*/ 699010 h 701522"/>
              <a:gd name="T18" fmla="*/ 0 w 3789879"/>
              <a:gd name="T19" fmla="*/ 347869 h 701522"/>
              <a:gd name="T20" fmla="*/ 137207 w 3789879"/>
              <a:gd name="T21" fmla="*/ 3861 h 7015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789879"/>
              <a:gd name="T34" fmla="*/ 0 h 701522"/>
              <a:gd name="T35" fmla="*/ 3789879 w 3789879"/>
              <a:gd name="T36" fmla="*/ 701522 h 7015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789879" h="701522">
                <a:moveTo>
                  <a:pt x="146607" y="0"/>
                </a:moveTo>
                <a:lnTo>
                  <a:pt x="3789879" y="0"/>
                </a:lnTo>
                <a:lnTo>
                  <a:pt x="3786181" y="2425"/>
                </a:lnTo>
                <a:cubicBezTo>
                  <a:pt x="3720477" y="61125"/>
                  <a:pt x="3674375" y="198544"/>
                  <a:pt x="3674375" y="358707"/>
                </a:cubicBezTo>
                <a:cubicBezTo>
                  <a:pt x="3674375" y="492176"/>
                  <a:pt x="3706390" y="609851"/>
                  <a:pt x="3755085" y="679338"/>
                </a:cubicBezTo>
                <a:lnTo>
                  <a:pt x="3774434" y="701522"/>
                </a:lnTo>
                <a:lnTo>
                  <a:pt x="117145" y="701522"/>
                </a:lnTo>
                <a:lnTo>
                  <a:pt x="103687" y="698250"/>
                </a:lnTo>
                <a:lnTo>
                  <a:pt x="161558" y="698250"/>
                </a:lnTo>
                <a:cubicBezTo>
                  <a:pt x="72299" y="698250"/>
                  <a:pt x="0" y="541179"/>
                  <a:pt x="0" y="347489"/>
                </a:cubicBezTo>
                <a:cubicBezTo>
                  <a:pt x="0" y="178010"/>
                  <a:pt x="55354" y="36568"/>
                  <a:pt x="128989" y="3856"/>
                </a:cubicBezTo>
                <a:lnTo>
                  <a:pt x="146607" y="0"/>
                </a:lnTo>
                <a:close/>
              </a:path>
            </a:pathLst>
          </a:custGeom>
          <a:solidFill>
            <a:srgbClr val="D6EAAF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4000" tIns="0" rIns="144000" b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esb</a:t>
            </a:r>
            <a:r>
              <a:rPr lang="zh-CN" altLang="en-US" sz="20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是什么</a:t>
            </a:r>
          </a:p>
        </p:txBody>
      </p:sp>
      <p:sp>
        <p:nvSpPr>
          <p:cNvPr id="3078" name="流程图: 库存数据 30"/>
          <p:cNvSpPr>
            <a:spLocks noChangeArrowheads="1"/>
          </p:cNvSpPr>
          <p:nvPr/>
        </p:nvSpPr>
        <p:spPr bwMode="auto">
          <a:xfrm>
            <a:off x="3605214" y="3706814"/>
            <a:ext cx="873125" cy="701675"/>
          </a:xfrm>
          <a:prstGeom prst="flowChartOnlineStorage">
            <a:avLst/>
          </a:prstGeom>
          <a:solidFill>
            <a:srgbClr val="99CB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FFFF"/>
                </a:solidFill>
                <a:latin typeface="Trebuchet MS" panose="020B0603020202020204" pitchFamily="34" charset="0"/>
                <a:ea typeface="微软雅黑" panose="020B0503020204020204" pitchFamily="34" charset="-122"/>
              </a:rPr>
              <a:t>Part2</a:t>
            </a:r>
            <a:endParaRPr lang="zh-CN" altLang="en-US" sz="1800" b="1">
              <a:solidFill>
                <a:srgbClr val="FFFFFF"/>
              </a:solidFill>
              <a:latin typeface="Trebuchet MS" panose="020B06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79" name="椭圆 31"/>
          <p:cNvSpPr>
            <a:spLocks noChangeArrowheads="1"/>
          </p:cNvSpPr>
          <p:nvPr/>
        </p:nvSpPr>
        <p:spPr bwMode="auto">
          <a:xfrm>
            <a:off x="8131175" y="3709989"/>
            <a:ext cx="300038" cy="701675"/>
          </a:xfrm>
          <a:prstGeom prst="ellipse">
            <a:avLst/>
          </a:prstGeom>
          <a:solidFill>
            <a:srgbClr val="EBF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rebuchet MS" panose="020B0603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3083" name="文本框 16"/>
          <p:cNvSpPr txBox="1">
            <a:spLocks noChangeArrowheads="1"/>
          </p:cNvSpPr>
          <p:nvPr/>
        </p:nvSpPr>
        <p:spPr bwMode="auto">
          <a:xfrm>
            <a:off x="5159376" y="1368425"/>
            <a:ext cx="14237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E1E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800">
              <a:solidFill>
                <a:srgbClr val="E1E0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4" name="文本框 1"/>
          <p:cNvSpPr txBox="1">
            <a:spLocks noChangeArrowheads="1"/>
          </p:cNvSpPr>
          <p:nvPr/>
        </p:nvSpPr>
        <p:spPr bwMode="auto">
          <a:xfrm>
            <a:off x="5262564" y="793751"/>
            <a:ext cx="16271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99CB38"/>
                </a:solidFill>
                <a:latin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3581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 smtClean="0"/>
              <a:t>	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err="1" smtClean="0"/>
              <a:t>decp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data exchange control platform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数据交换管理平台，主要用在系统间业务的交互，实现了接口的自动发布、报文的封装解析、交易日志</a:t>
            </a:r>
            <a:r>
              <a:rPr lang="zh-CN" altLang="en-US" dirty="0" smtClean="0"/>
              <a:t>记录；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251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处理</a:t>
            </a:r>
            <a:r>
              <a:rPr lang="zh-CN" altLang="en-US" dirty="0" smtClean="0"/>
              <a:t>逻辑</a:t>
            </a:r>
            <a:endParaRPr lang="zh-CN" altLang="en-US" dirty="0" smtClean="0"/>
          </a:p>
        </p:txBody>
      </p:sp>
      <p:pic>
        <p:nvPicPr>
          <p:cNvPr id="6147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1844675"/>
            <a:ext cx="88931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67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07568" y="1443841"/>
            <a:ext cx="806489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     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ESB</a:t>
            </a:r>
            <a:r>
              <a:rPr lang="zh-CN" altLang="en-US" sz="2400" dirty="0"/>
              <a:t>全称为Enterprise Service Bus，企业服务总线。它是传统中间件技术与XML、Web服务等技术结合的产物。ESB提供了网络中最基本的连接中枢，是构筑企业神经系统的必要元素。ESB的出现改变了传统的软件架构，可以提供比传统中间件产品更为廉价的解决方案，同时它还可以消除不同应用之间的技术差异，让不同的应用服务器协调运作，实现了不同服务之间的通信与整合。从功能上看，ESB提供了事件驱动和文档导向的处理模式，以及分布式的运行管理机制，它支持基于内容的路由和过滤，具备了复杂数据的传输能力，并可以提供一系列的标准接口。</a:t>
            </a:r>
          </a:p>
          <a:p>
            <a:r>
              <a:rPr lang="en-US" altLang="zh-CN" dirty="0" smtClean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892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10937" y="1160060"/>
            <a:ext cx="7997588" cy="51997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643952" y="1949909"/>
            <a:ext cx="4980252" cy="26714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709498" y="1596788"/>
            <a:ext cx="1058885" cy="30245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91434" y="1596788"/>
            <a:ext cx="859809" cy="30245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前端统一入口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96612" y="5070922"/>
            <a:ext cx="4441167" cy="8812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907438" y="5195360"/>
            <a:ext cx="1146412" cy="204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服务注册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27966" y="5195360"/>
            <a:ext cx="1146412" cy="204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服务审核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48494" y="5195360"/>
            <a:ext cx="1146412" cy="204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系统接入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01793" y="5597585"/>
            <a:ext cx="1146412" cy="204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服务授权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40465" y="5597584"/>
            <a:ext cx="1146412" cy="204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日志监控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79137" y="5277887"/>
            <a:ext cx="75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……</a:t>
            </a:r>
            <a:endParaRPr lang="zh-CN" altLang="en-US" sz="3200" dirty="0"/>
          </a:p>
        </p:txBody>
      </p:sp>
      <p:sp>
        <p:nvSpPr>
          <p:cNvPr id="22" name="矩形 21"/>
          <p:cNvSpPr/>
          <p:nvPr/>
        </p:nvSpPr>
        <p:spPr>
          <a:xfrm>
            <a:off x="8798207" y="3275371"/>
            <a:ext cx="859809" cy="12846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协议适配器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82791" y="2059879"/>
            <a:ext cx="709684" cy="6294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MQ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82791" y="3856254"/>
            <a:ext cx="709684" cy="6294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MQ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735919" y="3856254"/>
            <a:ext cx="709684" cy="6294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MQ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35919" y="2059879"/>
            <a:ext cx="709684" cy="6294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MQ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26591" y="2059879"/>
            <a:ext cx="2975212" cy="24514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643952" y="1596788"/>
            <a:ext cx="4980252" cy="35312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Broker (</a:t>
            </a:r>
            <a:r>
              <a:rPr lang="zh-CN" altLang="en-US" b="1" dirty="0" smtClean="0">
                <a:solidFill>
                  <a:schemeClr val="tx1"/>
                </a:solidFill>
              </a:rPr>
              <a:t>核心代理</a:t>
            </a:r>
            <a:r>
              <a:rPr lang="en-US" altLang="zh-CN" b="1" dirty="0" smtClean="0">
                <a:solidFill>
                  <a:schemeClr val="tx1"/>
                </a:solidFill>
              </a:rPr>
              <a:t>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05082" y="4763066"/>
            <a:ext cx="4432697" cy="307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管理平台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6716" y="2320119"/>
            <a:ext cx="697662" cy="19652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前端报文预处理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75381" y="2320119"/>
            <a:ext cx="697662" cy="19652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资源策略划分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04639" y="2319982"/>
            <a:ext cx="1058877" cy="19654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748494" y="2425775"/>
            <a:ext cx="782772" cy="2635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报文校验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48494" y="2771288"/>
            <a:ext cx="782772" cy="2635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服务</a:t>
            </a:r>
            <a:r>
              <a:rPr lang="zh-CN" altLang="en-US" sz="1100" dirty="0" smtClean="0">
                <a:solidFill>
                  <a:schemeClr val="tx1"/>
                </a:solidFill>
              </a:rPr>
              <a:t>校验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748494" y="3122288"/>
            <a:ext cx="782772" cy="2635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系统</a:t>
            </a:r>
            <a:r>
              <a:rPr lang="zh-CN" altLang="en-US" sz="1100" dirty="0" smtClean="0">
                <a:solidFill>
                  <a:schemeClr val="tx1"/>
                </a:solidFill>
              </a:rPr>
              <a:t>校验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48494" y="3467801"/>
            <a:ext cx="782772" cy="2635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权限</a:t>
            </a:r>
            <a:r>
              <a:rPr lang="zh-CN" altLang="en-US" sz="1100" dirty="0" smtClean="0">
                <a:solidFill>
                  <a:schemeClr val="tx1"/>
                </a:solidFill>
              </a:rPr>
              <a:t>校验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915713" y="3789231"/>
            <a:ext cx="615553" cy="3407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dirty="0" smtClean="0"/>
              <a:t>…</a:t>
            </a:r>
            <a:endParaRPr lang="zh-CN" altLang="en-US" sz="2800" dirty="0"/>
          </a:p>
        </p:txBody>
      </p:sp>
      <p:sp>
        <p:nvSpPr>
          <p:cNvPr id="48" name="矩形 47"/>
          <p:cNvSpPr/>
          <p:nvPr/>
        </p:nvSpPr>
        <p:spPr>
          <a:xfrm>
            <a:off x="7451527" y="5058045"/>
            <a:ext cx="2316855" cy="8940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451527" y="4763065"/>
            <a:ext cx="2316855" cy="2949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日志服务器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651795" y="5195360"/>
            <a:ext cx="1146412" cy="204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日志记录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651795" y="5550270"/>
            <a:ext cx="1146412" cy="204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日志清洗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086525" y="5235054"/>
            <a:ext cx="677108" cy="3760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888049" y="266174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</a:t>
            </a:r>
            <a:endParaRPr lang="zh-CN" altLang="en-US" b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3956671" y="2702203"/>
            <a:ext cx="35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3956671" y="3512533"/>
            <a:ext cx="35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56" name="文本框 55"/>
          <p:cNvSpPr txBox="1"/>
          <p:nvPr/>
        </p:nvSpPr>
        <p:spPr>
          <a:xfrm>
            <a:off x="7912877" y="3512533"/>
            <a:ext cx="35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57" name="矩形 56"/>
          <p:cNvSpPr/>
          <p:nvPr/>
        </p:nvSpPr>
        <p:spPr>
          <a:xfrm>
            <a:off x="1127113" y="1160060"/>
            <a:ext cx="518615" cy="1214560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服务请求方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127112" y="2574671"/>
            <a:ext cx="518615" cy="1214560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服务请求方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150410" y="5145297"/>
            <a:ext cx="518615" cy="1214560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服务请求方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168147" y="4103269"/>
            <a:ext cx="677108" cy="6597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200" dirty="0" smtClean="0"/>
              <a:t>……</a:t>
            </a:r>
            <a:endParaRPr lang="zh-CN" altLang="en-US" sz="3200" dirty="0"/>
          </a:p>
        </p:txBody>
      </p:sp>
      <p:sp>
        <p:nvSpPr>
          <p:cNvPr id="66" name="文本框 65"/>
          <p:cNvSpPr txBox="1"/>
          <p:nvPr/>
        </p:nvSpPr>
        <p:spPr>
          <a:xfrm>
            <a:off x="10852328" y="4170995"/>
            <a:ext cx="677108" cy="6597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200" dirty="0" smtClean="0"/>
              <a:t>……</a:t>
            </a:r>
            <a:endParaRPr lang="zh-CN" altLang="en-US" sz="3200" dirty="0"/>
          </a:p>
        </p:txBody>
      </p:sp>
      <p:cxnSp>
        <p:nvCxnSpPr>
          <p:cNvPr id="68" name="直接箭头连接符 67"/>
          <p:cNvCxnSpPr>
            <a:stCxn id="57" idx="3"/>
          </p:cNvCxnSpPr>
          <p:nvPr/>
        </p:nvCxnSpPr>
        <p:spPr>
          <a:xfrm>
            <a:off x="1645728" y="1767340"/>
            <a:ext cx="565209" cy="607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8" idx="3"/>
            <a:endCxn id="4" idx="1"/>
          </p:cNvCxnSpPr>
          <p:nvPr/>
        </p:nvCxnSpPr>
        <p:spPr>
          <a:xfrm>
            <a:off x="1645727" y="3181951"/>
            <a:ext cx="565210" cy="578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59" idx="3"/>
          </p:cNvCxnSpPr>
          <p:nvPr/>
        </p:nvCxnSpPr>
        <p:spPr>
          <a:xfrm flipV="1">
            <a:off x="1669025" y="4910554"/>
            <a:ext cx="541912" cy="842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10208525" y="1767340"/>
            <a:ext cx="565207" cy="658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4" idx="3"/>
          </p:cNvCxnSpPr>
          <p:nvPr/>
        </p:nvCxnSpPr>
        <p:spPr>
          <a:xfrm flipV="1">
            <a:off x="10208525" y="3181951"/>
            <a:ext cx="560616" cy="578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10208525" y="5145297"/>
            <a:ext cx="560616" cy="607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0775991" y="1160060"/>
            <a:ext cx="518615" cy="1214560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服务提供方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0775991" y="2724411"/>
            <a:ext cx="518615" cy="1214560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服务提供方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775991" y="5145297"/>
            <a:ext cx="518615" cy="1214560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服务提供方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798207" y="1897285"/>
            <a:ext cx="859809" cy="1284666"/>
          </a:xfrm>
          <a:prstGeom prst="rect">
            <a:avLst/>
          </a:prstGeom>
          <a:solidFill>
            <a:srgbClr val="E575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资源</a:t>
            </a:r>
            <a:r>
              <a:rPr lang="zh-CN" altLang="en-US" dirty="0" smtClean="0">
                <a:solidFill>
                  <a:schemeClr val="tx1"/>
                </a:solidFill>
              </a:rPr>
              <a:t>适配器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245</Words>
  <Application>Microsoft Office PowerPoint</Application>
  <PresentationFormat>宽屏</PresentationFormat>
  <Paragraphs>50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华文新魏</vt:lpstr>
      <vt:lpstr>宋体</vt:lpstr>
      <vt:lpstr>微软雅黑</vt:lpstr>
      <vt:lpstr>幼圆</vt:lpstr>
      <vt:lpstr>Arial</vt:lpstr>
      <vt:lpstr>Calibri</vt:lpstr>
      <vt:lpstr>Calibri Light</vt:lpstr>
      <vt:lpstr>Trebuchet MS</vt:lpstr>
      <vt:lpstr>Office 主题</vt:lpstr>
      <vt:lpstr>PowerPoint 演示文稿</vt:lpstr>
      <vt:lpstr>PowerPoint 演示文稿</vt:lpstr>
      <vt:lpstr>处理逻辑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mushb</dc:creator>
  <cp:lastModifiedBy>mushb</cp:lastModifiedBy>
  <cp:revision>148</cp:revision>
  <dcterms:created xsi:type="dcterms:W3CDTF">2016-06-15T05:56:36Z</dcterms:created>
  <dcterms:modified xsi:type="dcterms:W3CDTF">2017-08-04T08:54:12Z</dcterms:modified>
</cp:coreProperties>
</file>