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310" r:id="rId10"/>
    <p:sldId id="288" r:id="rId11"/>
    <p:sldId id="312" r:id="rId12"/>
    <p:sldId id="332" r:id="rId13"/>
    <p:sldId id="293" r:id="rId14"/>
    <p:sldId id="294" r:id="rId15"/>
    <p:sldId id="333" r:id="rId16"/>
    <p:sldId id="334" r:id="rId17"/>
    <p:sldId id="335" r:id="rId18"/>
    <p:sldId id="336" r:id="rId19"/>
    <p:sldId id="337" r:id="rId20"/>
    <p:sldId id="339" r:id="rId21"/>
    <p:sldId id="340" r:id="rId22"/>
    <p:sldId id="341" r:id="rId23"/>
    <p:sldId id="302" r:id="rId24"/>
    <p:sldId id="303" r:id="rId25"/>
    <p:sldId id="28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崔博文" initials="崔博文"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58" autoAdjust="0"/>
  </p:normalViewPr>
  <p:slideViewPr>
    <p:cSldViewPr snapToGrid="0">
      <p:cViewPr varScale="1">
        <p:scale>
          <a:sx n="95" d="100"/>
          <a:sy n="95" d="100"/>
        </p:scale>
        <p:origin x="822" y="90"/>
      </p:cViewPr>
      <p:guideLst>
        <p:guide orient="horz" pos="2195"/>
        <p:guide pos="3875"/>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9" d="100"/>
          <a:sy n="89" d="100"/>
        </p:scale>
        <p:origin x="294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EC2A7-2202-44A4-83FA-50D8B7C780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70C38-6B5A-4220-9753-7E3860F797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CF2FC1-6476-4B44-BAF3-EA902F35CF4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简明翻译：</a:t>
            </a:r>
            <a:r>
              <a:rPr lang="en-US" altLang="zh-CN" sz="1200" b="0" i="0" kern="1200" dirty="0" err="1" smtClean="0">
                <a:solidFill>
                  <a:schemeClr val="tx1"/>
                </a:solidFill>
                <a:effectLst/>
                <a:latin typeface="+mn-lt"/>
                <a:ea typeface="+mn-ea"/>
                <a:cs typeface="+mn-cs"/>
              </a:rPr>
              <a:t>IntelliJ</a:t>
            </a:r>
            <a:r>
              <a:rPr lang="en-US" altLang="zh-CN" sz="1200" b="0" i="0" kern="1200" dirty="0" smtClean="0">
                <a:solidFill>
                  <a:schemeClr val="tx1"/>
                </a:solidFill>
                <a:effectLst/>
                <a:latin typeface="+mn-lt"/>
                <a:ea typeface="+mn-ea"/>
                <a:cs typeface="+mn-cs"/>
              </a:rPr>
              <a:t> IDEA </a:t>
            </a:r>
            <a:r>
              <a:rPr lang="zh-CN" altLang="en-US" sz="1200" b="0" i="0" kern="1200" dirty="0" smtClean="0">
                <a:solidFill>
                  <a:schemeClr val="tx1"/>
                </a:solidFill>
                <a:effectLst/>
                <a:latin typeface="+mn-lt"/>
                <a:ea typeface="+mn-ea"/>
                <a:cs typeface="+mn-cs"/>
              </a:rPr>
              <a:t>主要用于支持 </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Scala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Groovy </a:t>
            </a:r>
            <a:r>
              <a:rPr lang="zh-CN" altLang="en-US" sz="1200" b="0" i="0" kern="1200" dirty="0" smtClean="0">
                <a:solidFill>
                  <a:schemeClr val="tx1"/>
                </a:solidFill>
                <a:effectLst/>
                <a:latin typeface="+mn-lt"/>
                <a:ea typeface="+mn-ea"/>
                <a:cs typeface="+mn-cs"/>
              </a:rPr>
              <a:t>等语言的开发工具，同时具备支持目前主流的技术和框架，擅长于企业应用、移动应用和 </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应用的开发。</a:t>
            </a:r>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B70C38-6B5A-4220-9753-7E3860F7970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AC029E9-FACC-464F-99C2-AAF81D086D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1B7820-4938-41C8-94AA-B067A0C476A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029E9-FACC-464F-99C2-AAF81D086D6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B7820-4938-41C8-94AA-B067A0C476A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F0189-FD86-4BEB-9F6D-211BCBF83789}"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9534F-6B03-497A-98B2-9F2CAEF5D56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PicPr>
            <a:picLocks noChangeAspect="1"/>
          </p:cNvPicPr>
          <p:nvPr/>
        </p:nvPicPr>
        <p:blipFill rotWithShape="1">
          <a:blip r:embed="rId2" cstate="print">
            <a:extLst>
              <a:ext uri="{28A0092B-C50C-407E-A947-70E740481C1C}">
                <a14:useLocalDpi xmlns:a14="http://schemas.microsoft.com/office/drawing/2010/main" val="0"/>
              </a:ext>
            </a:extLst>
          </a:blip>
          <a:srcRect l="23567" t="24035" r="23801" b="23685"/>
          <a:stretch>
            <a:fillRect/>
          </a:stretch>
        </p:blipFill>
        <p:spPr>
          <a:xfrm>
            <a:off x="4395140" y="640087"/>
            <a:ext cx="3187529" cy="3166280"/>
          </a:xfrm>
          <a:prstGeom prst="rect">
            <a:avLst/>
          </a:prstGeom>
        </p:spPr>
      </p:pic>
      <p:sp>
        <p:nvSpPr>
          <p:cNvPr id="7" name="矩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424600" y="1923807"/>
            <a:ext cx="3198495" cy="1014730"/>
          </a:xfrm>
          <a:prstGeom prst="rect">
            <a:avLst/>
          </a:prstGeom>
        </p:spPr>
        <p:txBody>
          <a:bodyPr wrap="none">
            <a:spAutoFit/>
          </a:bodyPr>
          <a:lstStyle/>
          <a:p>
            <a:pPr algn="l"/>
            <a:r>
              <a:rPr lang="zh-CN" altLang="en-US" sz="6000" dirty="0">
                <a:solidFill>
                  <a:srgbClr val="C99115"/>
                </a:solidFill>
                <a:latin typeface="Meiryo" panose="020B0604030504040204" pitchFamily="34" charset="-128"/>
                <a:ea typeface="Meiryo" panose="020B0604030504040204" pitchFamily="34" charset="-128"/>
              </a:rPr>
              <a:t>浅谈JVM</a:t>
            </a:r>
            <a:endParaRPr lang="zh-CN" altLang="en-US" sz="6000" dirty="0">
              <a:solidFill>
                <a:srgbClr val="C99115"/>
              </a:solidFill>
              <a:latin typeface="Meiryo" panose="020B0604030504040204" pitchFamily="34" charset="-128"/>
              <a:ea typeface="Meiryo" panose="020B0604030504040204" pitchFamily="34" charset="-128"/>
            </a:endParaRPr>
          </a:p>
        </p:txBody>
      </p:sp>
      <p:sp>
        <p:nvSpPr>
          <p:cNvPr id="9" name="文本框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txBox="1"/>
          <p:nvPr/>
        </p:nvSpPr>
        <p:spPr>
          <a:xfrm>
            <a:off x="2558860" y="4136893"/>
            <a:ext cx="6910500" cy="829945"/>
          </a:xfrm>
          <a:prstGeom prst="rect">
            <a:avLst/>
          </a:prstGeom>
          <a:noFill/>
        </p:spPr>
        <p:txBody>
          <a:bodyPr wrap="square" rtlCol="0">
            <a:spAutoFit/>
            <a:scene3d>
              <a:camera prst="orthographicFront">
                <a:rot lat="0" lon="0" rev="0"/>
              </a:camera>
              <a:lightRig rig="threePt" dir="t"/>
            </a:scene3d>
          </a:bodyPr>
          <a:lstStyle/>
          <a:p>
            <a:pPr algn="ctr"/>
            <a:r>
              <a:rPr lang="en-US" altLang="zh-CN" sz="4800" spc="-150" smtClean="0">
                <a:gradFill>
                  <a:gsLst>
                    <a:gs pos="0">
                      <a:srgbClr val="DFA117"/>
                    </a:gs>
                    <a:gs pos="100000">
                      <a:srgbClr val="AE4638"/>
                    </a:gs>
                  </a:gsLst>
                  <a:lin ang="0" scaled="0"/>
                </a:gradFill>
                <a:latin typeface="Open Sans" panose="020B0606030504020204" pitchFamily="34" charset="0"/>
                <a:ea typeface="Microsoft YaHei UI" panose="020B0503020204020204" pitchFamily="34" charset="-122"/>
                <a:cs typeface="Open Sans" panose="020B0606030504020204" pitchFamily="34" charset="0"/>
              </a:rPr>
              <a:t>2017-10-13</a:t>
            </a:r>
            <a:endParaRPr lang="en-US" altLang="zh-CN" sz="4800" spc="-150" smtClean="0">
              <a:gradFill>
                <a:gsLst>
                  <a:gs pos="0">
                    <a:srgbClr val="DFA117"/>
                  </a:gs>
                  <a:gs pos="100000">
                    <a:srgbClr val="AE4638"/>
                  </a:gs>
                </a:gsLst>
                <a:lin ang="0" scaled="0"/>
              </a:gradFill>
              <a:latin typeface="Open Sans" panose="020B0606030504020204" pitchFamily="34" charset="0"/>
              <a:ea typeface="Microsoft YaHei UI" panose="020B0503020204020204" pitchFamily="34" charset="-122"/>
              <a:cs typeface="Open Sans" panose="020B0606030504020204" pitchFamily="34" charset="0"/>
            </a:endParaRPr>
          </a:p>
        </p:txBody>
      </p:sp>
      <p:sp>
        <p:nvSpPr>
          <p:cNvPr id="12" name="椭圆 1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5988905" y="4967890"/>
            <a:ext cx="163773" cy="163773"/>
          </a:xfrm>
          <a:prstGeom prst="ellipse">
            <a:avLst/>
          </a:prstGeom>
          <a:solidFill>
            <a:srgbClr val="C99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6252765" y="5049672"/>
            <a:ext cx="3125338"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H="1">
            <a:off x="2722253" y="5049672"/>
            <a:ext cx="3125338"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0800000">
            <a:off x="444722" y="1229345"/>
            <a:ext cx="1844087"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9890985" y="2506669"/>
            <a:ext cx="1844087"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任意多边形 2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0800000" flipV="1">
            <a:off x="1129879" y="3538790"/>
            <a:ext cx="738134" cy="464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任意多边形 2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511647" y="1394150"/>
            <a:ext cx="738134"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任意多边形 2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0800000" flipV="1">
            <a:off x="2736345" y="2517530"/>
            <a:ext cx="1096722" cy="464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任意多边形 2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7641558" y="3748582"/>
            <a:ext cx="738134"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3" presetClass="path" presetSubtype="0" accel="50000" decel="50000" fill="hold" grpId="1" nodeType="withEffect">
                                  <p:stCondLst>
                                    <p:cond delay="0"/>
                                  </p:stCondLst>
                                  <p:childTnLst>
                                    <p:animMotion origin="layout" path="M 6.25E-7 3.33333E-6 L 0.23932 3.33333E-6 " pathEditMode="relative" rAng="0" ptsTypes="AA">
                                      <p:cBhvr>
                                        <p:cTn id="9" dur="2000" fill="hold"/>
                                        <p:tgtEl>
                                          <p:spTgt spid="18"/>
                                        </p:tgtEl>
                                        <p:attrNameLst>
                                          <p:attrName>ppt_x</p:attrName>
                                          <p:attrName>ppt_y</p:attrName>
                                        </p:attrNameLst>
                                      </p:cBhvr>
                                      <p:rCtr x="11966" y="0"/>
                                    </p:animMotion>
                                  </p:childTnLst>
                                </p:cTn>
                              </p:par>
                              <p:par>
                                <p:cTn id="10" presetID="10" presetClass="exit" presetSubtype="0" fill="hold" grpId="2"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63" presetClass="path" presetSubtype="0" accel="50000" decel="50000" fill="hold" grpId="1" nodeType="withEffect">
                                  <p:stCondLst>
                                    <p:cond delay="500"/>
                                  </p:stCondLst>
                                  <p:childTnLst>
                                    <p:animMotion origin="layout" path="M 2.91667E-6 3.33333E-6 L 0.16002 3.33333E-6 " pathEditMode="relative" rAng="0" ptsTypes="AA">
                                      <p:cBhvr>
                                        <p:cTn id="17" dur="2000" fill="hold"/>
                                        <p:tgtEl>
                                          <p:spTgt spid="25"/>
                                        </p:tgtEl>
                                        <p:attrNameLst>
                                          <p:attrName>ppt_x</p:attrName>
                                          <p:attrName>ppt_y</p:attrName>
                                        </p:attrNameLst>
                                      </p:cBhvr>
                                      <p:rCtr x="7995" y="0"/>
                                    </p:animMotion>
                                  </p:childTnLst>
                                </p:cTn>
                              </p:par>
                              <p:par>
                                <p:cTn id="18" presetID="10" presetClass="exit" presetSubtype="0" fill="hold" grpId="2" nodeType="withEffect">
                                  <p:stCondLst>
                                    <p:cond delay="2000"/>
                                  </p:stCondLst>
                                  <p:childTnLst>
                                    <p:animEffect transition="out" filter="fade">
                                      <p:cBhvr>
                                        <p:cTn id="19" dur="500"/>
                                        <p:tgtEl>
                                          <p:spTgt spid="25"/>
                                        </p:tgtEl>
                                      </p:cBhvr>
                                    </p:animEffect>
                                    <p:set>
                                      <p:cBhvr>
                                        <p:cTn id="20" dur="1" fill="hold">
                                          <p:stCondLst>
                                            <p:cond delay="499"/>
                                          </p:stCondLst>
                                        </p:cTn>
                                        <p:tgtEl>
                                          <p:spTgt spid="25"/>
                                        </p:tgtEl>
                                        <p:attrNameLst>
                                          <p:attrName>style.visibility</p:attrName>
                                        </p:attrNameLst>
                                      </p:cBhvr>
                                      <p:to>
                                        <p:strVal val="hidden"/>
                                      </p:to>
                                    </p:set>
                                  </p:childTnLst>
                                </p:cTn>
                              </p:par>
                              <p:par>
                                <p:cTn id="21" presetID="10" presetClass="entr" presetSubtype="0" fill="hold" grpId="0" nodeType="withEffect">
                                  <p:stCondLst>
                                    <p:cond delay="75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63" presetClass="path" presetSubtype="0" accel="50000" decel="50000" fill="hold" grpId="1" nodeType="withEffect">
                                  <p:stCondLst>
                                    <p:cond delay="750"/>
                                  </p:stCondLst>
                                  <p:childTnLst>
                                    <p:animMotion origin="layout" path="M 3.33333E-6 -2.96296E-6 L 0.28372 -2.96296E-6 " pathEditMode="relative" rAng="0" ptsTypes="AA">
                                      <p:cBhvr>
                                        <p:cTn id="25" dur="2000" fill="hold"/>
                                        <p:tgtEl>
                                          <p:spTgt spid="23"/>
                                        </p:tgtEl>
                                        <p:attrNameLst>
                                          <p:attrName>ppt_x</p:attrName>
                                          <p:attrName>ppt_y</p:attrName>
                                        </p:attrNameLst>
                                      </p:cBhvr>
                                      <p:rCtr x="14180" y="0"/>
                                    </p:animMotion>
                                  </p:childTnLst>
                                </p:cTn>
                              </p:par>
                              <p:par>
                                <p:cTn id="26" presetID="10" presetClass="exit" presetSubtype="0" fill="hold" grpId="2" nodeType="withEffect">
                                  <p:stCondLst>
                                    <p:cond delay="225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63" presetClass="path" presetSubtype="0" accel="50000" decel="50000" fill="hold" grpId="1" nodeType="withEffect">
                                  <p:stCondLst>
                                    <p:cond delay="0"/>
                                  </p:stCondLst>
                                  <p:childTnLst>
                                    <p:animMotion origin="layout" path="M 1.04167E-6 7.40741E-7 L -0.22982 7.40741E-7 " pathEditMode="relative" rAng="0" ptsTypes="AA">
                                      <p:cBhvr>
                                        <p:cTn id="33" dur="2000" fill="hold"/>
                                        <p:tgtEl>
                                          <p:spTgt spid="19"/>
                                        </p:tgtEl>
                                        <p:attrNameLst>
                                          <p:attrName>ppt_x</p:attrName>
                                          <p:attrName>ppt_y</p:attrName>
                                        </p:attrNameLst>
                                      </p:cBhvr>
                                      <p:rCtr x="-11497" y="0"/>
                                    </p:animMotion>
                                  </p:childTnLst>
                                </p:cTn>
                              </p:par>
                              <p:par>
                                <p:cTn id="34" presetID="10" presetClass="exit" presetSubtype="0" fill="hold" grpId="2" nodeType="withEffect">
                                  <p:stCondLst>
                                    <p:cond delay="150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par>
                                <p:cTn id="37" presetID="10" presetClass="entr" presetSubtype="0" fill="hold" grpId="0" nodeType="withEffect">
                                  <p:stCondLst>
                                    <p:cond delay="75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63" presetClass="path" presetSubtype="0" accel="50000" decel="50000" fill="hold" grpId="1" nodeType="withEffect">
                                  <p:stCondLst>
                                    <p:cond delay="750"/>
                                  </p:stCondLst>
                                  <p:childTnLst>
                                    <p:animMotion origin="layout" path="M 4.58333E-6 -1.48148E-6 L -0.1168 -1.48148E-6 " pathEditMode="relative" rAng="0" ptsTypes="AA">
                                      <p:cBhvr>
                                        <p:cTn id="41" dur="2000" fill="hold"/>
                                        <p:tgtEl>
                                          <p:spTgt spid="24"/>
                                        </p:tgtEl>
                                        <p:attrNameLst>
                                          <p:attrName>ppt_x</p:attrName>
                                          <p:attrName>ppt_y</p:attrName>
                                        </p:attrNameLst>
                                      </p:cBhvr>
                                      <p:rCtr x="-5846" y="0"/>
                                    </p:animMotion>
                                  </p:childTnLst>
                                </p:cTn>
                              </p:par>
                              <p:par>
                                <p:cTn id="42" presetID="10" presetClass="exit" presetSubtype="0" fill="hold" grpId="2" nodeType="withEffect">
                                  <p:stCondLst>
                                    <p:cond delay="2250"/>
                                  </p:stCondLst>
                                  <p:childTnLst>
                                    <p:animEffect transition="out" filter="fad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par>
                                <p:cTn id="45" presetID="10" presetClass="entr" presetSubtype="0" fill="hold" grpId="0" nodeType="withEffect">
                                  <p:stCondLst>
                                    <p:cond delay="5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63" presetClass="path" presetSubtype="0" accel="50000" decel="50000" fill="hold" grpId="1" nodeType="withEffect">
                                  <p:stCondLst>
                                    <p:cond delay="500"/>
                                  </p:stCondLst>
                                  <p:childTnLst>
                                    <p:animMotion origin="layout" path="M -1.25E-6 1.48148E-6 L -0.12812 1.48148E-6 " pathEditMode="relative" rAng="0" ptsTypes="AA">
                                      <p:cBhvr>
                                        <p:cTn id="49" dur="2000" fill="hold"/>
                                        <p:tgtEl>
                                          <p:spTgt spid="26"/>
                                        </p:tgtEl>
                                        <p:attrNameLst>
                                          <p:attrName>ppt_x</p:attrName>
                                          <p:attrName>ppt_y</p:attrName>
                                        </p:attrNameLst>
                                      </p:cBhvr>
                                      <p:rCtr x="-6406" y="0"/>
                                    </p:animMotion>
                                  </p:childTnLst>
                                </p:cTn>
                              </p:par>
                              <p:par>
                                <p:cTn id="50" presetID="10" presetClass="exit" presetSubtype="0" fill="hold" grpId="2" nodeType="withEffect">
                                  <p:stCondLst>
                                    <p:cond delay="2000"/>
                                  </p:stCondLst>
                                  <p:childTnLst>
                                    <p:animEffect transition="out" filter="fade">
                                      <p:cBhvr>
                                        <p:cTn id="51" dur="500"/>
                                        <p:tgtEl>
                                          <p:spTgt spid="26"/>
                                        </p:tgtEl>
                                      </p:cBhvr>
                                    </p:animEffect>
                                    <p:set>
                                      <p:cBhvr>
                                        <p:cTn id="52" dur="1" fill="hold">
                                          <p:stCondLst>
                                            <p:cond delay="499"/>
                                          </p:stCondLst>
                                        </p:cTn>
                                        <p:tgtEl>
                                          <p:spTgt spid="26"/>
                                        </p:tgtEl>
                                        <p:attrNameLst>
                                          <p:attrName>style.visibility</p:attrName>
                                        </p:attrNameLst>
                                      </p:cBhvr>
                                      <p:to>
                                        <p:strVal val="hidden"/>
                                      </p:to>
                                    </p:set>
                                  </p:childTnLst>
                                </p:cTn>
                              </p:par>
                              <p:par>
                                <p:cTn id="53" presetID="53" presetClass="entr" presetSubtype="16"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2000" fill="hold"/>
                                        <p:tgtEl>
                                          <p:spTgt spid="3"/>
                                        </p:tgtEl>
                                        <p:attrNameLst>
                                          <p:attrName>ppt_w</p:attrName>
                                        </p:attrNameLst>
                                      </p:cBhvr>
                                      <p:tavLst>
                                        <p:tav tm="0">
                                          <p:val>
                                            <p:fltVal val="0"/>
                                          </p:val>
                                        </p:tav>
                                        <p:tav tm="100000">
                                          <p:val>
                                            <p:strVal val="#ppt_w"/>
                                          </p:val>
                                        </p:tav>
                                      </p:tavLst>
                                    </p:anim>
                                    <p:anim calcmode="lin" valueType="num">
                                      <p:cBhvr>
                                        <p:cTn id="56" dur="2000" fill="hold"/>
                                        <p:tgtEl>
                                          <p:spTgt spid="3"/>
                                        </p:tgtEl>
                                        <p:attrNameLst>
                                          <p:attrName>ppt_h</p:attrName>
                                        </p:attrNameLst>
                                      </p:cBhvr>
                                      <p:tavLst>
                                        <p:tav tm="0">
                                          <p:val>
                                            <p:fltVal val="0"/>
                                          </p:val>
                                        </p:tav>
                                        <p:tav tm="100000">
                                          <p:val>
                                            <p:strVal val="#ppt_h"/>
                                          </p:val>
                                        </p:tav>
                                      </p:tavLst>
                                    </p:anim>
                                    <p:animEffect transition="in" filter="fade">
                                      <p:cBhvr>
                                        <p:cTn id="57" dur="2000"/>
                                        <p:tgtEl>
                                          <p:spTgt spid="3"/>
                                        </p:tgtEl>
                                      </p:cBhvr>
                                    </p:animEffect>
                                  </p:childTnLst>
                                </p:cTn>
                              </p:par>
                              <p:par>
                                <p:cTn id="58" presetID="42" presetClass="path" presetSubtype="0" accel="50000" decel="50000" fill="hold" nodeType="withEffect">
                                  <p:stCondLst>
                                    <p:cond delay="0"/>
                                  </p:stCondLst>
                                  <p:childTnLst>
                                    <p:animMotion origin="layout" path="M 4.16667E-6 -0.23078 L 4.16667E-6 -4.07407E-6 " pathEditMode="relative" rAng="0" ptsTypes="AA">
                                      <p:cBhvr>
                                        <p:cTn id="59" dur="2000" fill="hold"/>
                                        <p:tgtEl>
                                          <p:spTgt spid="3"/>
                                        </p:tgtEl>
                                        <p:attrNameLst>
                                          <p:attrName>ppt_x</p:attrName>
                                          <p:attrName>ppt_y</p:attrName>
                                        </p:attrNameLst>
                                      </p:cBhvr>
                                      <p:rCtr x="0" y="11528"/>
                                    </p:animMotion>
                                  </p:childTnLst>
                                </p:cTn>
                              </p:par>
                              <p:par>
                                <p:cTn id="60" presetID="53" presetClass="entr" presetSubtype="16"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2000" fill="hold"/>
                                        <p:tgtEl>
                                          <p:spTgt spid="9"/>
                                        </p:tgtEl>
                                        <p:attrNameLst>
                                          <p:attrName>ppt_w</p:attrName>
                                        </p:attrNameLst>
                                      </p:cBhvr>
                                      <p:tavLst>
                                        <p:tav tm="0">
                                          <p:val>
                                            <p:fltVal val="0"/>
                                          </p:val>
                                        </p:tav>
                                        <p:tav tm="100000">
                                          <p:val>
                                            <p:strVal val="#ppt_w"/>
                                          </p:val>
                                        </p:tav>
                                      </p:tavLst>
                                    </p:anim>
                                    <p:anim calcmode="lin" valueType="num">
                                      <p:cBhvr>
                                        <p:cTn id="63" dur="2000" fill="hold"/>
                                        <p:tgtEl>
                                          <p:spTgt spid="9"/>
                                        </p:tgtEl>
                                        <p:attrNameLst>
                                          <p:attrName>ppt_h</p:attrName>
                                        </p:attrNameLst>
                                      </p:cBhvr>
                                      <p:tavLst>
                                        <p:tav tm="0">
                                          <p:val>
                                            <p:fltVal val="0"/>
                                          </p:val>
                                        </p:tav>
                                        <p:tav tm="100000">
                                          <p:val>
                                            <p:strVal val="#ppt_h"/>
                                          </p:val>
                                        </p:tav>
                                      </p:tavLst>
                                    </p:anim>
                                    <p:animEffect transition="in" filter="fade">
                                      <p:cBhvr>
                                        <p:cTn id="64" dur="2000"/>
                                        <p:tgtEl>
                                          <p:spTgt spid="9"/>
                                        </p:tgtEl>
                                      </p:cBhvr>
                                    </p:animEffect>
                                  </p:childTnLst>
                                </p:cTn>
                              </p:par>
                              <p:par>
                                <p:cTn id="65" presetID="42" presetClass="path" presetSubtype="0" accel="50000" decel="50000" fill="hold" grpId="1" nodeType="withEffect">
                                  <p:stCondLst>
                                    <p:cond delay="0"/>
                                  </p:stCondLst>
                                  <p:childTnLst>
                                    <p:animMotion origin="layout" path="M 8.33333E-7 0.13796 L 8.33333E-7 2.59259E-6 " pathEditMode="relative" rAng="0" ptsTypes="AA">
                                      <p:cBhvr>
                                        <p:cTn id="66" dur="2000" fill="hold"/>
                                        <p:tgtEl>
                                          <p:spTgt spid="9"/>
                                        </p:tgtEl>
                                        <p:attrNameLst>
                                          <p:attrName>ppt_x</p:attrName>
                                          <p:attrName>ppt_y</p:attrName>
                                        </p:attrNameLst>
                                      </p:cBhvr>
                                      <p:rCtr x="0" y="-6898"/>
                                    </p:animMotion>
                                  </p:childTnLst>
                                </p:cTn>
                              </p:par>
                              <p:par>
                                <p:cTn id="67" presetID="53" presetClass="entr" presetSubtype="16" fill="hold" grpId="0" nodeType="withEffect">
                                  <p:stCondLst>
                                    <p:cond delay="1000"/>
                                  </p:stCondLst>
                                  <p:childTnLst>
                                    <p:set>
                                      <p:cBhvr>
                                        <p:cTn id="68" dur="1" fill="hold">
                                          <p:stCondLst>
                                            <p:cond delay="0"/>
                                          </p:stCondLst>
                                        </p:cTn>
                                        <p:tgtEl>
                                          <p:spTgt spid="14"/>
                                        </p:tgtEl>
                                        <p:attrNameLst>
                                          <p:attrName>style.visibility</p:attrName>
                                        </p:attrNameLst>
                                      </p:cBhvr>
                                      <p:to>
                                        <p:strVal val="visible"/>
                                      </p:to>
                                    </p:set>
                                    <p:anim calcmode="lin" valueType="num">
                                      <p:cBhvr>
                                        <p:cTn id="69" dur="2000" fill="hold"/>
                                        <p:tgtEl>
                                          <p:spTgt spid="14"/>
                                        </p:tgtEl>
                                        <p:attrNameLst>
                                          <p:attrName>ppt_w</p:attrName>
                                        </p:attrNameLst>
                                      </p:cBhvr>
                                      <p:tavLst>
                                        <p:tav tm="0">
                                          <p:val>
                                            <p:fltVal val="0"/>
                                          </p:val>
                                        </p:tav>
                                        <p:tav tm="100000">
                                          <p:val>
                                            <p:strVal val="#ppt_w"/>
                                          </p:val>
                                        </p:tav>
                                      </p:tavLst>
                                    </p:anim>
                                    <p:anim calcmode="lin" valueType="num">
                                      <p:cBhvr>
                                        <p:cTn id="70" dur="2000" fill="hold"/>
                                        <p:tgtEl>
                                          <p:spTgt spid="14"/>
                                        </p:tgtEl>
                                        <p:attrNameLst>
                                          <p:attrName>ppt_h</p:attrName>
                                        </p:attrNameLst>
                                      </p:cBhvr>
                                      <p:tavLst>
                                        <p:tav tm="0">
                                          <p:val>
                                            <p:fltVal val="0"/>
                                          </p:val>
                                        </p:tav>
                                        <p:tav tm="100000">
                                          <p:val>
                                            <p:strVal val="#ppt_h"/>
                                          </p:val>
                                        </p:tav>
                                      </p:tavLst>
                                    </p:anim>
                                    <p:animEffect transition="in" filter="fade">
                                      <p:cBhvr>
                                        <p:cTn id="71" dur="2000"/>
                                        <p:tgtEl>
                                          <p:spTgt spid="14"/>
                                        </p:tgtEl>
                                      </p:cBhvr>
                                    </p:animEffect>
                                  </p:childTnLst>
                                </p:cTn>
                              </p:par>
                              <p:par>
                                <p:cTn id="72" presetID="42" presetClass="path" presetSubtype="0" accel="50000" decel="50000" fill="hold" grpId="1" nodeType="withEffect">
                                  <p:stCondLst>
                                    <p:cond delay="1000"/>
                                  </p:stCondLst>
                                  <p:childTnLst>
                                    <p:animMotion origin="layout" path="M -0.11302 0.00047 L -2.29167E-6 -2.59259E-6 " pathEditMode="relative" rAng="0" ptsTypes="AA">
                                      <p:cBhvr>
                                        <p:cTn id="73" dur="2000" fill="hold"/>
                                        <p:tgtEl>
                                          <p:spTgt spid="14"/>
                                        </p:tgtEl>
                                        <p:attrNameLst>
                                          <p:attrName>ppt_x</p:attrName>
                                          <p:attrName>ppt_y</p:attrName>
                                        </p:attrNameLst>
                                      </p:cBhvr>
                                      <p:rCtr x="5651" y="-23"/>
                                    </p:animMotion>
                                  </p:childTnLst>
                                </p:cTn>
                              </p:par>
                              <p:par>
                                <p:cTn id="74" presetID="53" presetClass="entr" presetSubtype="16" fill="hold" grpId="0" nodeType="withEffect">
                                  <p:stCondLst>
                                    <p:cond delay="1000"/>
                                  </p:stCondLst>
                                  <p:childTnLst>
                                    <p:set>
                                      <p:cBhvr>
                                        <p:cTn id="75" dur="1" fill="hold">
                                          <p:stCondLst>
                                            <p:cond delay="0"/>
                                          </p:stCondLst>
                                        </p:cTn>
                                        <p:tgtEl>
                                          <p:spTgt spid="13"/>
                                        </p:tgtEl>
                                        <p:attrNameLst>
                                          <p:attrName>style.visibility</p:attrName>
                                        </p:attrNameLst>
                                      </p:cBhvr>
                                      <p:to>
                                        <p:strVal val="visible"/>
                                      </p:to>
                                    </p:set>
                                    <p:anim calcmode="lin" valueType="num">
                                      <p:cBhvr>
                                        <p:cTn id="76" dur="2000" fill="hold"/>
                                        <p:tgtEl>
                                          <p:spTgt spid="13"/>
                                        </p:tgtEl>
                                        <p:attrNameLst>
                                          <p:attrName>ppt_w</p:attrName>
                                        </p:attrNameLst>
                                      </p:cBhvr>
                                      <p:tavLst>
                                        <p:tav tm="0">
                                          <p:val>
                                            <p:fltVal val="0"/>
                                          </p:val>
                                        </p:tav>
                                        <p:tav tm="100000">
                                          <p:val>
                                            <p:strVal val="#ppt_w"/>
                                          </p:val>
                                        </p:tav>
                                      </p:tavLst>
                                    </p:anim>
                                    <p:anim calcmode="lin" valueType="num">
                                      <p:cBhvr>
                                        <p:cTn id="77" dur="2000" fill="hold"/>
                                        <p:tgtEl>
                                          <p:spTgt spid="13"/>
                                        </p:tgtEl>
                                        <p:attrNameLst>
                                          <p:attrName>ppt_h</p:attrName>
                                        </p:attrNameLst>
                                      </p:cBhvr>
                                      <p:tavLst>
                                        <p:tav tm="0">
                                          <p:val>
                                            <p:fltVal val="0"/>
                                          </p:val>
                                        </p:tav>
                                        <p:tav tm="100000">
                                          <p:val>
                                            <p:strVal val="#ppt_h"/>
                                          </p:val>
                                        </p:tav>
                                      </p:tavLst>
                                    </p:anim>
                                    <p:animEffect transition="in" filter="fade">
                                      <p:cBhvr>
                                        <p:cTn id="78" dur="2000"/>
                                        <p:tgtEl>
                                          <p:spTgt spid="13"/>
                                        </p:tgtEl>
                                      </p:cBhvr>
                                    </p:animEffect>
                                  </p:childTnLst>
                                </p:cTn>
                              </p:par>
                              <p:par>
                                <p:cTn id="79" presetID="42" presetClass="path" presetSubtype="0" accel="50000" decel="50000" fill="hold" grpId="1" nodeType="withEffect">
                                  <p:stCondLst>
                                    <p:cond delay="1000"/>
                                  </p:stCondLst>
                                  <p:childTnLst>
                                    <p:animMotion origin="layout" path="M 0.1138 -2.59259E-6 L 4.375E-6 -2.59259E-6 " pathEditMode="relative" rAng="0" ptsTypes="AA">
                                      <p:cBhvr>
                                        <p:cTn id="80" dur="2000" fill="hold"/>
                                        <p:tgtEl>
                                          <p:spTgt spid="13"/>
                                        </p:tgtEl>
                                        <p:attrNameLst>
                                          <p:attrName>ppt_x</p:attrName>
                                          <p:attrName>ppt_y</p:attrName>
                                        </p:attrNameLst>
                                      </p:cBhvr>
                                      <p:rCtr x="-5690" y="0"/>
                                    </p:animMotion>
                                  </p:childTnLst>
                                </p:cTn>
                              </p:par>
                              <p:par>
                                <p:cTn id="81" presetID="53" presetClass="entr" presetSubtype="16" fill="hold" grpId="0" nodeType="withEffect">
                                  <p:stCondLst>
                                    <p:cond delay="2000"/>
                                  </p:stCondLst>
                                  <p:childTnLst>
                                    <p:set>
                                      <p:cBhvr>
                                        <p:cTn id="82" dur="1" fill="hold">
                                          <p:stCondLst>
                                            <p:cond delay="0"/>
                                          </p:stCondLst>
                                        </p:cTn>
                                        <p:tgtEl>
                                          <p:spTgt spid="12"/>
                                        </p:tgtEl>
                                        <p:attrNameLst>
                                          <p:attrName>style.visibility</p:attrName>
                                        </p:attrNameLst>
                                      </p:cBhvr>
                                      <p:to>
                                        <p:strVal val="visible"/>
                                      </p:to>
                                    </p:set>
                                    <p:anim calcmode="lin" valueType="num">
                                      <p:cBhvr>
                                        <p:cTn id="83" dur="500" fill="hold"/>
                                        <p:tgtEl>
                                          <p:spTgt spid="12"/>
                                        </p:tgtEl>
                                        <p:attrNameLst>
                                          <p:attrName>ppt_w</p:attrName>
                                        </p:attrNameLst>
                                      </p:cBhvr>
                                      <p:tavLst>
                                        <p:tav tm="0">
                                          <p:val>
                                            <p:fltVal val="0"/>
                                          </p:val>
                                        </p:tav>
                                        <p:tav tm="100000">
                                          <p:val>
                                            <p:strVal val="#ppt_w"/>
                                          </p:val>
                                        </p:tav>
                                      </p:tavLst>
                                    </p:anim>
                                    <p:anim calcmode="lin" valueType="num">
                                      <p:cBhvr>
                                        <p:cTn id="84" dur="500" fill="hold"/>
                                        <p:tgtEl>
                                          <p:spTgt spid="12"/>
                                        </p:tgtEl>
                                        <p:attrNameLst>
                                          <p:attrName>ppt_h</p:attrName>
                                        </p:attrNameLst>
                                      </p:cBhvr>
                                      <p:tavLst>
                                        <p:tav tm="0">
                                          <p:val>
                                            <p:fltVal val="0"/>
                                          </p:val>
                                        </p:tav>
                                        <p:tav tm="100000">
                                          <p:val>
                                            <p:strVal val="#ppt_h"/>
                                          </p:val>
                                        </p:tav>
                                      </p:tavLst>
                                    </p:anim>
                                    <p:animEffect transition="in" filter="fade">
                                      <p:cBhvr>
                                        <p:cTn id="85" dur="500"/>
                                        <p:tgtEl>
                                          <p:spTgt spid="12"/>
                                        </p:tgtEl>
                                      </p:cBhvr>
                                    </p:animEffect>
                                  </p:childTnLst>
                                </p:cTn>
                              </p:par>
                              <p:par>
                                <p:cTn id="86" presetID="53" presetClass="entr" presetSubtype="16" fill="hold" grpId="0" nodeType="withEffect">
                                  <p:stCondLst>
                                    <p:cond delay="1250"/>
                                  </p:stCondLst>
                                  <p:childTnLst>
                                    <p:set>
                                      <p:cBhvr>
                                        <p:cTn id="87" dur="1" fill="hold">
                                          <p:stCondLst>
                                            <p:cond delay="0"/>
                                          </p:stCondLst>
                                        </p:cTn>
                                        <p:tgtEl>
                                          <p:spTgt spid="7"/>
                                        </p:tgtEl>
                                        <p:attrNameLst>
                                          <p:attrName>style.visibility</p:attrName>
                                        </p:attrNameLst>
                                      </p:cBhvr>
                                      <p:to>
                                        <p:strVal val="visible"/>
                                      </p:to>
                                    </p:set>
                                    <p:anim calcmode="lin" valueType="num">
                                      <p:cBhvr>
                                        <p:cTn id="88" dur="1000" fill="hold"/>
                                        <p:tgtEl>
                                          <p:spTgt spid="7"/>
                                        </p:tgtEl>
                                        <p:attrNameLst>
                                          <p:attrName>ppt_w</p:attrName>
                                        </p:attrNameLst>
                                      </p:cBhvr>
                                      <p:tavLst>
                                        <p:tav tm="0">
                                          <p:val>
                                            <p:fltVal val="0"/>
                                          </p:val>
                                        </p:tav>
                                        <p:tav tm="100000">
                                          <p:val>
                                            <p:strVal val="#ppt_w"/>
                                          </p:val>
                                        </p:tav>
                                      </p:tavLst>
                                    </p:anim>
                                    <p:anim calcmode="lin" valueType="num">
                                      <p:cBhvr>
                                        <p:cTn id="89" dur="1000" fill="hold"/>
                                        <p:tgtEl>
                                          <p:spTgt spid="7"/>
                                        </p:tgtEl>
                                        <p:attrNameLst>
                                          <p:attrName>ppt_h</p:attrName>
                                        </p:attrNameLst>
                                      </p:cBhvr>
                                      <p:tavLst>
                                        <p:tav tm="0">
                                          <p:val>
                                            <p:fltVal val="0"/>
                                          </p:val>
                                        </p:tav>
                                        <p:tav tm="100000">
                                          <p:val>
                                            <p:strVal val="#ppt_h"/>
                                          </p:val>
                                        </p:tav>
                                      </p:tavLst>
                                    </p:anim>
                                    <p:animEffect transition="in" filter="fade">
                                      <p:cBhvr>
                                        <p:cTn id="9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P spid="12" grpId="0" animBg="1"/>
      <p:bldP spid="13" grpId="0" animBg="1"/>
      <p:bldP spid="13" grpId="1" animBg="1"/>
      <p:bldP spid="14" grpId="0" animBg="1"/>
      <p:bldP spid="14" grpId="1" animBg="1"/>
      <p:bldP spid="18" grpId="0" animBg="1"/>
      <p:bldP spid="18" grpId="1" animBg="1"/>
      <p:bldP spid="18" grpId="2" animBg="1"/>
      <p:bldP spid="19" grpId="0" animBg="1"/>
      <p:bldP spid="19" grpId="1" animBg="1"/>
      <p:bldP spid="19" grpId="2"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PicPr>
            <a:picLocks noChangeAspect="1"/>
          </p:cNvPicPr>
          <p:nvPr/>
        </p:nvPicPr>
        <p:blipFill rotWithShape="1">
          <a:blip r:embed="rId2" cstate="print">
            <a:extLst>
              <a:ext uri="{28A0092B-C50C-407E-A947-70E740481C1C}">
                <a14:useLocalDpi xmlns:a14="http://schemas.microsoft.com/office/drawing/2010/main" val="0"/>
              </a:ext>
            </a:extLst>
          </a:blip>
          <a:srcRect l="23567" t="24035" r="23801" b="23685"/>
          <a:stretch>
            <a:fillRect/>
          </a:stretch>
        </p:blipFill>
        <p:spPr>
          <a:xfrm>
            <a:off x="1406024" y="2008855"/>
            <a:ext cx="2778700" cy="2760176"/>
          </a:xfrm>
          <a:prstGeom prst="rect">
            <a:avLst/>
          </a:prstGeom>
        </p:spPr>
      </p:pic>
      <p:sp>
        <p:nvSpPr>
          <p:cNvPr id="7" name="矩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2124424" y="2804202"/>
            <a:ext cx="1223412" cy="1107996"/>
          </a:xfrm>
          <a:prstGeom prst="rect">
            <a:avLst/>
          </a:prstGeom>
        </p:spPr>
        <p:txBody>
          <a:bodyPr wrap="none">
            <a:spAutoFit/>
          </a:bodyPr>
          <a:lstStyle/>
          <a:p>
            <a:r>
              <a:rPr lang="en-US" altLang="zh-CN" sz="6600" spc="-150" dirty="0" smtClean="0">
                <a:solidFill>
                  <a:srgbClr val="C99115"/>
                </a:solidFill>
                <a:latin typeface="Meiryo" panose="020B0604030504040204" pitchFamily="34" charset="-128"/>
                <a:ea typeface="Meiryo" panose="020B0604030504040204" pitchFamily="34" charset="-128"/>
                <a:cs typeface="Meiryo UI" panose="020B0604030504040204" pitchFamily="34" charset="-128"/>
              </a:rPr>
              <a:t>03</a:t>
            </a:r>
            <a:endParaRPr lang="zh-CN" altLang="en-US" sz="6600" dirty="0">
              <a:solidFill>
                <a:srgbClr val="C99115"/>
              </a:solidFill>
              <a:latin typeface="Meiryo" panose="020B0604030504040204" pitchFamily="34" charset="-128"/>
              <a:ea typeface="Meiryo" panose="020B0604030504040204" pitchFamily="34" charset="-128"/>
            </a:endParaRPr>
          </a:p>
        </p:txBody>
      </p:sp>
      <p:sp>
        <p:nvSpPr>
          <p:cNvPr id="15" name="矩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570690" y="2727258"/>
            <a:ext cx="6129604" cy="768350"/>
          </a:xfrm>
          <a:prstGeom prst="rect">
            <a:avLst/>
          </a:prstGeom>
          <a:noFill/>
        </p:spPr>
        <p:txBody>
          <a:bodyPr wrap="square" rtlCol="0">
            <a:spAutoFit/>
            <a:scene3d>
              <a:camera prst="orthographicFront">
                <a:rot lat="0" lon="0" rev="0"/>
              </a:camera>
              <a:lightRig rig="threePt" dir="t"/>
            </a:scene3d>
          </a:bodyPr>
          <a:lstStyle/>
          <a:p>
            <a:r>
              <a:rPr lang="zh-CN" altLang="en-US" sz="4400" spc="-150" dirty="0" smtClean="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rPr>
              <a:t>JVM内存结构</a:t>
            </a:r>
            <a:endParaRPr lang="zh-CN" altLang="en-US" sz="4400" spc="-150" dirty="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任意多边形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3199947" y="1660488"/>
            <a:ext cx="1969554"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2312378" y="5575224"/>
            <a:ext cx="1085482"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2189449" y="1210245"/>
            <a:ext cx="708505" cy="9336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456189" y="3937942"/>
            <a:ext cx="1375336" cy="569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a:off x="4638687" y="4892932"/>
            <a:ext cx="594218" cy="116477"/>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10" presetClass="entr" presetSubtype="0" fill="hold" grpId="0" nodeType="withEffect">
                                  <p:stCondLst>
                                    <p:cond delay="2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64" presetClass="path" presetSubtype="0" accel="50000" decel="50000" fill="hold" grpId="1" nodeType="withEffect">
                                  <p:stCondLst>
                                    <p:cond delay="2000"/>
                                  </p:stCondLst>
                                  <p:childTnLst>
                                    <p:animMotion origin="layout" path="M -1.875E-6 -3.7037E-6 L -1.875E-6 -0.01736 " pathEditMode="relative" rAng="0" ptsTypes="AA">
                                      <p:cBhvr>
                                        <p:cTn id="14" dur="1000" fill="hold"/>
                                        <p:tgtEl>
                                          <p:spTgt spid="15"/>
                                        </p:tgtEl>
                                        <p:attrNameLst>
                                          <p:attrName>ppt_x</p:attrName>
                                          <p:attrName>ppt_y</p:attrName>
                                        </p:attrNameLst>
                                      </p:cBhvr>
                                      <p:rCtr x="0" y="-880"/>
                                    </p:animMotion>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2000" fill="hold"/>
                                        <p:tgtEl>
                                          <p:spTgt spid="3"/>
                                        </p:tgtEl>
                                        <p:attrNameLst>
                                          <p:attrName>ppt_w</p:attrName>
                                        </p:attrNameLst>
                                      </p:cBhvr>
                                      <p:tavLst>
                                        <p:tav tm="0">
                                          <p:val>
                                            <p:fltVal val="0"/>
                                          </p:val>
                                        </p:tav>
                                        <p:tav tm="100000">
                                          <p:val>
                                            <p:strVal val="#ppt_w"/>
                                          </p:val>
                                        </p:tav>
                                      </p:tavLst>
                                    </p:anim>
                                    <p:anim calcmode="lin" valueType="num">
                                      <p:cBhvr>
                                        <p:cTn id="18" dur="2000" fill="hold"/>
                                        <p:tgtEl>
                                          <p:spTgt spid="3"/>
                                        </p:tgtEl>
                                        <p:attrNameLst>
                                          <p:attrName>ppt_h</p:attrName>
                                        </p:attrNameLst>
                                      </p:cBhvr>
                                      <p:tavLst>
                                        <p:tav tm="0">
                                          <p:val>
                                            <p:fltVal val="0"/>
                                          </p:val>
                                        </p:tav>
                                        <p:tav tm="100000">
                                          <p:val>
                                            <p:strVal val="#ppt_h"/>
                                          </p:val>
                                        </p:tav>
                                      </p:tavLst>
                                    </p:anim>
                                    <p:animEffect transition="in" filter="fade">
                                      <p:cBhvr>
                                        <p:cTn id="19" dur="2000"/>
                                        <p:tgtEl>
                                          <p:spTgt spid="3"/>
                                        </p:tgtEl>
                                      </p:cBhvr>
                                    </p:animEffect>
                                  </p:childTnLst>
                                </p:cTn>
                              </p:par>
                              <p:par>
                                <p:cTn id="20" presetID="42" presetClass="path" presetSubtype="0" accel="50000" decel="50000" fill="hold" nodeType="withEffect">
                                  <p:stCondLst>
                                    <p:cond delay="0"/>
                                  </p:stCondLst>
                                  <p:childTnLst>
                                    <p:animMotion origin="layout" path="M -0.1086 0.00023 L 3.125E-6 -1.48148E-6 " pathEditMode="relative" rAng="0" ptsTypes="AA">
                                      <p:cBhvr>
                                        <p:cTn id="21" dur="2000" fill="hold"/>
                                        <p:tgtEl>
                                          <p:spTgt spid="3"/>
                                        </p:tgtEl>
                                        <p:attrNameLst>
                                          <p:attrName>ppt_x</p:attrName>
                                          <p:attrName>ppt_y</p:attrName>
                                        </p:attrNameLst>
                                      </p:cBhvr>
                                      <p:rCtr x="5430" y="-23"/>
                                    </p:animMotion>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63" presetClass="path" presetSubtype="0" accel="50000" decel="50000" fill="hold" grpId="1" nodeType="withEffect">
                                  <p:stCondLst>
                                    <p:cond delay="0"/>
                                  </p:stCondLst>
                                  <p:childTnLst>
                                    <p:animMotion origin="layout" path="M -3.75E-6 -1.85185E-6 L 0.00092 0.10093 " pathEditMode="relative" rAng="0" ptsTypes="AA">
                                      <p:cBhvr>
                                        <p:cTn id="26" dur="2000" fill="hold"/>
                                        <p:tgtEl>
                                          <p:spTgt spid="20"/>
                                        </p:tgtEl>
                                        <p:attrNameLst>
                                          <p:attrName>ppt_x</p:attrName>
                                          <p:attrName>ppt_y</p:attrName>
                                        </p:attrNameLst>
                                      </p:cBhvr>
                                      <p:rCtr x="39" y="5046"/>
                                    </p:animMotion>
                                  </p:childTnLst>
                                </p:cTn>
                              </p:par>
                              <p:par>
                                <p:cTn id="27" presetID="10" presetClass="exit" presetSubtype="0" fill="hold" grpId="2" nodeType="withEffect">
                                  <p:stCondLst>
                                    <p:cond delay="150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ntr" presetSubtype="0" fill="hold" grpId="0" nodeType="withEffect">
                                  <p:stCondLst>
                                    <p:cond delay="5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63" presetClass="path" presetSubtype="0" accel="50000" decel="50000" fill="hold" grpId="1" nodeType="withEffect">
                                  <p:stCondLst>
                                    <p:cond delay="500"/>
                                  </p:stCondLst>
                                  <p:childTnLst>
                                    <p:animMotion origin="layout" path="M -4.58333E-6 -3.7037E-6 L -0.00013 -0.13495 " pathEditMode="relative" rAng="0" ptsTypes="AA">
                                      <p:cBhvr>
                                        <p:cTn id="34" dur="2000" fill="hold"/>
                                        <p:tgtEl>
                                          <p:spTgt spid="19"/>
                                        </p:tgtEl>
                                        <p:attrNameLst>
                                          <p:attrName>ppt_x</p:attrName>
                                          <p:attrName>ppt_y</p:attrName>
                                        </p:attrNameLst>
                                      </p:cBhvr>
                                      <p:rCtr x="-13" y="-6759"/>
                                    </p:animMotion>
                                  </p:childTnLst>
                                </p:cTn>
                              </p:par>
                              <p:par>
                                <p:cTn id="35" presetID="10" presetClass="exit" presetSubtype="0" fill="hold" grpId="2" nodeType="withEffect">
                                  <p:stCondLst>
                                    <p:cond delay="200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63" presetClass="path" presetSubtype="0" accel="50000" decel="50000" fill="hold" grpId="1" nodeType="withEffect">
                                  <p:stCondLst>
                                    <p:cond delay="0"/>
                                  </p:stCondLst>
                                  <p:childTnLst>
                                    <p:animMotion origin="layout" path="M 2.29167E-6 -7.40741E-7 L -0.00026 -0.07755 " pathEditMode="relative" rAng="0" ptsTypes="AA">
                                      <p:cBhvr>
                                        <p:cTn id="42" dur="2000" fill="hold"/>
                                        <p:tgtEl>
                                          <p:spTgt spid="22"/>
                                        </p:tgtEl>
                                        <p:attrNameLst>
                                          <p:attrName>ppt_x</p:attrName>
                                          <p:attrName>ppt_y</p:attrName>
                                        </p:attrNameLst>
                                      </p:cBhvr>
                                      <p:rCtr x="-13" y="-3889"/>
                                    </p:animMotion>
                                  </p:childTnLst>
                                </p:cTn>
                              </p:par>
                              <p:par>
                                <p:cTn id="43" presetID="10" presetClass="exit" presetSubtype="0" fill="hold" grpId="2" nodeType="withEffect">
                                  <p:stCondLst>
                                    <p:cond delay="150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ntr" presetSubtype="0" fill="hold" grpId="0" nodeType="withEffect">
                                  <p:stCondLst>
                                    <p:cond delay="5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63" presetClass="path" presetSubtype="0" accel="50000" decel="50000" fill="hold" grpId="1" nodeType="withEffect">
                                  <p:stCondLst>
                                    <p:cond delay="500"/>
                                  </p:stCondLst>
                                  <p:childTnLst>
                                    <p:animMotion origin="layout" path="M 2.77556E-17 -7.40741E-7 L 0.00065 -0.10787 " pathEditMode="relative" rAng="0" ptsTypes="AA">
                                      <p:cBhvr>
                                        <p:cTn id="50" dur="2000" fill="hold"/>
                                        <p:tgtEl>
                                          <p:spTgt spid="21"/>
                                        </p:tgtEl>
                                        <p:attrNameLst>
                                          <p:attrName>ppt_x</p:attrName>
                                          <p:attrName>ppt_y</p:attrName>
                                        </p:attrNameLst>
                                      </p:cBhvr>
                                      <p:rCtr x="26" y="-5394"/>
                                    </p:animMotion>
                                  </p:childTnLst>
                                </p:cTn>
                              </p:par>
                              <p:par>
                                <p:cTn id="51" presetID="10" presetClass="exit" presetSubtype="0" fill="hold" grpId="2" nodeType="withEffect">
                                  <p:stCondLst>
                                    <p:cond delay="2000"/>
                                  </p:stCondLst>
                                  <p:childTnLst>
                                    <p:animEffect transition="out" filter="fade">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10" presetClass="entr" presetSubtype="0" fill="hold" grpId="0" nodeType="withEffect">
                                  <p:stCondLst>
                                    <p:cond delay="7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63" presetClass="path" presetSubtype="0" accel="50000" decel="50000" fill="hold" grpId="1" nodeType="withEffect">
                                  <p:stCondLst>
                                    <p:cond delay="750"/>
                                  </p:stCondLst>
                                  <p:childTnLst>
                                    <p:animMotion origin="layout" path="M 8.33333E-7 3.7037E-7 L 8.33333E-7 0.15579 " pathEditMode="relative" rAng="0" ptsTypes="AA">
                                      <p:cBhvr>
                                        <p:cTn id="58" dur="2000" fill="hold"/>
                                        <p:tgtEl>
                                          <p:spTgt spid="17"/>
                                        </p:tgtEl>
                                        <p:attrNameLst>
                                          <p:attrName>ppt_x</p:attrName>
                                          <p:attrName>ppt_y</p:attrName>
                                        </p:attrNameLst>
                                      </p:cBhvr>
                                      <p:rCtr x="0" y="7778"/>
                                    </p:animMotion>
                                  </p:childTnLst>
                                </p:cTn>
                              </p:par>
                              <p:par>
                                <p:cTn id="59" presetID="10" presetClass="exit" presetSubtype="0" fill="hold" grpId="2" nodeType="withEffect">
                                  <p:stCondLst>
                                    <p:cond delay="225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5" grpId="1"/>
      <p:bldP spid="17" grpId="0" animBg="1"/>
      <p:bldP spid="17" grpId="1" animBg="1"/>
      <p:bldP spid="17"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4378960"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03JVM内存结构-JVM</a:t>
            </a:r>
            <a:r>
              <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基本结构图</a:t>
            </a:r>
            <a:endPar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pic>
        <p:nvPicPr>
          <p:cNvPr id="3" name="图片 2"/>
          <p:cNvPicPr>
            <a:picLocks noChangeAspect="1"/>
          </p:cNvPicPr>
          <p:nvPr/>
        </p:nvPicPr>
        <p:blipFill>
          <a:blip r:embed="rId2"/>
          <a:stretch>
            <a:fillRect/>
          </a:stretch>
        </p:blipFill>
        <p:spPr>
          <a:xfrm>
            <a:off x="607060" y="1492885"/>
            <a:ext cx="6912610" cy="3777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4721225"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03JVM内存结构-</a:t>
            </a:r>
            <a:r>
              <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堆、栈、方法区对比</a:t>
            </a:r>
            <a:endPar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pic>
        <p:nvPicPr>
          <p:cNvPr id="2" name="图片 1"/>
          <p:cNvPicPr>
            <a:picLocks noChangeAspect="1"/>
          </p:cNvPicPr>
          <p:nvPr/>
        </p:nvPicPr>
        <p:blipFill>
          <a:blip r:embed="rId2"/>
          <a:stretch>
            <a:fillRect/>
          </a:stretch>
        </p:blipFill>
        <p:spPr>
          <a:xfrm>
            <a:off x="607060" y="1221105"/>
            <a:ext cx="5400675" cy="4349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761" y="345743"/>
            <a:ext cx="2628796"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03JVM内存结构</a:t>
            </a:r>
            <a:endPar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pic>
        <p:nvPicPr>
          <p:cNvPr id="2" name="图片 1"/>
          <p:cNvPicPr>
            <a:picLocks noChangeAspect="1"/>
          </p:cNvPicPr>
          <p:nvPr/>
        </p:nvPicPr>
        <p:blipFill>
          <a:blip r:embed="rId2"/>
          <a:stretch>
            <a:fillRect/>
          </a:stretch>
        </p:blipFill>
        <p:spPr>
          <a:xfrm>
            <a:off x="607060" y="1047750"/>
            <a:ext cx="9628505" cy="3761740"/>
          </a:xfrm>
          <a:prstGeom prst="rect">
            <a:avLst/>
          </a:prstGeom>
        </p:spPr>
      </p:pic>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607060" y="5103495"/>
            <a:ext cx="9086850" cy="1060450"/>
          </a:xfrm>
          <a:prstGeom prst="rect">
            <a:avLst/>
          </a:prstGeom>
        </p:spPr>
        <p:txBody>
          <a:bodyPr wrap="square">
            <a:spAutoFit/>
          </a:bodyPr>
          <a:p>
            <a:pPr algn="just">
              <a:lnSpc>
                <a:spcPct val="150000"/>
              </a:lnSpc>
            </a:pP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1</a:t>
            </a: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、分类</a:t>
            </a:r>
            <a:endPar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堆空间分为：新生代、老年代。       新生代分为：</a:t>
            </a: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Eden</a:t>
            </a: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a:t>
            </a: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Survivor</a:t>
            </a:r>
            <a:endPar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2</a:t>
            </a: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、比例：</a:t>
            </a: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8:1:1</a:t>
            </a:r>
            <a:endPar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PicPr>
            <a:picLocks noChangeAspect="1"/>
          </p:cNvPicPr>
          <p:nvPr/>
        </p:nvPicPr>
        <p:blipFill rotWithShape="1">
          <a:blip r:embed="rId2" cstate="print">
            <a:extLst>
              <a:ext uri="{28A0092B-C50C-407E-A947-70E740481C1C}">
                <a14:useLocalDpi xmlns:a14="http://schemas.microsoft.com/office/drawing/2010/main" val="0"/>
              </a:ext>
            </a:extLst>
          </a:blip>
          <a:srcRect l="23567" t="24035" r="23801" b="23685"/>
          <a:stretch>
            <a:fillRect/>
          </a:stretch>
        </p:blipFill>
        <p:spPr>
          <a:xfrm>
            <a:off x="1406024" y="2008855"/>
            <a:ext cx="2778700" cy="2760176"/>
          </a:xfrm>
          <a:prstGeom prst="rect">
            <a:avLst/>
          </a:prstGeom>
        </p:spPr>
      </p:pic>
      <p:sp>
        <p:nvSpPr>
          <p:cNvPr id="7" name="矩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2124424" y="2804202"/>
            <a:ext cx="1186180" cy="1106805"/>
          </a:xfrm>
          <a:prstGeom prst="rect">
            <a:avLst/>
          </a:prstGeom>
        </p:spPr>
        <p:txBody>
          <a:bodyPr wrap="none">
            <a:spAutoFit/>
          </a:bodyPr>
          <a:lstStyle/>
          <a:p>
            <a:r>
              <a:rPr lang="en-US" altLang="zh-CN" sz="6600" spc="-150" dirty="0" smtClean="0">
                <a:solidFill>
                  <a:srgbClr val="C99115"/>
                </a:solidFill>
                <a:latin typeface="Meiryo" panose="020B0604030504040204" pitchFamily="34" charset="-128"/>
                <a:ea typeface="Meiryo" panose="020B0604030504040204" pitchFamily="34" charset="-128"/>
                <a:cs typeface="Meiryo UI" panose="020B0604030504040204" pitchFamily="34" charset="-128"/>
              </a:rPr>
              <a:t>04</a:t>
            </a:r>
            <a:endParaRPr lang="zh-CN" altLang="en-US" sz="6600" dirty="0">
              <a:solidFill>
                <a:srgbClr val="C99115"/>
              </a:solidFill>
              <a:latin typeface="Meiryo" panose="020B0604030504040204" pitchFamily="34" charset="-128"/>
              <a:ea typeface="Meiryo" panose="020B0604030504040204" pitchFamily="34" charset="-128"/>
            </a:endParaRPr>
          </a:p>
        </p:txBody>
      </p:sp>
      <p:sp>
        <p:nvSpPr>
          <p:cNvPr id="15" name="矩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570690" y="2727258"/>
            <a:ext cx="6129604" cy="768350"/>
          </a:xfrm>
          <a:prstGeom prst="rect">
            <a:avLst/>
          </a:prstGeom>
          <a:noFill/>
        </p:spPr>
        <p:txBody>
          <a:bodyPr wrap="square" rtlCol="0">
            <a:spAutoFit/>
            <a:scene3d>
              <a:camera prst="orthographicFront">
                <a:rot lat="0" lon="0" rev="0"/>
              </a:camera>
              <a:lightRig rig="threePt" dir="t"/>
            </a:scene3d>
          </a:bodyPr>
          <a:lstStyle/>
          <a:p>
            <a:r>
              <a:rPr lang="en-US" altLang="zh-CN" sz="4400" spc="-150" dirty="0" smtClean="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rPr>
              <a:t>GC</a:t>
            </a:r>
            <a:r>
              <a:rPr lang="zh-CN" altLang="en-US" sz="4400" spc="-150" dirty="0" smtClean="0">
                <a:gradFill>
                  <a:gsLst>
                    <a:gs pos="0">
                      <a:srgbClr val="DFA117"/>
                    </a:gs>
                    <a:gs pos="100000">
                      <a:srgbClr val="AE4638"/>
                    </a:gs>
                  </a:gsLst>
                  <a:lin ang="0" scaled="0"/>
                </a:gradFill>
                <a:latin typeface="Open Sans" panose="020B0606030504020204" pitchFamily="34" charset="0"/>
                <a:ea typeface="宋体" panose="02010600030101010101" pitchFamily="2" charset="-122"/>
                <a:cs typeface="Open Sans" panose="020B0606030504020204" pitchFamily="34" charset="0"/>
              </a:rPr>
              <a:t>算法</a:t>
            </a:r>
            <a:endParaRPr lang="zh-CN" altLang="en-US" sz="4400" spc="-150" dirty="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任意多边形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3199947" y="1660488"/>
            <a:ext cx="1969554"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2312378" y="5575224"/>
            <a:ext cx="1085482"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2189449" y="1210245"/>
            <a:ext cx="708505" cy="9336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456189" y="3937942"/>
            <a:ext cx="1375336" cy="569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a:off x="4638687" y="4892932"/>
            <a:ext cx="594218" cy="116477"/>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10" presetClass="entr" presetSubtype="0" fill="hold" grpId="0" nodeType="withEffect">
                                  <p:stCondLst>
                                    <p:cond delay="2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64" presetClass="path" presetSubtype="0" accel="50000" decel="50000" fill="hold" grpId="1" nodeType="withEffect">
                                  <p:stCondLst>
                                    <p:cond delay="2000"/>
                                  </p:stCondLst>
                                  <p:childTnLst>
                                    <p:animMotion origin="layout" path="M -1.875E-6 -3.7037E-6 L -1.875E-6 -0.01736 " pathEditMode="relative" rAng="0" ptsTypes="AA">
                                      <p:cBhvr>
                                        <p:cTn id="14" dur="1000" fill="hold"/>
                                        <p:tgtEl>
                                          <p:spTgt spid="15"/>
                                        </p:tgtEl>
                                        <p:attrNameLst>
                                          <p:attrName>ppt_x</p:attrName>
                                          <p:attrName>ppt_y</p:attrName>
                                        </p:attrNameLst>
                                      </p:cBhvr>
                                      <p:rCtr x="0" y="-880"/>
                                    </p:animMotion>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2000" fill="hold"/>
                                        <p:tgtEl>
                                          <p:spTgt spid="3"/>
                                        </p:tgtEl>
                                        <p:attrNameLst>
                                          <p:attrName>ppt_w</p:attrName>
                                        </p:attrNameLst>
                                      </p:cBhvr>
                                      <p:tavLst>
                                        <p:tav tm="0">
                                          <p:val>
                                            <p:fltVal val="0"/>
                                          </p:val>
                                        </p:tav>
                                        <p:tav tm="100000">
                                          <p:val>
                                            <p:strVal val="#ppt_w"/>
                                          </p:val>
                                        </p:tav>
                                      </p:tavLst>
                                    </p:anim>
                                    <p:anim calcmode="lin" valueType="num">
                                      <p:cBhvr>
                                        <p:cTn id="18" dur="2000" fill="hold"/>
                                        <p:tgtEl>
                                          <p:spTgt spid="3"/>
                                        </p:tgtEl>
                                        <p:attrNameLst>
                                          <p:attrName>ppt_h</p:attrName>
                                        </p:attrNameLst>
                                      </p:cBhvr>
                                      <p:tavLst>
                                        <p:tav tm="0">
                                          <p:val>
                                            <p:fltVal val="0"/>
                                          </p:val>
                                        </p:tav>
                                        <p:tav tm="100000">
                                          <p:val>
                                            <p:strVal val="#ppt_h"/>
                                          </p:val>
                                        </p:tav>
                                      </p:tavLst>
                                    </p:anim>
                                    <p:animEffect transition="in" filter="fade">
                                      <p:cBhvr>
                                        <p:cTn id="19" dur="2000"/>
                                        <p:tgtEl>
                                          <p:spTgt spid="3"/>
                                        </p:tgtEl>
                                      </p:cBhvr>
                                    </p:animEffect>
                                  </p:childTnLst>
                                </p:cTn>
                              </p:par>
                              <p:par>
                                <p:cTn id="20" presetID="42" presetClass="path" presetSubtype="0" accel="50000" decel="50000" fill="hold" nodeType="withEffect">
                                  <p:stCondLst>
                                    <p:cond delay="0"/>
                                  </p:stCondLst>
                                  <p:childTnLst>
                                    <p:animMotion origin="layout" path="M -0.1086 0.00023 L 3.125E-6 -1.48148E-6 " pathEditMode="relative" rAng="0" ptsTypes="AA">
                                      <p:cBhvr>
                                        <p:cTn id="21" dur="2000" fill="hold"/>
                                        <p:tgtEl>
                                          <p:spTgt spid="3"/>
                                        </p:tgtEl>
                                        <p:attrNameLst>
                                          <p:attrName>ppt_x</p:attrName>
                                          <p:attrName>ppt_y</p:attrName>
                                        </p:attrNameLst>
                                      </p:cBhvr>
                                      <p:rCtr x="5430" y="-23"/>
                                    </p:animMotion>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63" presetClass="path" presetSubtype="0" accel="50000" decel="50000" fill="hold" grpId="1" nodeType="withEffect">
                                  <p:stCondLst>
                                    <p:cond delay="0"/>
                                  </p:stCondLst>
                                  <p:childTnLst>
                                    <p:animMotion origin="layout" path="M -3.75E-6 -1.85185E-6 L 0.00092 0.10093 " pathEditMode="relative" rAng="0" ptsTypes="AA">
                                      <p:cBhvr>
                                        <p:cTn id="26" dur="2000" fill="hold"/>
                                        <p:tgtEl>
                                          <p:spTgt spid="20"/>
                                        </p:tgtEl>
                                        <p:attrNameLst>
                                          <p:attrName>ppt_x</p:attrName>
                                          <p:attrName>ppt_y</p:attrName>
                                        </p:attrNameLst>
                                      </p:cBhvr>
                                      <p:rCtr x="39" y="5046"/>
                                    </p:animMotion>
                                  </p:childTnLst>
                                </p:cTn>
                              </p:par>
                              <p:par>
                                <p:cTn id="27" presetID="10" presetClass="exit" presetSubtype="0" fill="hold" grpId="2" nodeType="withEffect">
                                  <p:stCondLst>
                                    <p:cond delay="150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ntr" presetSubtype="0" fill="hold" grpId="0" nodeType="withEffect">
                                  <p:stCondLst>
                                    <p:cond delay="5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63" presetClass="path" presetSubtype="0" accel="50000" decel="50000" fill="hold" grpId="1" nodeType="withEffect">
                                  <p:stCondLst>
                                    <p:cond delay="500"/>
                                  </p:stCondLst>
                                  <p:childTnLst>
                                    <p:animMotion origin="layout" path="M -4.58333E-6 -3.7037E-6 L -0.00013 -0.13495 " pathEditMode="relative" rAng="0" ptsTypes="AA">
                                      <p:cBhvr>
                                        <p:cTn id="34" dur="2000" fill="hold"/>
                                        <p:tgtEl>
                                          <p:spTgt spid="19"/>
                                        </p:tgtEl>
                                        <p:attrNameLst>
                                          <p:attrName>ppt_x</p:attrName>
                                          <p:attrName>ppt_y</p:attrName>
                                        </p:attrNameLst>
                                      </p:cBhvr>
                                      <p:rCtr x="-13" y="-6759"/>
                                    </p:animMotion>
                                  </p:childTnLst>
                                </p:cTn>
                              </p:par>
                              <p:par>
                                <p:cTn id="35" presetID="10" presetClass="exit" presetSubtype="0" fill="hold" grpId="2" nodeType="withEffect">
                                  <p:stCondLst>
                                    <p:cond delay="200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63" presetClass="path" presetSubtype="0" accel="50000" decel="50000" fill="hold" grpId="1" nodeType="withEffect">
                                  <p:stCondLst>
                                    <p:cond delay="0"/>
                                  </p:stCondLst>
                                  <p:childTnLst>
                                    <p:animMotion origin="layout" path="M 2.29167E-6 -7.40741E-7 L -0.00026 -0.07755 " pathEditMode="relative" rAng="0" ptsTypes="AA">
                                      <p:cBhvr>
                                        <p:cTn id="42" dur="2000" fill="hold"/>
                                        <p:tgtEl>
                                          <p:spTgt spid="22"/>
                                        </p:tgtEl>
                                        <p:attrNameLst>
                                          <p:attrName>ppt_x</p:attrName>
                                          <p:attrName>ppt_y</p:attrName>
                                        </p:attrNameLst>
                                      </p:cBhvr>
                                      <p:rCtr x="-13" y="-3889"/>
                                    </p:animMotion>
                                  </p:childTnLst>
                                </p:cTn>
                              </p:par>
                              <p:par>
                                <p:cTn id="43" presetID="10" presetClass="exit" presetSubtype="0" fill="hold" grpId="2" nodeType="withEffect">
                                  <p:stCondLst>
                                    <p:cond delay="150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ntr" presetSubtype="0" fill="hold" grpId="0" nodeType="withEffect">
                                  <p:stCondLst>
                                    <p:cond delay="5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63" presetClass="path" presetSubtype="0" accel="50000" decel="50000" fill="hold" grpId="1" nodeType="withEffect">
                                  <p:stCondLst>
                                    <p:cond delay="500"/>
                                  </p:stCondLst>
                                  <p:childTnLst>
                                    <p:animMotion origin="layout" path="M 2.77556E-17 -7.40741E-7 L 0.00065 -0.10787 " pathEditMode="relative" rAng="0" ptsTypes="AA">
                                      <p:cBhvr>
                                        <p:cTn id="50" dur="2000" fill="hold"/>
                                        <p:tgtEl>
                                          <p:spTgt spid="21"/>
                                        </p:tgtEl>
                                        <p:attrNameLst>
                                          <p:attrName>ppt_x</p:attrName>
                                          <p:attrName>ppt_y</p:attrName>
                                        </p:attrNameLst>
                                      </p:cBhvr>
                                      <p:rCtr x="26" y="-5394"/>
                                    </p:animMotion>
                                  </p:childTnLst>
                                </p:cTn>
                              </p:par>
                              <p:par>
                                <p:cTn id="51" presetID="10" presetClass="exit" presetSubtype="0" fill="hold" grpId="2" nodeType="withEffect">
                                  <p:stCondLst>
                                    <p:cond delay="2000"/>
                                  </p:stCondLst>
                                  <p:childTnLst>
                                    <p:animEffect transition="out" filter="fade">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10" presetClass="entr" presetSubtype="0" fill="hold" grpId="0" nodeType="withEffect">
                                  <p:stCondLst>
                                    <p:cond delay="7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63" presetClass="path" presetSubtype="0" accel="50000" decel="50000" fill="hold" grpId="1" nodeType="withEffect">
                                  <p:stCondLst>
                                    <p:cond delay="750"/>
                                  </p:stCondLst>
                                  <p:childTnLst>
                                    <p:animMotion origin="layout" path="M 8.33333E-7 3.7037E-7 L 8.33333E-7 0.15579 " pathEditMode="relative" rAng="0" ptsTypes="AA">
                                      <p:cBhvr>
                                        <p:cTn id="58" dur="2000" fill="hold"/>
                                        <p:tgtEl>
                                          <p:spTgt spid="17"/>
                                        </p:tgtEl>
                                        <p:attrNameLst>
                                          <p:attrName>ppt_x</p:attrName>
                                          <p:attrName>ppt_y</p:attrName>
                                        </p:attrNameLst>
                                      </p:cBhvr>
                                      <p:rCtr x="0" y="7778"/>
                                    </p:animMotion>
                                  </p:childTnLst>
                                </p:cTn>
                              </p:par>
                              <p:par>
                                <p:cTn id="59" presetID="10" presetClass="exit" presetSubtype="0" fill="hold" grpId="2" nodeType="withEffect">
                                  <p:stCondLst>
                                    <p:cond delay="225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5" grpId="1"/>
      <p:bldP spid="17" grpId="0" bldLvl="0" animBg="1"/>
      <p:bldP spid="17" grpId="1" bldLvl="0" animBg="1"/>
      <p:bldP spid="17" grpId="2" bldLvl="0" animBg="1"/>
      <p:bldP spid="19" grpId="0" bldLvl="0" animBg="1"/>
      <p:bldP spid="19" grpId="1" bldLvl="0" animBg="1"/>
      <p:bldP spid="19" grpId="2" bldLvl="0" animBg="1"/>
      <p:bldP spid="20" grpId="0" bldLvl="0" animBg="1"/>
      <p:bldP spid="20" grpId="1" bldLvl="0" animBg="1"/>
      <p:bldP spid="20" grpId="2" bldLvl="0" animBg="1"/>
      <p:bldP spid="21" grpId="0" bldLvl="0" animBg="1"/>
      <p:bldP spid="21" grpId="1" bldLvl="0" animBg="1"/>
      <p:bldP spid="21" grpId="2" bldLvl="0" animBg="1"/>
      <p:bldP spid="22" grpId="0" bldLvl="0" animBg="1"/>
      <p:bldP spid="22" grpId="1" bldLvl="0" animBg="1"/>
      <p:bldP spid="22" grpId="2"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761" y="345743"/>
            <a:ext cx="2628796"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04GC</a:t>
            </a:r>
            <a:r>
              <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算法</a:t>
            </a:r>
            <a:endPar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1347470"/>
            <a:ext cx="9086850" cy="1383665"/>
          </a:xfrm>
          <a:prstGeom prst="rect">
            <a:avLst/>
          </a:prstGeom>
        </p:spPr>
        <p:txBody>
          <a:bodyPr wrap="square">
            <a:spAutoFit/>
          </a:bodyPr>
          <a:p>
            <a:pPr algn="just">
              <a:lnSpc>
                <a:spcPct val="150000"/>
              </a:lnSpc>
            </a:pPr>
            <a:r>
              <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垃圾收集 Garbage Collection 通常被称为“GC”。</a:t>
            </a:r>
            <a:endPar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jvm 中，程序计数器、虚拟机栈、本地方法栈都是随线程而生随线程而灭，栈帧随着方法的进入和退出做入栈和出栈操作，实现了自动的内存清理，因此，我们的内存垃圾回收主要集中于 java 堆和方法区中，在程序运行期间，这部分内存的分配和使用都是动态的.</a:t>
            </a:r>
            <a:endPar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761" y="345743"/>
            <a:ext cx="2628796"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04GC</a:t>
            </a:r>
            <a:r>
              <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算法</a:t>
            </a:r>
            <a:r>
              <a:rPr lang="en-US" altLang="zh-CN"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-标记-清除</a:t>
            </a:r>
            <a:endParaRPr lang="en-US" altLang="zh-CN"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902970"/>
            <a:ext cx="9086850" cy="2353310"/>
          </a:xfrm>
          <a:prstGeom prst="rect">
            <a:avLst/>
          </a:prstGeom>
        </p:spPr>
        <p:txBody>
          <a:bodyPr wrap="square">
            <a:spAutoFit/>
          </a:bodyPr>
          <a:p>
            <a:pPr algn="just">
              <a:lnSpc>
                <a:spcPct val="150000"/>
              </a:lnSpc>
            </a:pPr>
            <a:r>
              <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标记-清除”（Mark-Sweep）算法，如它的名字一样，算法分为“标记”和“清除”两个阶段：首先标记出所有需要回收的对象，在标记完成后统一回收掉所有被标记的对象。之所以说它是最基础的收集算法，是因为后续的收集算法都是基于这种思路并对其缺点进行改进而得到的。</a:t>
            </a:r>
            <a:endPar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endPar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它的主要缺点有两个：一个是效率问题，标记和清除过程的效率都不高；另外一个是空间问题，标记清除之后会产生大量不连续的内存碎片，空间碎片太多可能会导致，当程序在以后的运行过程中需要分配较大对象时无法找到足够的连续内存而不得不提前触发另一次垃圾收集动作。</a:t>
            </a:r>
            <a:endPar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 name="图片 1"/>
          <p:cNvPicPr>
            <a:picLocks noChangeAspect="1"/>
          </p:cNvPicPr>
          <p:nvPr/>
        </p:nvPicPr>
        <p:blipFill>
          <a:blip r:embed="rId2"/>
          <a:stretch>
            <a:fillRect/>
          </a:stretch>
        </p:blipFill>
        <p:spPr>
          <a:xfrm>
            <a:off x="382905" y="3400425"/>
            <a:ext cx="4533265" cy="3256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3747770"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04GC</a:t>
            </a:r>
            <a:r>
              <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算法</a:t>
            </a:r>
            <a:r>
              <a:rPr lang="en-US" altLang="zh-CN"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-标记-压缩算法</a:t>
            </a:r>
            <a:endParaRPr lang="en-US" altLang="zh-CN"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902970"/>
            <a:ext cx="9086850" cy="2030095"/>
          </a:xfrm>
          <a:prstGeom prst="rect">
            <a:avLst/>
          </a:prstGeom>
        </p:spPr>
        <p:txBody>
          <a:bodyPr wrap="square">
            <a:spAutoFit/>
          </a:bodyPr>
          <a:p>
            <a:pPr algn="just">
              <a:lnSpc>
                <a:spcPct val="150000"/>
              </a:lnSpc>
            </a:pPr>
            <a:r>
              <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复制收集算法在对象存活率较高时就要执行较多的复制操作，效率将会变低。更关键的是，如果不想浪费50%的空间，就需要有额外的空间进行分配担保，以应对被使用的内存中所有对象都100%存活的极端情况，所以在老年代一般不能直接选用这种算法。</a:t>
            </a:r>
            <a:endPar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根据老年代的特点，有人提出了另外一种“标记-整理”（Mark-Compact）算法，标记过程仍然与“标记-清除”算法一样，但后续步骤不是直接对可回收对象进行清理，而是让所有存活的对象都向一端移动，然后直接清理掉端边界以外的内存</a:t>
            </a: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3" name="图片 2"/>
          <p:cNvPicPr>
            <a:picLocks noChangeAspect="1"/>
          </p:cNvPicPr>
          <p:nvPr/>
        </p:nvPicPr>
        <p:blipFill>
          <a:blip r:embed="rId2"/>
          <a:stretch>
            <a:fillRect/>
          </a:stretch>
        </p:blipFill>
        <p:spPr>
          <a:xfrm>
            <a:off x="382905" y="2938780"/>
            <a:ext cx="4780915" cy="3828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3747770"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04GC</a:t>
            </a:r>
            <a:r>
              <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算法</a:t>
            </a:r>
            <a:r>
              <a:rPr lang="en-US" altLang="zh-CN"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-复制算法</a:t>
            </a:r>
            <a:endParaRPr lang="en-US" altLang="zh-CN"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902970"/>
            <a:ext cx="9086850" cy="1706880"/>
          </a:xfrm>
          <a:prstGeom prst="rect">
            <a:avLst/>
          </a:prstGeom>
        </p:spPr>
        <p:txBody>
          <a:bodyPr wrap="square">
            <a:spAutoFit/>
          </a:bodyPr>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复制”（Copying）的收集算法，它将可用内存按容量划分为大小相等的两块，每次只使用其中的一块。当这一块的内存用完了，就将还存活着的对象复制到另外一块上面，然后再把已使用过的内存空间一次清理掉。</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这样使得每次都是对其中的一块进行内存回收，内存分配时也就不用考虑内存碎片等复杂情况，实现简单，运行高效。只是这种算法的代价是将内存缩小为原来的一半，持续复制长生存期的对象则导致效率降低。</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 name="图片 1"/>
          <p:cNvPicPr>
            <a:picLocks noChangeAspect="1"/>
          </p:cNvPicPr>
          <p:nvPr/>
        </p:nvPicPr>
        <p:blipFill>
          <a:blip r:embed="rId2"/>
          <a:stretch>
            <a:fillRect/>
          </a:stretch>
        </p:blipFill>
        <p:spPr>
          <a:xfrm>
            <a:off x="382905" y="3098165"/>
            <a:ext cx="4723765" cy="3399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3747770"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04GC</a:t>
            </a:r>
            <a:r>
              <a:rPr lang="zh-CN" altLang="en-US"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算法</a:t>
            </a:r>
            <a:r>
              <a:rPr lang="en-US" altLang="zh-CN"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rPr>
              <a:t>-分代收集算法</a:t>
            </a:r>
            <a:endParaRPr lang="en-US" altLang="zh-CN" sz="2000" spc="-15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902970"/>
            <a:ext cx="9086850" cy="2676525"/>
          </a:xfrm>
          <a:prstGeom prst="rect">
            <a:avLst/>
          </a:prstGeom>
        </p:spPr>
        <p:txBody>
          <a:bodyPr wrap="square">
            <a:spAutoFit/>
          </a:bodyPr>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前面介绍了标记清除、标记压缩、复制等垃圾回收算法。在这些算法中，并没有一种算法可以完全替代其他算法，他们都具有自己独特的优势和特点。因此，根据垃圾回收对象的特征，使用合适的算法回收，才是明智的选择。分代算法就是基于这种思想。</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“分代收集”（Generational Collection）算法，把Java堆分为新生代和老年代，这样就可以根据各个年代的特点采用最适当的收集算法。在新生代中，每次垃圾收集时都发现有大批对象死去，只有少量存活，那就选用复制算法，只需要付出少量存活对象的复制成本就可以完成收集。而老年代中因为对象存活率高、没有额外空间对它进行分配担保，就必须使用“标记-清理”或“标记-整理”算法来进行回收。</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8" name="图片 3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PicPr>
            <a:picLocks noChangeAspect="1"/>
          </p:cNvPicPr>
          <p:nvPr/>
        </p:nvPicPr>
        <p:blipFill rotWithShape="1">
          <a:blip r:embed="rId2" cstate="print">
            <a:extLst>
              <a:ext uri="{28A0092B-C50C-407E-A947-70E740481C1C}">
                <a14:useLocalDpi xmlns:a14="http://schemas.microsoft.com/office/drawing/2010/main" val="0"/>
              </a:ext>
            </a:extLst>
          </a:blip>
          <a:srcRect l="23567" t="24035" r="23801" b="23685"/>
          <a:stretch>
            <a:fillRect/>
          </a:stretch>
        </p:blipFill>
        <p:spPr>
          <a:xfrm rot="2700000">
            <a:off x="1203860" y="-2734017"/>
            <a:ext cx="5249840" cy="5214842"/>
          </a:xfrm>
          <a:prstGeom prst="rect">
            <a:avLst/>
          </a:prstGeom>
        </p:spPr>
      </p:pic>
      <p:sp>
        <p:nvSpPr>
          <p:cNvPr id="15" name="任意多边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0800000" flipV="1">
            <a:off x="1531401" y="1204637"/>
            <a:ext cx="4594758" cy="7779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w="28575">
            <a:gradFill>
              <a:gsLst>
                <a:gs pos="49500">
                  <a:srgbClr val="DFA117"/>
                </a:gs>
                <a:gs pos="0">
                  <a:srgbClr val="C99115">
                    <a:alpha val="0"/>
                  </a:srgbClr>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2634991" y="522535"/>
            <a:ext cx="1107996" cy="646331"/>
          </a:xfrm>
          <a:prstGeom prst="rect">
            <a:avLst/>
          </a:prstGeom>
        </p:spPr>
        <p:txBody>
          <a:bodyPr wrap="none">
            <a:spAutoFit/>
          </a:bodyPr>
          <a:lstStyle/>
          <a:p>
            <a:r>
              <a:rPr lang="zh-CN" altLang="en-US" sz="3600" spc="-150" dirty="0">
                <a:solidFill>
                  <a:srgbClr val="DFA117"/>
                </a:solidFill>
                <a:latin typeface="华文楷体" panose="02010600040101010101" pitchFamily="2" charset="-122"/>
                <a:ea typeface="华文楷体" panose="02010600040101010101" pitchFamily="2" charset="-122"/>
              </a:rPr>
              <a:t>目录</a:t>
            </a:r>
            <a:endParaRPr lang="zh-CN" altLang="en-US" sz="3600" dirty="0">
              <a:solidFill>
                <a:prstClr val="black"/>
              </a:solidFill>
              <a:latin typeface="华文楷体" panose="02010600040101010101" pitchFamily="2" charset="-122"/>
              <a:ea typeface="华文楷体" panose="02010600040101010101" pitchFamily="2" charset="-122"/>
            </a:endParaRPr>
          </a:p>
        </p:txBody>
      </p:sp>
      <p:sp>
        <p:nvSpPr>
          <p:cNvPr id="16" name="任意多边形 1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765892" y="3273023"/>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sp>
        <p:nvSpPr>
          <p:cNvPr id="4" name="矩形 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514254" y="3095869"/>
            <a:ext cx="556563" cy="523220"/>
          </a:xfrm>
          <a:prstGeom prst="rect">
            <a:avLst/>
          </a:prstGeom>
        </p:spPr>
        <p:txBody>
          <a:bodyPr wrap="none">
            <a:spAutoFit/>
          </a:bodyPr>
          <a:lstStyle/>
          <a:p>
            <a:r>
              <a:rPr lang="en-US" altLang="zh-CN" sz="28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800" dirty="0">
              <a:solidFill>
                <a:prstClr val="black"/>
              </a:solidFill>
              <a:latin typeface="Open Sans" panose="020B0606030504020204" pitchFamily="34" charset="0"/>
              <a:cs typeface="Open Sans" panose="020B0606030504020204" pitchFamily="34" charset="0"/>
            </a:endParaRPr>
          </a:p>
        </p:txBody>
      </p:sp>
      <p:grpSp>
        <p:nvGrpSpPr>
          <p:cNvPr id="17" name="组合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2235823" y="2848191"/>
            <a:ext cx="3207223" cy="722858"/>
            <a:chOff x="6929721" y="1614779"/>
            <a:chExt cx="3080793" cy="722858"/>
          </a:xfrm>
        </p:grpSpPr>
        <p:sp>
          <p:nvSpPr>
            <p:cNvPr id="20" name="矩形 19"/>
            <p:cNvSpPr/>
            <p:nvPr/>
          </p:nvSpPr>
          <p:spPr>
            <a:xfrm>
              <a:off x="6938527" y="1614779"/>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DFA117"/>
                  </a:solidFill>
                  <a:latin typeface="Open Sans" panose="020B0606030504020204" pitchFamily="34" charset="0"/>
                  <a:ea typeface="Meiryo" panose="020B0604030504040204" pitchFamily="34" charset="-128"/>
                  <a:cs typeface="Open Sans" panose="020B0606030504020204" pitchFamily="34" charset="0"/>
                </a:rPr>
                <a:t>JVM</a:t>
              </a:r>
              <a:r>
                <a:rPr lang="zh-CN" altLang="en-US" sz="2000" dirty="0">
                  <a:solidFill>
                    <a:srgbClr val="DFA117"/>
                  </a:solidFill>
                  <a:latin typeface="Open Sans" panose="020B0606030504020204" pitchFamily="34" charset="0"/>
                  <a:ea typeface="宋体" panose="02010600030101010101" pitchFamily="2" charset="-122"/>
                  <a:cs typeface="Open Sans" panose="020B0606030504020204" pitchFamily="34" charset="0"/>
                </a:rPr>
                <a:t>简介</a:t>
              </a:r>
              <a:endParaRPr lang="zh-CN" altLang="en-US" sz="200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22" name="Rectangle 3"/>
            <p:cNvSpPr txBox="1">
              <a:spLocks noChangeArrowheads="1"/>
            </p:cNvSpPr>
            <p:nvPr/>
          </p:nvSpPr>
          <p:spPr bwMode="auto">
            <a:xfrm>
              <a:off x="6929721" y="2106497"/>
              <a:ext cx="3080793" cy="2311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00" b="0" dirty="0">
                  <a:solidFill>
                    <a:prstClr val="white">
                      <a:lumMod val="85000"/>
                    </a:prstClr>
                  </a:solidFill>
                  <a:effectLst/>
                  <a:latin typeface="Open Sans" panose="020B0606030504020204" pitchFamily="34" charset="0"/>
                  <a:ea typeface="Open Sans" panose="020B0606030504020204" pitchFamily="34" charset="0"/>
                  <a:cs typeface="Open Sans" panose="020B0606030504020204" pitchFamily="34" charset="0"/>
                </a:rPr>
                <a:t>JVM</a:t>
              </a:r>
              <a:r>
                <a:rPr lang="zh-CN" sz="900" b="0" dirty="0">
                  <a:solidFill>
                    <a:prstClr val="white">
                      <a:lumMod val="85000"/>
                    </a:prstClr>
                  </a:solidFill>
                  <a:effectLst/>
                  <a:latin typeface="Open Sans" panose="020B0606030504020204" pitchFamily="34" charset="0"/>
                  <a:ea typeface="宋体" panose="02010600030101010101" pitchFamily="2" charset="-122"/>
                  <a:cs typeface="Open Sans" panose="020B0606030504020204" pitchFamily="34" charset="0"/>
                </a:rPr>
                <a:t>是什么、Java为什么跨平台、JDK、JRE、JVM之间的关系</a:t>
              </a:r>
              <a:endParaRPr lang="zh-CN" sz="900" b="0" dirty="0">
                <a:solidFill>
                  <a:prstClr val="white">
                    <a:lumMod val="85000"/>
                  </a:prstClr>
                </a:solidFill>
                <a:effectLst/>
                <a:latin typeface="Open Sans" panose="020B0606030504020204" pitchFamily="34" charset="0"/>
                <a:ea typeface="宋体" panose="02010600030101010101" pitchFamily="2" charset="-122"/>
                <a:cs typeface="Open Sans" panose="020B0606030504020204" pitchFamily="34" charset="0"/>
              </a:endParaRPr>
            </a:p>
          </p:txBody>
        </p:sp>
      </p:grpSp>
      <p:sp>
        <p:nvSpPr>
          <p:cNvPr id="23" name="任意多边形 2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775059" y="4527161"/>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sp>
        <p:nvSpPr>
          <p:cNvPr id="24" name="矩形 2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523421" y="4350007"/>
            <a:ext cx="473206" cy="523220"/>
          </a:xfrm>
          <a:prstGeom prst="rect">
            <a:avLst/>
          </a:prstGeom>
        </p:spPr>
        <p:txBody>
          <a:bodyPr wrap="none">
            <a:spAutoFit/>
          </a:bodyPr>
          <a:lstStyle/>
          <a:p>
            <a:r>
              <a:rPr lang="en-US" altLang="zh-CN" sz="2800" spc="-150" dirty="0" smtClean="0">
                <a:solidFill>
                  <a:srgbClr val="DFA117"/>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800" dirty="0">
              <a:solidFill>
                <a:prstClr val="black"/>
              </a:solidFill>
              <a:latin typeface="Open Sans" panose="020B0606030504020204" pitchFamily="34" charset="0"/>
              <a:cs typeface="Open Sans" panose="020B0606030504020204" pitchFamily="34" charset="0"/>
            </a:endParaRPr>
          </a:p>
        </p:txBody>
      </p:sp>
      <p:grpSp>
        <p:nvGrpSpPr>
          <p:cNvPr id="25" name="组合 2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2244990" y="4102329"/>
            <a:ext cx="3207223" cy="722858"/>
            <a:chOff x="6929721" y="1614779"/>
            <a:chExt cx="3080793" cy="722858"/>
          </a:xfrm>
        </p:grpSpPr>
        <p:sp>
          <p:nvSpPr>
            <p:cNvPr id="26" name="矩形 25"/>
            <p:cNvSpPr/>
            <p:nvPr/>
          </p:nvSpPr>
          <p:spPr>
            <a:xfrm>
              <a:off x="6938527" y="1614779"/>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DFA117"/>
                  </a:solidFill>
                  <a:latin typeface="Open Sans" panose="020B0606030504020204" pitchFamily="34" charset="0"/>
                  <a:ea typeface="宋体" panose="02010600030101010101" pitchFamily="2" charset="-122"/>
                  <a:cs typeface="Open Sans" panose="020B0606030504020204" pitchFamily="34" charset="0"/>
                </a:rPr>
                <a:t>JVM</a:t>
              </a:r>
              <a:r>
                <a:rPr lang="zh-CN" altLang="en-US" sz="2000" dirty="0">
                  <a:solidFill>
                    <a:srgbClr val="DFA117"/>
                  </a:solidFill>
                  <a:latin typeface="Open Sans" panose="020B0606030504020204" pitchFamily="34" charset="0"/>
                  <a:ea typeface="宋体" panose="02010600030101010101" pitchFamily="2" charset="-122"/>
                  <a:cs typeface="Open Sans" panose="020B0606030504020204" pitchFamily="34" charset="0"/>
                </a:rPr>
                <a:t>内存结构</a:t>
              </a:r>
              <a:endParaRPr lang="zh-CN" altLang="en-US" sz="200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27" name="Rectangle 3"/>
            <p:cNvSpPr txBox="1">
              <a:spLocks noChangeArrowheads="1"/>
            </p:cNvSpPr>
            <p:nvPr/>
          </p:nvSpPr>
          <p:spPr bwMode="auto">
            <a:xfrm>
              <a:off x="6929721" y="2106497"/>
              <a:ext cx="3080793" cy="2311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endParaRPr lang="en-US" altLang="ko-KR" sz="900" b="0" dirty="0">
                <a:solidFill>
                  <a:prstClr val="white">
                    <a:lumMod val="85000"/>
                  </a:prst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sp>
        <p:nvSpPr>
          <p:cNvPr id="28" name="任意多边形 2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6681360" y="3273023"/>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6429722" y="3095869"/>
            <a:ext cx="473206" cy="523220"/>
          </a:xfrm>
          <a:prstGeom prst="rect">
            <a:avLst/>
          </a:prstGeom>
        </p:spPr>
        <p:txBody>
          <a:bodyPr wrap="none">
            <a:spAutoFit/>
          </a:bodyPr>
          <a:lstStyle/>
          <a:p>
            <a:r>
              <a:rPr lang="en-US" altLang="zh-CN" sz="2800" spc="-150" dirty="0" smtClean="0">
                <a:solidFill>
                  <a:srgbClr val="DFA117"/>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800" dirty="0">
              <a:solidFill>
                <a:prstClr val="black"/>
              </a:solidFill>
              <a:latin typeface="Open Sans" panose="020B0606030504020204" pitchFamily="34" charset="0"/>
              <a:cs typeface="Open Sans" panose="020B0606030504020204" pitchFamily="34" charset="0"/>
            </a:endParaRPr>
          </a:p>
        </p:txBody>
      </p:sp>
      <p:grpSp>
        <p:nvGrpSpPr>
          <p:cNvPr id="30" name="组合 2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7151291" y="2848191"/>
            <a:ext cx="3207223" cy="722858"/>
            <a:chOff x="6929721" y="1614779"/>
            <a:chExt cx="3080793" cy="722858"/>
          </a:xfrm>
        </p:grpSpPr>
        <p:sp>
          <p:nvSpPr>
            <p:cNvPr id="31" name="矩形 30"/>
            <p:cNvSpPr/>
            <p:nvPr/>
          </p:nvSpPr>
          <p:spPr>
            <a:xfrm>
              <a:off x="6938527" y="1614779"/>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rgbClr val="DFA117"/>
                  </a:solidFill>
                  <a:latin typeface="Open Sans" panose="020B0606030504020204" pitchFamily="34" charset="0"/>
                  <a:ea typeface="Open Sans" panose="020B0606030504020204" pitchFamily="34" charset="0"/>
                  <a:cs typeface="Open Sans" panose="020B0606030504020204" pitchFamily="34" charset="0"/>
                </a:rPr>
                <a:t>java</a:t>
              </a:r>
              <a:r>
                <a:rPr lang="zh-CN" altLang="en-US" sz="2000" dirty="0" smtClean="0">
                  <a:solidFill>
                    <a:srgbClr val="DFA117"/>
                  </a:solidFill>
                  <a:latin typeface="Open Sans" panose="020B0606030504020204" pitchFamily="34" charset="0"/>
                  <a:ea typeface="宋体" panose="02010600030101010101" pitchFamily="2" charset="-122"/>
                  <a:cs typeface="Open Sans" panose="020B0606030504020204" pitchFamily="34" charset="0"/>
                </a:rPr>
                <a:t>类的加载机制</a:t>
              </a:r>
              <a:endParaRPr lang="zh-CN" altLang="en-US" sz="2000" dirty="0">
                <a:solidFill>
                  <a:srgbClr val="DFA117"/>
                </a:solidFill>
                <a:latin typeface="Open Sans" panose="020B0606030504020204" pitchFamily="34" charset="0"/>
                <a:ea typeface="Meiryo" panose="020B0604030504040204" pitchFamily="34" charset="-128"/>
                <a:cs typeface="Open Sans" panose="020B0606030504020204" pitchFamily="34" charset="0"/>
              </a:endParaRPr>
            </a:p>
          </p:txBody>
        </p:sp>
        <p:sp>
          <p:nvSpPr>
            <p:cNvPr id="32" name="Rectangle 3"/>
            <p:cNvSpPr txBox="1">
              <a:spLocks noChangeArrowheads="1"/>
            </p:cNvSpPr>
            <p:nvPr/>
          </p:nvSpPr>
          <p:spPr bwMode="auto">
            <a:xfrm>
              <a:off x="6929721" y="2106497"/>
              <a:ext cx="3080793" cy="2311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endParaRPr lang="en-US" altLang="ko-KR" sz="900" b="0" dirty="0">
                <a:solidFill>
                  <a:prstClr val="white">
                    <a:lumMod val="85000"/>
                  </a:prst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sp>
        <p:nvSpPr>
          <p:cNvPr id="33" name="任意多边形 3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6690527" y="4527161"/>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sp>
        <p:nvSpPr>
          <p:cNvPr id="34" name="矩形 3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6438889" y="4350007"/>
            <a:ext cx="556563" cy="523220"/>
          </a:xfrm>
          <a:prstGeom prst="rect">
            <a:avLst/>
          </a:prstGeom>
        </p:spPr>
        <p:txBody>
          <a:bodyPr wrap="none">
            <a:spAutoFit/>
          </a:bodyPr>
          <a:lstStyle/>
          <a:p>
            <a:r>
              <a:rPr lang="en-US" altLang="zh-CN" sz="28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800" dirty="0">
              <a:solidFill>
                <a:prstClr val="black"/>
              </a:solidFill>
              <a:latin typeface="Open Sans" panose="020B0606030504020204" pitchFamily="34" charset="0"/>
              <a:cs typeface="Open Sans" panose="020B0606030504020204" pitchFamily="34" charset="0"/>
            </a:endParaRPr>
          </a:p>
        </p:txBody>
      </p:sp>
      <p:grpSp>
        <p:nvGrpSpPr>
          <p:cNvPr id="35" name="组合 3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7160458" y="4222344"/>
            <a:ext cx="3207223" cy="722858"/>
            <a:chOff x="6929721" y="1614779"/>
            <a:chExt cx="3080793" cy="722858"/>
          </a:xfrm>
        </p:grpSpPr>
        <p:sp>
          <p:nvSpPr>
            <p:cNvPr id="36" name="矩形 35"/>
            <p:cNvSpPr/>
            <p:nvPr/>
          </p:nvSpPr>
          <p:spPr>
            <a:xfrm>
              <a:off x="6938527" y="1614779"/>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rgbClr val="DFA117"/>
                  </a:solidFill>
                  <a:latin typeface="Open Sans" panose="020B0606030504020204" pitchFamily="34" charset="0"/>
                  <a:ea typeface="Meiryo" panose="020B0604030504040204" pitchFamily="34" charset="-128"/>
                  <a:cs typeface="Open Sans" panose="020B0606030504020204" pitchFamily="34" charset="0"/>
                </a:rPr>
                <a:t>GC</a:t>
              </a:r>
              <a:r>
                <a:rPr lang="zh-CN" altLang="en-US" sz="2000" dirty="0">
                  <a:solidFill>
                    <a:srgbClr val="DFA117"/>
                  </a:solidFill>
                  <a:latin typeface="Open Sans" panose="020B0606030504020204" pitchFamily="34" charset="0"/>
                  <a:ea typeface="宋体" panose="02010600030101010101" pitchFamily="2" charset="-122"/>
                  <a:cs typeface="Open Sans" panose="020B0606030504020204" pitchFamily="34" charset="0"/>
                </a:rPr>
                <a:t>算法</a:t>
              </a:r>
              <a:endParaRPr lang="zh-CN" altLang="en-US" sz="200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37" name="Rectangle 3"/>
            <p:cNvSpPr txBox="1">
              <a:spLocks noChangeArrowheads="1"/>
            </p:cNvSpPr>
            <p:nvPr/>
          </p:nvSpPr>
          <p:spPr bwMode="auto">
            <a:xfrm>
              <a:off x="6929721" y="2106497"/>
              <a:ext cx="3080793" cy="2311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endParaRPr lang="en-US" altLang="ko-KR" sz="900" b="0" dirty="0">
                <a:solidFill>
                  <a:prstClr val="white">
                    <a:lumMod val="85000"/>
                  </a:prst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sp>
        <p:nvSpPr>
          <p:cNvPr id="3"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12" name="任意多边形 1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756577" y="5933686"/>
            <a:ext cx="770951" cy="16891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Open Sans" panose="020B0606030504020204" pitchFamily="34" charset="0"/>
              <a:cs typeface="Open Sans" panose="020B0606030504020204" pitchFamily="34" charset="0"/>
            </a:endParaRPr>
          </a:p>
        </p:txBody>
      </p:sp>
      <p:sp>
        <p:nvSpPr>
          <p:cNvPr id="13" name="矩形 1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504939" y="5756532"/>
            <a:ext cx="551180" cy="521970"/>
          </a:xfrm>
          <a:prstGeom prst="rect">
            <a:avLst/>
          </a:prstGeom>
        </p:spPr>
        <p:txBody>
          <a:bodyPr wrap="none">
            <a:spAutoFit/>
          </a:bodyPr>
          <a:lstStyle/>
          <a:p>
            <a:r>
              <a:rPr lang="en-US" altLang="zh-CN" sz="28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2800" dirty="0">
              <a:solidFill>
                <a:prstClr val="black"/>
              </a:solidFill>
              <a:latin typeface="Open Sans" panose="020B0606030504020204" pitchFamily="34" charset="0"/>
              <a:cs typeface="Open Sans" panose="020B0606030504020204" pitchFamily="34" charset="0"/>
            </a:endParaRPr>
          </a:p>
        </p:txBody>
      </p:sp>
      <p:grpSp>
        <p:nvGrpSpPr>
          <p:cNvPr id="14" name="组合 1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2226508" y="5628869"/>
            <a:ext cx="3207223" cy="722858"/>
            <a:chOff x="6929721" y="1614779"/>
            <a:chExt cx="3080793" cy="722858"/>
          </a:xfrm>
        </p:grpSpPr>
        <p:sp>
          <p:nvSpPr>
            <p:cNvPr id="18" name="矩形 17"/>
            <p:cNvSpPr/>
            <p:nvPr/>
          </p:nvSpPr>
          <p:spPr>
            <a:xfrm>
              <a:off x="6938527" y="1614779"/>
              <a:ext cx="2962688"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DFA117"/>
                  </a:solidFill>
                  <a:latin typeface="Open Sans" panose="020B0606030504020204" pitchFamily="34" charset="0"/>
                  <a:ea typeface="宋体" panose="02010600030101010101" pitchFamily="2" charset="-122"/>
                  <a:cs typeface="Open Sans" panose="020B0606030504020204" pitchFamily="34" charset="0"/>
                </a:rPr>
                <a:t>总结陈词</a:t>
              </a:r>
              <a:endParaRPr lang="zh-CN" altLang="en-US" sz="2000" dirty="0">
                <a:solidFill>
                  <a:srgbClr val="DFA117"/>
                </a:solidFill>
                <a:latin typeface="Open Sans" panose="020B0606030504020204" pitchFamily="34" charset="0"/>
                <a:ea typeface="宋体" panose="02010600030101010101" pitchFamily="2" charset="-122"/>
                <a:cs typeface="Open Sans" panose="020B0606030504020204" pitchFamily="34" charset="0"/>
              </a:endParaRPr>
            </a:p>
          </p:txBody>
        </p:sp>
        <p:sp>
          <p:nvSpPr>
            <p:cNvPr id="19" name="Rectangle 3"/>
            <p:cNvSpPr txBox="1">
              <a:spLocks noChangeArrowheads="1"/>
            </p:cNvSpPr>
            <p:nvPr/>
          </p:nvSpPr>
          <p:spPr bwMode="auto">
            <a:xfrm>
              <a:off x="6929721" y="2106497"/>
              <a:ext cx="3080793" cy="2311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zh-CN" altLang="en-US" sz="900" b="0" dirty="0" smtClean="0">
                  <a:solidFill>
                    <a:prstClr val="white">
                      <a:lumMod val="85000"/>
                    </a:prstClr>
                  </a:solidFill>
                  <a:effectLst/>
                  <a:latin typeface="Open Sans" panose="020B0606030504020204" pitchFamily="34" charset="0"/>
                  <a:ea typeface="Open Sans" panose="020B0606030504020204" pitchFamily="34" charset="0"/>
                  <a:cs typeface="Open Sans" panose="020B0606030504020204" pitchFamily="34" charset="0"/>
                </a:rPr>
                <a:t>结束语 </a:t>
              </a:r>
              <a:endParaRPr lang="en-US" altLang="ko-KR" sz="900" b="0" dirty="0">
                <a:solidFill>
                  <a:prstClr val="white">
                    <a:lumMod val="85000"/>
                  </a:prstClr>
                </a:solidFill>
                <a:effectLst/>
                <a:latin typeface="Open Sans" panose="020B0606030504020204" pitchFamily="34" charset="0"/>
                <a:ea typeface="Open Sans" panose="020B0606030504020204" pitchFamily="34" charset="0"/>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2000" fill="hold"/>
                                        <p:tgtEl>
                                          <p:spTgt spid="38"/>
                                        </p:tgtEl>
                                        <p:attrNameLst>
                                          <p:attrName>ppt_w</p:attrName>
                                        </p:attrNameLst>
                                      </p:cBhvr>
                                      <p:tavLst>
                                        <p:tav tm="0">
                                          <p:val>
                                            <p:fltVal val="0"/>
                                          </p:val>
                                        </p:tav>
                                        <p:tav tm="100000">
                                          <p:val>
                                            <p:strVal val="#ppt_w"/>
                                          </p:val>
                                        </p:tav>
                                      </p:tavLst>
                                    </p:anim>
                                    <p:anim calcmode="lin" valueType="num">
                                      <p:cBhvr>
                                        <p:cTn id="8" dur="2000" fill="hold"/>
                                        <p:tgtEl>
                                          <p:spTgt spid="38"/>
                                        </p:tgtEl>
                                        <p:attrNameLst>
                                          <p:attrName>ppt_h</p:attrName>
                                        </p:attrNameLst>
                                      </p:cBhvr>
                                      <p:tavLst>
                                        <p:tav tm="0">
                                          <p:val>
                                            <p:fltVal val="0"/>
                                          </p:val>
                                        </p:tav>
                                        <p:tav tm="100000">
                                          <p:val>
                                            <p:strVal val="#ppt_h"/>
                                          </p:val>
                                        </p:tav>
                                      </p:tavLst>
                                    </p:anim>
                                    <p:animEffect transition="in" filter="fade">
                                      <p:cBhvr>
                                        <p:cTn id="9" dur="2000"/>
                                        <p:tgtEl>
                                          <p:spTgt spid="38"/>
                                        </p:tgtEl>
                                      </p:cBhvr>
                                    </p:animEffect>
                                  </p:childTnLst>
                                </p:cTn>
                              </p:par>
                              <p:par>
                                <p:cTn id="10" presetID="42" presetClass="path" presetSubtype="0" accel="50000" decel="50000" autoRev="1" fill="hold" nodeType="withEffect">
                                  <p:stCondLst>
                                    <p:cond delay="0"/>
                                  </p:stCondLst>
                                  <p:childTnLst>
                                    <p:animMotion origin="layout" path="M -2.29167E-6 -2.96296E-6 L -2.29167E-6 0.05348 " pathEditMode="relative" rAng="0" ptsTypes="AA">
                                      <p:cBhvr>
                                        <p:cTn id="11" dur="2000" fill="hold"/>
                                        <p:tgtEl>
                                          <p:spTgt spid="38"/>
                                        </p:tgtEl>
                                        <p:attrNameLst>
                                          <p:attrName>ppt_x</p:attrName>
                                          <p:attrName>ppt_y</p:attrName>
                                        </p:attrNameLst>
                                      </p:cBhvr>
                                      <p:rCtr x="0" y="2662"/>
                                    </p:animMotion>
                                  </p:childTnLst>
                                </p:cTn>
                              </p:par>
                              <p:par>
                                <p:cTn id="12" presetID="53" presetClass="entr" presetSubtype="16"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2000" fill="hold"/>
                                        <p:tgtEl>
                                          <p:spTgt spid="16"/>
                                        </p:tgtEl>
                                        <p:attrNameLst>
                                          <p:attrName>ppt_w</p:attrName>
                                        </p:attrNameLst>
                                      </p:cBhvr>
                                      <p:tavLst>
                                        <p:tav tm="0">
                                          <p:val>
                                            <p:fltVal val="0"/>
                                          </p:val>
                                        </p:tav>
                                        <p:tav tm="100000">
                                          <p:val>
                                            <p:strVal val="#ppt_w"/>
                                          </p:val>
                                        </p:tav>
                                      </p:tavLst>
                                    </p:anim>
                                    <p:anim calcmode="lin" valueType="num">
                                      <p:cBhvr>
                                        <p:cTn id="15" dur="2000" fill="hold"/>
                                        <p:tgtEl>
                                          <p:spTgt spid="16"/>
                                        </p:tgtEl>
                                        <p:attrNameLst>
                                          <p:attrName>ppt_h</p:attrName>
                                        </p:attrNameLst>
                                      </p:cBhvr>
                                      <p:tavLst>
                                        <p:tav tm="0">
                                          <p:val>
                                            <p:fltVal val="0"/>
                                          </p:val>
                                        </p:tav>
                                        <p:tav tm="100000">
                                          <p:val>
                                            <p:strVal val="#ppt_h"/>
                                          </p:val>
                                        </p:tav>
                                      </p:tavLst>
                                    </p:anim>
                                    <p:animEffect transition="in" filter="fade">
                                      <p:cBhvr>
                                        <p:cTn id="16" dur="2000"/>
                                        <p:tgtEl>
                                          <p:spTgt spid="16"/>
                                        </p:tgtEl>
                                      </p:cBhvr>
                                    </p:animEffect>
                                  </p:childTnLst>
                                </p:cTn>
                              </p:par>
                              <p:par>
                                <p:cTn id="17" presetID="42" presetClass="path" presetSubtype="0" accel="50000" decel="50000" autoRev="1" fill="hold" grpId="1" nodeType="withEffect">
                                  <p:stCondLst>
                                    <p:cond delay="0"/>
                                  </p:stCondLst>
                                  <p:childTnLst>
                                    <p:animMotion origin="layout" path="M -2.29167E-6 4.81481E-6 L -2.29167E-6 -0.05625 " pathEditMode="relative" rAng="0" ptsTypes="AA">
                                      <p:cBhvr>
                                        <p:cTn id="18" dur="2000" fill="hold"/>
                                        <p:tgtEl>
                                          <p:spTgt spid="16"/>
                                        </p:tgtEl>
                                        <p:attrNameLst>
                                          <p:attrName>ppt_x</p:attrName>
                                          <p:attrName>ppt_y</p:attrName>
                                        </p:attrNameLst>
                                      </p:cBhvr>
                                      <p:rCtr x="0" y="-2824"/>
                                    </p:animMotion>
                                  </p:childTnLst>
                                </p:cTn>
                              </p:par>
                              <p:par>
                                <p:cTn id="19" presetID="53"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2000" fill="hold"/>
                                        <p:tgtEl>
                                          <p:spTgt spid="28"/>
                                        </p:tgtEl>
                                        <p:attrNameLst>
                                          <p:attrName>ppt_w</p:attrName>
                                        </p:attrNameLst>
                                      </p:cBhvr>
                                      <p:tavLst>
                                        <p:tav tm="0">
                                          <p:val>
                                            <p:fltVal val="0"/>
                                          </p:val>
                                        </p:tav>
                                        <p:tav tm="100000">
                                          <p:val>
                                            <p:strVal val="#ppt_w"/>
                                          </p:val>
                                        </p:tav>
                                      </p:tavLst>
                                    </p:anim>
                                    <p:anim calcmode="lin" valueType="num">
                                      <p:cBhvr>
                                        <p:cTn id="22" dur="2000" fill="hold"/>
                                        <p:tgtEl>
                                          <p:spTgt spid="28"/>
                                        </p:tgtEl>
                                        <p:attrNameLst>
                                          <p:attrName>ppt_h</p:attrName>
                                        </p:attrNameLst>
                                      </p:cBhvr>
                                      <p:tavLst>
                                        <p:tav tm="0">
                                          <p:val>
                                            <p:fltVal val="0"/>
                                          </p:val>
                                        </p:tav>
                                        <p:tav tm="100000">
                                          <p:val>
                                            <p:strVal val="#ppt_h"/>
                                          </p:val>
                                        </p:tav>
                                      </p:tavLst>
                                    </p:anim>
                                    <p:animEffect transition="in" filter="fade">
                                      <p:cBhvr>
                                        <p:cTn id="23" dur="2000"/>
                                        <p:tgtEl>
                                          <p:spTgt spid="28"/>
                                        </p:tgtEl>
                                      </p:cBhvr>
                                    </p:animEffect>
                                  </p:childTnLst>
                                </p:cTn>
                              </p:par>
                              <p:par>
                                <p:cTn id="24" presetID="42" presetClass="path" presetSubtype="0" accel="50000" decel="50000" autoRev="1" fill="hold" grpId="1" nodeType="withEffect">
                                  <p:stCondLst>
                                    <p:cond delay="0"/>
                                  </p:stCondLst>
                                  <p:childTnLst>
                                    <p:animMotion origin="layout" path="M -2.29167E-6 4.81481E-6 L -2.29167E-6 -0.05625 " pathEditMode="relative" rAng="0" ptsTypes="AA">
                                      <p:cBhvr>
                                        <p:cTn id="25" dur="2000" fill="hold"/>
                                        <p:tgtEl>
                                          <p:spTgt spid="28"/>
                                        </p:tgtEl>
                                        <p:attrNameLst>
                                          <p:attrName>ppt_x</p:attrName>
                                          <p:attrName>ppt_y</p:attrName>
                                        </p:attrNameLst>
                                      </p:cBhvr>
                                      <p:rCtr x="0" y="-2824"/>
                                    </p:animMotion>
                                  </p:childTnLst>
                                </p:cTn>
                              </p:par>
                              <p:par>
                                <p:cTn id="26" presetID="53" presetClass="entr" presetSubtype="16"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2000" fill="hold"/>
                                        <p:tgtEl>
                                          <p:spTgt spid="33"/>
                                        </p:tgtEl>
                                        <p:attrNameLst>
                                          <p:attrName>ppt_w</p:attrName>
                                        </p:attrNameLst>
                                      </p:cBhvr>
                                      <p:tavLst>
                                        <p:tav tm="0">
                                          <p:val>
                                            <p:fltVal val="0"/>
                                          </p:val>
                                        </p:tav>
                                        <p:tav tm="100000">
                                          <p:val>
                                            <p:strVal val="#ppt_w"/>
                                          </p:val>
                                        </p:tav>
                                      </p:tavLst>
                                    </p:anim>
                                    <p:anim calcmode="lin" valueType="num">
                                      <p:cBhvr>
                                        <p:cTn id="29" dur="2000" fill="hold"/>
                                        <p:tgtEl>
                                          <p:spTgt spid="33"/>
                                        </p:tgtEl>
                                        <p:attrNameLst>
                                          <p:attrName>ppt_h</p:attrName>
                                        </p:attrNameLst>
                                      </p:cBhvr>
                                      <p:tavLst>
                                        <p:tav tm="0">
                                          <p:val>
                                            <p:fltVal val="0"/>
                                          </p:val>
                                        </p:tav>
                                        <p:tav tm="100000">
                                          <p:val>
                                            <p:strVal val="#ppt_h"/>
                                          </p:val>
                                        </p:tav>
                                      </p:tavLst>
                                    </p:anim>
                                    <p:animEffect transition="in" filter="fade">
                                      <p:cBhvr>
                                        <p:cTn id="30" dur="2000"/>
                                        <p:tgtEl>
                                          <p:spTgt spid="33"/>
                                        </p:tgtEl>
                                      </p:cBhvr>
                                    </p:animEffect>
                                  </p:childTnLst>
                                </p:cTn>
                              </p:par>
                              <p:par>
                                <p:cTn id="31" presetID="42" presetClass="path" presetSubtype="0" accel="50000" decel="50000" autoRev="1" fill="hold" grpId="1" nodeType="withEffect">
                                  <p:stCondLst>
                                    <p:cond delay="0"/>
                                  </p:stCondLst>
                                  <p:childTnLst>
                                    <p:animMotion origin="layout" path="M -2.29167E-6 4.81481E-6 L -2.29167E-6 -0.05625 " pathEditMode="relative" rAng="0" ptsTypes="AA">
                                      <p:cBhvr>
                                        <p:cTn id="32" dur="2000" fill="hold"/>
                                        <p:tgtEl>
                                          <p:spTgt spid="33"/>
                                        </p:tgtEl>
                                        <p:attrNameLst>
                                          <p:attrName>ppt_x</p:attrName>
                                          <p:attrName>ppt_y</p:attrName>
                                        </p:attrNameLst>
                                      </p:cBhvr>
                                      <p:rCtr x="0" y="-2824"/>
                                    </p:animMotion>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2000" fill="hold"/>
                                        <p:tgtEl>
                                          <p:spTgt spid="23"/>
                                        </p:tgtEl>
                                        <p:attrNameLst>
                                          <p:attrName>ppt_w</p:attrName>
                                        </p:attrNameLst>
                                      </p:cBhvr>
                                      <p:tavLst>
                                        <p:tav tm="0">
                                          <p:val>
                                            <p:fltVal val="0"/>
                                          </p:val>
                                        </p:tav>
                                        <p:tav tm="100000">
                                          <p:val>
                                            <p:strVal val="#ppt_w"/>
                                          </p:val>
                                        </p:tav>
                                      </p:tavLst>
                                    </p:anim>
                                    <p:anim calcmode="lin" valueType="num">
                                      <p:cBhvr>
                                        <p:cTn id="36" dur="2000" fill="hold"/>
                                        <p:tgtEl>
                                          <p:spTgt spid="23"/>
                                        </p:tgtEl>
                                        <p:attrNameLst>
                                          <p:attrName>ppt_h</p:attrName>
                                        </p:attrNameLst>
                                      </p:cBhvr>
                                      <p:tavLst>
                                        <p:tav tm="0">
                                          <p:val>
                                            <p:fltVal val="0"/>
                                          </p:val>
                                        </p:tav>
                                        <p:tav tm="100000">
                                          <p:val>
                                            <p:strVal val="#ppt_h"/>
                                          </p:val>
                                        </p:tav>
                                      </p:tavLst>
                                    </p:anim>
                                    <p:animEffect transition="in" filter="fade">
                                      <p:cBhvr>
                                        <p:cTn id="37" dur="2000"/>
                                        <p:tgtEl>
                                          <p:spTgt spid="23"/>
                                        </p:tgtEl>
                                      </p:cBhvr>
                                    </p:animEffect>
                                  </p:childTnLst>
                                </p:cTn>
                              </p:par>
                              <p:par>
                                <p:cTn id="38" presetID="42" presetClass="path" presetSubtype="0" accel="50000" decel="50000" autoRev="1" fill="hold" grpId="1" nodeType="withEffect">
                                  <p:stCondLst>
                                    <p:cond delay="0"/>
                                  </p:stCondLst>
                                  <p:childTnLst>
                                    <p:animMotion origin="layout" path="M -2.29167E-6 4.81481E-6 L -2.29167E-6 -0.05625 " pathEditMode="relative" rAng="0" ptsTypes="AA">
                                      <p:cBhvr>
                                        <p:cTn id="39" dur="2000" fill="hold"/>
                                        <p:tgtEl>
                                          <p:spTgt spid="23"/>
                                        </p:tgtEl>
                                        <p:attrNameLst>
                                          <p:attrName>ppt_x</p:attrName>
                                          <p:attrName>ppt_y</p:attrName>
                                        </p:attrNameLst>
                                      </p:cBhvr>
                                      <p:rCtr x="0" y="-2824"/>
                                    </p:animMotion>
                                  </p:childTnLst>
                                </p:cTn>
                              </p:par>
                              <p:par>
                                <p:cTn id="40" presetID="16" presetClass="entr" presetSubtype="37" fill="hold" grpId="0" nodeType="withEffect">
                                  <p:stCondLst>
                                    <p:cond delay="3000"/>
                                  </p:stCondLst>
                                  <p:childTnLst>
                                    <p:set>
                                      <p:cBhvr>
                                        <p:cTn id="41" dur="1" fill="hold">
                                          <p:stCondLst>
                                            <p:cond delay="0"/>
                                          </p:stCondLst>
                                        </p:cTn>
                                        <p:tgtEl>
                                          <p:spTgt spid="15"/>
                                        </p:tgtEl>
                                        <p:attrNameLst>
                                          <p:attrName>style.visibility</p:attrName>
                                        </p:attrNameLst>
                                      </p:cBhvr>
                                      <p:to>
                                        <p:strVal val="visible"/>
                                      </p:to>
                                    </p:set>
                                    <p:animEffect transition="in" filter="barn(outVertical)">
                                      <p:cBhvr>
                                        <p:cTn id="42" dur="1000"/>
                                        <p:tgtEl>
                                          <p:spTgt spid="15"/>
                                        </p:tgtEl>
                                      </p:cBhvr>
                                    </p:animEffect>
                                  </p:childTnLst>
                                </p:cTn>
                              </p:par>
                              <p:par>
                                <p:cTn id="43" presetID="53" presetClass="entr" presetSubtype="16" fill="hold" grpId="0" nodeType="withEffect">
                                  <p:stCondLst>
                                    <p:cond delay="3000"/>
                                  </p:stCondLst>
                                  <p:childTnLst>
                                    <p:set>
                                      <p:cBhvr>
                                        <p:cTn id="44" dur="1" fill="hold">
                                          <p:stCondLst>
                                            <p:cond delay="0"/>
                                          </p:stCondLst>
                                        </p:cTn>
                                        <p:tgtEl>
                                          <p:spTgt spid="2"/>
                                        </p:tgtEl>
                                        <p:attrNameLst>
                                          <p:attrName>style.visibility</p:attrName>
                                        </p:attrNameLst>
                                      </p:cBhvr>
                                      <p:to>
                                        <p:strVal val="visible"/>
                                      </p:to>
                                    </p:set>
                                    <p:anim calcmode="lin" valueType="num">
                                      <p:cBhvr>
                                        <p:cTn id="45" dur="1000" fill="hold"/>
                                        <p:tgtEl>
                                          <p:spTgt spid="2"/>
                                        </p:tgtEl>
                                        <p:attrNameLst>
                                          <p:attrName>ppt_w</p:attrName>
                                        </p:attrNameLst>
                                      </p:cBhvr>
                                      <p:tavLst>
                                        <p:tav tm="0">
                                          <p:val>
                                            <p:fltVal val="0"/>
                                          </p:val>
                                        </p:tav>
                                        <p:tav tm="100000">
                                          <p:val>
                                            <p:strVal val="#ppt_w"/>
                                          </p:val>
                                        </p:tav>
                                      </p:tavLst>
                                    </p:anim>
                                    <p:anim calcmode="lin" valueType="num">
                                      <p:cBhvr>
                                        <p:cTn id="46" dur="1000" fill="hold"/>
                                        <p:tgtEl>
                                          <p:spTgt spid="2"/>
                                        </p:tgtEl>
                                        <p:attrNameLst>
                                          <p:attrName>ppt_h</p:attrName>
                                        </p:attrNameLst>
                                      </p:cBhvr>
                                      <p:tavLst>
                                        <p:tav tm="0">
                                          <p:val>
                                            <p:fltVal val="0"/>
                                          </p:val>
                                        </p:tav>
                                        <p:tav tm="100000">
                                          <p:val>
                                            <p:strVal val="#ppt_h"/>
                                          </p:val>
                                        </p:tav>
                                      </p:tavLst>
                                    </p:anim>
                                    <p:animEffect transition="in" filter="fade">
                                      <p:cBhvr>
                                        <p:cTn id="47" dur="1000"/>
                                        <p:tgtEl>
                                          <p:spTgt spid="2"/>
                                        </p:tgtEl>
                                      </p:cBhvr>
                                    </p:animEffect>
                                  </p:childTnLst>
                                </p:cTn>
                              </p:par>
                              <p:par>
                                <p:cTn id="48" presetID="53" presetClass="entr" presetSubtype="16" fill="hold" grpId="0" nodeType="withEffect">
                                  <p:stCondLst>
                                    <p:cond delay="3000"/>
                                  </p:stCondLst>
                                  <p:childTnLst>
                                    <p:set>
                                      <p:cBhvr>
                                        <p:cTn id="49" dur="1" fill="hold">
                                          <p:stCondLst>
                                            <p:cond delay="0"/>
                                          </p:stCondLst>
                                        </p:cTn>
                                        <p:tgtEl>
                                          <p:spTgt spid="4"/>
                                        </p:tgtEl>
                                        <p:attrNameLst>
                                          <p:attrName>style.visibility</p:attrName>
                                        </p:attrNameLst>
                                      </p:cBhvr>
                                      <p:to>
                                        <p:strVal val="visible"/>
                                      </p:to>
                                    </p:set>
                                    <p:anim calcmode="lin" valueType="num">
                                      <p:cBhvr>
                                        <p:cTn id="50" dur="1000" fill="hold"/>
                                        <p:tgtEl>
                                          <p:spTgt spid="4"/>
                                        </p:tgtEl>
                                        <p:attrNameLst>
                                          <p:attrName>ppt_w</p:attrName>
                                        </p:attrNameLst>
                                      </p:cBhvr>
                                      <p:tavLst>
                                        <p:tav tm="0">
                                          <p:val>
                                            <p:fltVal val="0"/>
                                          </p:val>
                                        </p:tav>
                                        <p:tav tm="100000">
                                          <p:val>
                                            <p:strVal val="#ppt_w"/>
                                          </p:val>
                                        </p:tav>
                                      </p:tavLst>
                                    </p:anim>
                                    <p:anim calcmode="lin" valueType="num">
                                      <p:cBhvr>
                                        <p:cTn id="51" dur="1000" fill="hold"/>
                                        <p:tgtEl>
                                          <p:spTgt spid="4"/>
                                        </p:tgtEl>
                                        <p:attrNameLst>
                                          <p:attrName>ppt_h</p:attrName>
                                        </p:attrNameLst>
                                      </p:cBhvr>
                                      <p:tavLst>
                                        <p:tav tm="0">
                                          <p:val>
                                            <p:fltVal val="0"/>
                                          </p:val>
                                        </p:tav>
                                        <p:tav tm="100000">
                                          <p:val>
                                            <p:strVal val="#ppt_h"/>
                                          </p:val>
                                        </p:tav>
                                      </p:tavLst>
                                    </p:anim>
                                    <p:animEffect transition="in" filter="fade">
                                      <p:cBhvr>
                                        <p:cTn id="52" dur="1000"/>
                                        <p:tgtEl>
                                          <p:spTgt spid="4"/>
                                        </p:tgtEl>
                                      </p:cBhvr>
                                    </p:animEffect>
                                  </p:childTnLst>
                                </p:cTn>
                              </p:par>
                              <p:par>
                                <p:cTn id="53" presetID="53" presetClass="entr" presetSubtype="16" fill="hold" grpId="0" nodeType="withEffect">
                                  <p:stCondLst>
                                    <p:cond delay="3000"/>
                                  </p:stCondLst>
                                  <p:childTnLst>
                                    <p:set>
                                      <p:cBhvr>
                                        <p:cTn id="54" dur="1" fill="hold">
                                          <p:stCondLst>
                                            <p:cond delay="0"/>
                                          </p:stCondLst>
                                        </p:cTn>
                                        <p:tgtEl>
                                          <p:spTgt spid="24"/>
                                        </p:tgtEl>
                                        <p:attrNameLst>
                                          <p:attrName>style.visibility</p:attrName>
                                        </p:attrNameLst>
                                      </p:cBhvr>
                                      <p:to>
                                        <p:strVal val="visible"/>
                                      </p:to>
                                    </p:set>
                                    <p:anim calcmode="lin" valueType="num">
                                      <p:cBhvr>
                                        <p:cTn id="55" dur="1000" fill="hold"/>
                                        <p:tgtEl>
                                          <p:spTgt spid="24"/>
                                        </p:tgtEl>
                                        <p:attrNameLst>
                                          <p:attrName>ppt_w</p:attrName>
                                        </p:attrNameLst>
                                      </p:cBhvr>
                                      <p:tavLst>
                                        <p:tav tm="0">
                                          <p:val>
                                            <p:fltVal val="0"/>
                                          </p:val>
                                        </p:tav>
                                        <p:tav tm="100000">
                                          <p:val>
                                            <p:strVal val="#ppt_w"/>
                                          </p:val>
                                        </p:tav>
                                      </p:tavLst>
                                    </p:anim>
                                    <p:anim calcmode="lin" valueType="num">
                                      <p:cBhvr>
                                        <p:cTn id="56" dur="1000" fill="hold"/>
                                        <p:tgtEl>
                                          <p:spTgt spid="24"/>
                                        </p:tgtEl>
                                        <p:attrNameLst>
                                          <p:attrName>ppt_h</p:attrName>
                                        </p:attrNameLst>
                                      </p:cBhvr>
                                      <p:tavLst>
                                        <p:tav tm="0">
                                          <p:val>
                                            <p:fltVal val="0"/>
                                          </p:val>
                                        </p:tav>
                                        <p:tav tm="100000">
                                          <p:val>
                                            <p:strVal val="#ppt_h"/>
                                          </p:val>
                                        </p:tav>
                                      </p:tavLst>
                                    </p:anim>
                                    <p:animEffect transition="in" filter="fade">
                                      <p:cBhvr>
                                        <p:cTn id="57" dur="1000"/>
                                        <p:tgtEl>
                                          <p:spTgt spid="24"/>
                                        </p:tgtEl>
                                      </p:cBhvr>
                                    </p:animEffect>
                                  </p:childTnLst>
                                </p:cTn>
                              </p:par>
                              <p:par>
                                <p:cTn id="58" presetID="53" presetClass="entr" presetSubtype="16" fill="hold" grpId="0" nodeType="withEffect">
                                  <p:stCondLst>
                                    <p:cond delay="3000"/>
                                  </p:stCondLst>
                                  <p:childTnLst>
                                    <p:set>
                                      <p:cBhvr>
                                        <p:cTn id="59" dur="1" fill="hold">
                                          <p:stCondLst>
                                            <p:cond delay="0"/>
                                          </p:stCondLst>
                                        </p:cTn>
                                        <p:tgtEl>
                                          <p:spTgt spid="34"/>
                                        </p:tgtEl>
                                        <p:attrNameLst>
                                          <p:attrName>style.visibility</p:attrName>
                                        </p:attrNameLst>
                                      </p:cBhvr>
                                      <p:to>
                                        <p:strVal val="visible"/>
                                      </p:to>
                                    </p:set>
                                    <p:anim calcmode="lin" valueType="num">
                                      <p:cBhvr>
                                        <p:cTn id="60" dur="1000" fill="hold"/>
                                        <p:tgtEl>
                                          <p:spTgt spid="34"/>
                                        </p:tgtEl>
                                        <p:attrNameLst>
                                          <p:attrName>ppt_w</p:attrName>
                                        </p:attrNameLst>
                                      </p:cBhvr>
                                      <p:tavLst>
                                        <p:tav tm="0">
                                          <p:val>
                                            <p:fltVal val="0"/>
                                          </p:val>
                                        </p:tav>
                                        <p:tav tm="100000">
                                          <p:val>
                                            <p:strVal val="#ppt_w"/>
                                          </p:val>
                                        </p:tav>
                                      </p:tavLst>
                                    </p:anim>
                                    <p:anim calcmode="lin" valueType="num">
                                      <p:cBhvr>
                                        <p:cTn id="61" dur="1000" fill="hold"/>
                                        <p:tgtEl>
                                          <p:spTgt spid="34"/>
                                        </p:tgtEl>
                                        <p:attrNameLst>
                                          <p:attrName>ppt_h</p:attrName>
                                        </p:attrNameLst>
                                      </p:cBhvr>
                                      <p:tavLst>
                                        <p:tav tm="0">
                                          <p:val>
                                            <p:fltVal val="0"/>
                                          </p:val>
                                        </p:tav>
                                        <p:tav tm="100000">
                                          <p:val>
                                            <p:strVal val="#ppt_h"/>
                                          </p:val>
                                        </p:tav>
                                      </p:tavLst>
                                    </p:anim>
                                    <p:animEffect transition="in" filter="fade">
                                      <p:cBhvr>
                                        <p:cTn id="62" dur="1000"/>
                                        <p:tgtEl>
                                          <p:spTgt spid="34"/>
                                        </p:tgtEl>
                                      </p:cBhvr>
                                    </p:animEffect>
                                  </p:childTnLst>
                                </p:cTn>
                              </p:par>
                              <p:par>
                                <p:cTn id="63" presetID="53" presetClass="entr" presetSubtype="16" fill="hold" grpId="0" nodeType="withEffect">
                                  <p:stCondLst>
                                    <p:cond delay="3000"/>
                                  </p:stCondLst>
                                  <p:childTnLst>
                                    <p:set>
                                      <p:cBhvr>
                                        <p:cTn id="64" dur="1" fill="hold">
                                          <p:stCondLst>
                                            <p:cond delay="0"/>
                                          </p:stCondLst>
                                        </p:cTn>
                                        <p:tgtEl>
                                          <p:spTgt spid="29"/>
                                        </p:tgtEl>
                                        <p:attrNameLst>
                                          <p:attrName>style.visibility</p:attrName>
                                        </p:attrNameLst>
                                      </p:cBhvr>
                                      <p:to>
                                        <p:strVal val="visible"/>
                                      </p:to>
                                    </p:set>
                                    <p:anim calcmode="lin" valueType="num">
                                      <p:cBhvr>
                                        <p:cTn id="65" dur="1000" fill="hold"/>
                                        <p:tgtEl>
                                          <p:spTgt spid="29"/>
                                        </p:tgtEl>
                                        <p:attrNameLst>
                                          <p:attrName>ppt_w</p:attrName>
                                        </p:attrNameLst>
                                      </p:cBhvr>
                                      <p:tavLst>
                                        <p:tav tm="0">
                                          <p:val>
                                            <p:fltVal val="0"/>
                                          </p:val>
                                        </p:tav>
                                        <p:tav tm="100000">
                                          <p:val>
                                            <p:strVal val="#ppt_w"/>
                                          </p:val>
                                        </p:tav>
                                      </p:tavLst>
                                    </p:anim>
                                    <p:anim calcmode="lin" valueType="num">
                                      <p:cBhvr>
                                        <p:cTn id="66" dur="1000" fill="hold"/>
                                        <p:tgtEl>
                                          <p:spTgt spid="29"/>
                                        </p:tgtEl>
                                        <p:attrNameLst>
                                          <p:attrName>ppt_h</p:attrName>
                                        </p:attrNameLst>
                                      </p:cBhvr>
                                      <p:tavLst>
                                        <p:tav tm="0">
                                          <p:val>
                                            <p:fltVal val="0"/>
                                          </p:val>
                                        </p:tav>
                                        <p:tav tm="100000">
                                          <p:val>
                                            <p:strVal val="#ppt_h"/>
                                          </p:val>
                                        </p:tav>
                                      </p:tavLst>
                                    </p:anim>
                                    <p:animEffect transition="in" filter="fade">
                                      <p:cBhvr>
                                        <p:cTn id="67" dur="1000"/>
                                        <p:tgtEl>
                                          <p:spTgt spid="29"/>
                                        </p:tgtEl>
                                      </p:cBhvr>
                                    </p:animEffect>
                                  </p:childTnLst>
                                </p:cTn>
                              </p:par>
                              <p:par>
                                <p:cTn id="68" presetID="22" presetClass="entr" presetSubtype="8" fill="hold" nodeType="withEffect">
                                  <p:stCondLst>
                                    <p:cond delay="300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1000"/>
                                        <p:tgtEl>
                                          <p:spTgt spid="17"/>
                                        </p:tgtEl>
                                      </p:cBhvr>
                                    </p:animEffect>
                                  </p:childTnLst>
                                </p:cTn>
                              </p:par>
                              <p:par>
                                <p:cTn id="71" presetID="22" presetClass="entr" presetSubtype="8" fill="hold" nodeType="withEffect">
                                  <p:stCondLst>
                                    <p:cond delay="300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1000"/>
                                        <p:tgtEl>
                                          <p:spTgt spid="25"/>
                                        </p:tgtEl>
                                      </p:cBhvr>
                                    </p:animEffect>
                                  </p:childTnLst>
                                </p:cTn>
                              </p:par>
                              <p:par>
                                <p:cTn id="74" presetID="22" presetClass="entr" presetSubtype="8" fill="hold" nodeType="withEffect">
                                  <p:stCondLst>
                                    <p:cond delay="300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1000"/>
                                        <p:tgtEl>
                                          <p:spTgt spid="30"/>
                                        </p:tgtEl>
                                      </p:cBhvr>
                                    </p:animEffect>
                                  </p:childTnLst>
                                </p:cTn>
                              </p:par>
                              <p:par>
                                <p:cTn id="77" presetID="22" presetClass="entr" presetSubtype="8" fill="hold" nodeType="withEffect">
                                  <p:stCondLst>
                                    <p:cond delay="300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1000"/>
                                        <p:tgtEl>
                                          <p:spTgt spid="3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2000" fill="hold"/>
                                        <p:tgtEl>
                                          <p:spTgt spid="12"/>
                                        </p:tgtEl>
                                        <p:attrNameLst>
                                          <p:attrName>ppt_w</p:attrName>
                                        </p:attrNameLst>
                                      </p:cBhvr>
                                      <p:tavLst>
                                        <p:tav tm="0">
                                          <p:val>
                                            <p:fltVal val="0"/>
                                          </p:val>
                                        </p:tav>
                                        <p:tav tm="100000">
                                          <p:val>
                                            <p:strVal val="#ppt_w"/>
                                          </p:val>
                                        </p:tav>
                                      </p:tavLst>
                                    </p:anim>
                                    <p:anim calcmode="lin" valueType="num">
                                      <p:cBhvr>
                                        <p:cTn id="83" dur="2000" fill="hold"/>
                                        <p:tgtEl>
                                          <p:spTgt spid="12"/>
                                        </p:tgtEl>
                                        <p:attrNameLst>
                                          <p:attrName>ppt_h</p:attrName>
                                        </p:attrNameLst>
                                      </p:cBhvr>
                                      <p:tavLst>
                                        <p:tav tm="0">
                                          <p:val>
                                            <p:fltVal val="0"/>
                                          </p:val>
                                        </p:tav>
                                        <p:tav tm="100000">
                                          <p:val>
                                            <p:strVal val="#ppt_h"/>
                                          </p:val>
                                        </p:tav>
                                      </p:tavLst>
                                    </p:anim>
                                    <p:animEffect transition="in" filter="fade">
                                      <p:cBhvr>
                                        <p:cTn id="84" dur="2000"/>
                                        <p:tgtEl>
                                          <p:spTgt spid="12"/>
                                        </p:tgtEl>
                                      </p:cBhvr>
                                    </p:animEffect>
                                  </p:childTnLst>
                                </p:cTn>
                              </p:par>
                              <p:par>
                                <p:cTn id="85" presetID="42" presetClass="path" presetSubtype="0" accel="50000" decel="50000" autoRev="1" fill="hold" grpId="1" nodeType="withEffect">
                                  <p:stCondLst>
                                    <p:cond delay="0"/>
                                  </p:stCondLst>
                                  <p:childTnLst>
                                    <p:animMotion origin="layout" path="M -2.29167E-6 4.81481E-6 L -2.29167E-6 -0.05625 " pathEditMode="relative" rAng="0" ptsTypes="AA">
                                      <p:cBhvr>
                                        <p:cTn id="86" dur="2000" fill="hold"/>
                                        <p:tgtEl>
                                          <p:spTgt spid="12"/>
                                        </p:tgtEl>
                                        <p:attrNameLst>
                                          <p:attrName>ppt_x</p:attrName>
                                          <p:attrName>ppt_y</p:attrName>
                                        </p:attrNameLst>
                                      </p:cBhvr>
                                      <p:rCtr x="0" y="-2824"/>
                                    </p:animMotion>
                                  </p:childTnLst>
                                </p:cTn>
                              </p:par>
                              <p:par>
                                <p:cTn id="87" presetID="53" presetClass="entr" presetSubtype="16" fill="hold" grpId="0" nodeType="withEffect">
                                  <p:stCondLst>
                                    <p:cond delay="3000"/>
                                  </p:stCondLst>
                                  <p:childTnLst>
                                    <p:set>
                                      <p:cBhvr>
                                        <p:cTn id="88" dur="1" fill="hold">
                                          <p:stCondLst>
                                            <p:cond delay="0"/>
                                          </p:stCondLst>
                                        </p:cTn>
                                        <p:tgtEl>
                                          <p:spTgt spid="13"/>
                                        </p:tgtEl>
                                        <p:attrNameLst>
                                          <p:attrName>style.visibility</p:attrName>
                                        </p:attrNameLst>
                                      </p:cBhvr>
                                      <p:to>
                                        <p:strVal val="visible"/>
                                      </p:to>
                                    </p:set>
                                    <p:anim calcmode="lin" valueType="num">
                                      <p:cBhvr>
                                        <p:cTn id="89" dur="1000" fill="hold"/>
                                        <p:tgtEl>
                                          <p:spTgt spid="13"/>
                                        </p:tgtEl>
                                        <p:attrNameLst>
                                          <p:attrName>ppt_w</p:attrName>
                                        </p:attrNameLst>
                                      </p:cBhvr>
                                      <p:tavLst>
                                        <p:tav tm="0">
                                          <p:val>
                                            <p:fltVal val="0"/>
                                          </p:val>
                                        </p:tav>
                                        <p:tav tm="100000">
                                          <p:val>
                                            <p:strVal val="#ppt_w"/>
                                          </p:val>
                                        </p:tav>
                                      </p:tavLst>
                                    </p:anim>
                                    <p:anim calcmode="lin" valueType="num">
                                      <p:cBhvr>
                                        <p:cTn id="90" dur="1000" fill="hold"/>
                                        <p:tgtEl>
                                          <p:spTgt spid="13"/>
                                        </p:tgtEl>
                                        <p:attrNameLst>
                                          <p:attrName>ppt_h</p:attrName>
                                        </p:attrNameLst>
                                      </p:cBhvr>
                                      <p:tavLst>
                                        <p:tav tm="0">
                                          <p:val>
                                            <p:fltVal val="0"/>
                                          </p:val>
                                        </p:tav>
                                        <p:tav tm="100000">
                                          <p:val>
                                            <p:strVal val="#ppt_h"/>
                                          </p:val>
                                        </p:tav>
                                      </p:tavLst>
                                    </p:anim>
                                    <p:animEffect transition="in" filter="fade">
                                      <p:cBhvr>
                                        <p:cTn id="91" dur="1000"/>
                                        <p:tgtEl>
                                          <p:spTgt spid="13"/>
                                        </p:tgtEl>
                                      </p:cBhvr>
                                    </p:animEffect>
                                  </p:childTnLst>
                                </p:cTn>
                              </p:par>
                              <p:par>
                                <p:cTn id="92" presetID="22" presetClass="entr" presetSubtype="8" fill="hold" nodeType="withEffect">
                                  <p:stCondLst>
                                    <p:cond delay="3000"/>
                                  </p:stCondLst>
                                  <p:childTnLst>
                                    <p:set>
                                      <p:cBhvr>
                                        <p:cTn id="93" dur="1" fill="hold">
                                          <p:stCondLst>
                                            <p:cond delay="0"/>
                                          </p:stCondLst>
                                        </p:cTn>
                                        <p:tgtEl>
                                          <p:spTgt spid="14"/>
                                        </p:tgtEl>
                                        <p:attrNameLst>
                                          <p:attrName>style.visibility</p:attrName>
                                        </p:attrNameLst>
                                      </p:cBhvr>
                                      <p:to>
                                        <p:strVal val="visible"/>
                                      </p:to>
                                    </p:set>
                                    <p:animEffect transition="in" filter="wipe(left)">
                                      <p:cBhvr>
                                        <p:cTn id="9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16" grpId="0" bldLvl="0" animBg="1"/>
      <p:bldP spid="16" grpId="1" bldLvl="0" animBg="1"/>
      <p:bldP spid="4" grpId="0"/>
      <p:bldP spid="23" grpId="0" bldLvl="0" animBg="1"/>
      <p:bldP spid="23" grpId="1" bldLvl="0" animBg="1"/>
      <p:bldP spid="24" grpId="0"/>
      <p:bldP spid="28" grpId="0" bldLvl="0" animBg="1"/>
      <p:bldP spid="28" grpId="1" bldLvl="0" animBg="1"/>
      <p:bldP spid="29" grpId="0"/>
      <p:bldP spid="33" grpId="0" bldLvl="0" animBg="1"/>
      <p:bldP spid="33" grpId="1" bldLvl="0" animBg="1"/>
      <p:bldP spid="34" grpId="0"/>
      <p:bldP spid="12" grpId="0" bldLvl="0" animBg="1"/>
      <p:bldP spid="12" grpId="1" bldLvl="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PicPr>
            <a:picLocks noChangeAspect="1"/>
          </p:cNvPicPr>
          <p:nvPr/>
        </p:nvPicPr>
        <p:blipFill rotWithShape="1">
          <a:blip r:embed="rId2" cstate="print">
            <a:extLst>
              <a:ext uri="{28A0092B-C50C-407E-A947-70E740481C1C}">
                <a14:useLocalDpi xmlns:a14="http://schemas.microsoft.com/office/drawing/2010/main" val="0"/>
              </a:ext>
            </a:extLst>
          </a:blip>
          <a:srcRect l="23567" t="24035" r="23801" b="23685"/>
          <a:stretch>
            <a:fillRect/>
          </a:stretch>
        </p:blipFill>
        <p:spPr>
          <a:xfrm>
            <a:off x="1406024" y="2008855"/>
            <a:ext cx="2778700" cy="2760176"/>
          </a:xfrm>
          <a:prstGeom prst="rect">
            <a:avLst/>
          </a:prstGeom>
        </p:spPr>
      </p:pic>
      <p:sp>
        <p:nvSpPr>
          <p:cNvPr id="7" name="矩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2124424" y="2804202"/>
            <a:ext cx="1186180" cy="1106805"/>
          </a:xfrm>
          <a:prstGeom prst="rect">
            <a:avLst/>
          </a:prstGeom>
        </p:spPr>
        <p:txBody>
          <a:bodyPr wrap="none">
            <a:spAutoFit/>
          </a:bodyPr>
          <a:lstStyle/>
          <a:p>
            <a:r>
              <a:rPr lang="en-US" altLang="zh-CN" sz="6600" spc="-150" dirty="0" smtClean="0">
                <a:solidFill>
                  <a:srgbClr val="C99115"/>
                </a:solidFill>
                <a:latin typeface="Meiryo" panose="020B0604030504040204" pitchFamily="34" charset="-128"/>
                <a:ea typeface="Meiryo" panose="020B0604030504040204" pitchFamily="34" charset="-128"/>
                <a:cs typeface="Meiryo UI" panose="020B0604030504040204" pitchFamily="34" charset="-128"/>
              </a:rPr>
              <a:t>05</a:t>
            </a:r>
            <a:endParaRPr lang="zh-CN" altLang="en-US" sz="6600" dirty="0">
              <a:solidFill>
                <a:srgbClr val="C99115"/>
              </a:solidFill>
              <a:latin typeface="Meiryo" panose="020B0604030504040204" pitchFamily="34" charset="-128"/>
              <a:ea typeface="Meiryo" panose="020B0604030504040204" pitchFamily="34" charset="-128"/>
            </a:endParaRPr>
          </a:p>
        </p:txBody>
      </p:sp>
      <p:sp>
        <p:nvSpPr>
          <p:cNvPr id="15" name="矩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570690" y="2727258"/>
            <a:ext cx="6129604" cy="769441"/>
          </a:xfrm>
          <a:prstGeom prst="rect">
            <a:avLst/>
          </a:prstGeom>
          <a:noFill/>
        </p:spPr>
        <p:txBody>
          <a:bodyPr wrap="square" rtlCol="0">
            <a:spAutoFit/>
            <a:scene3d>
              <a:camera prst="orthographicFront">
                <a:rot lat="0" lon="0" rev="0"/>
              </a:camera>
              <a:lightRig rig="threePt" dir="t"/>
            </a:scene3d>
          </a:bodyPr>
          <a:lstStyle/>
          <a:p>
            <a:r>
              <a:rPr lang="zh-CN" altLang="en-US" sz="4400" spc="-150" dirty="0" smtClean="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rPr>
              <a:t>总结陈词</a:t>
            </a:r>
            <a:endParaRPr lang="zh-CN" altLang="en-US" sz="4400" spc="-150" dirty="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任意多边形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3199947" y="1660488"/>
            <a:ext cx="1969554"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2312378" y="5575224"/>
            <a:ext cx="1085482"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2189449" y="1210245"/>
            <a:ext cx="708505" cy="9336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456189" y="3937942"/>
            <a:ext cx="1375336" cy="569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a:off x="4638687" y="4892932"/>
            <a:ext cx="594218" cy="116477"/>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10" presetClass="entr" presetSubtype="0" fill="hold" grpId="0" nodeType="withEffect">
                                  <p:stCondLst>
                                    <p:cond delay="2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64" presetClass="path" presetSubtype="0" accel="50000" decel="50000" fill="hold" grpId="1" nodeType="withEffect">
                                  <p:stCondLst>
                                    <p:cond delay="2000"/>
                                  </p:stCondLst>
                                  <p:childTnLst>
                                    <p:animMotion origin="layout" path="M -1.875E-6 -3.7037E-6 L -1.875E-6 -0.01736 " pathEditMode="relative" rAng="0" ptsTypes="AA">
                                      <p:cBhvr>
                                        <p:cTn id="14" dur="1000" fill="hold"/>
                                        <p:tgtEl>
                                          <p:spTgt spid="15"/>
                                        </p:tgtEl>
                                        <p:attrNameLst>
                                          <p:attrName>ppt_x</p:attrName>
                                          <p:attrName>ppt_y</p:attrName>
                                        </p:attrNameLst>
                                      </p:cBhvr>
                                      <p:rCtr x="0" y="-880"/>
                                    </p:animMotion>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2000" fill="hold"/>
                                        <p:tgtEl>
                                          <p:spTgt spid="3"/>
                                        </p:tgtEl>
                                        <p:attrNameLst>
                                          <p:attrName>ppt_w</p:attrName>
                                        </p:attrNameLst>
                                      </p:cBhvr>
                                      <p:tavLst>
                                        <p:tav tm="0">
                                          <p:val>
                                            <p:fltVal val="0"/>
                                          </p:val>
                                        </p:tav>
                                        <p:tav tm="100000">
                                          <p:val>
                                            <p:strVal val="#ppt_w"/>
                                          </p:val>
                                        </p:tav>
                                      </p:tavLst>
                                    </p:anim>
                                    <p:anim calcmode="lin" valueType="num">
                                      <p:cBhvr>
                                        <p:cTn id="18" dur="2000" fill="hold"/>
                                        <p:tgtEl>
                                          <p:spTgt spid="3"/>
                                        </p:tgtEl>
                                        <p:attrNameLst>
                                          <p:attrName>ppt_h</p:attrName>
                                        </p:attrNameLst>
                                      </p:cBhvr>
                                      <p:tavLst>
                                        <p:tav tm="0">
                                          <p:val>
                                            <p:fltVal val="0"/>
                                          </p:val>
                                        </p:tav>
                                        <p:tav tm="100000">
                                          <p:val>
                                            <p:strVal val="#ppt_h"/>
                                          </p:val>
                                        </p:tav>
                                      </p:tavLst>
                                    </p:anim>
                                    <p:animEffect transition="in" filter="fade">
                                      <p:cBhvr>
                                        <p:cTn id="19" dur="2000"/>
                                        <p:tgtEl>
                                          <p:spTgt spid="3"/>
                                        </p:tgtEl>
                                      </p:cBhvr>
                                    </p:animEffect>
                                  </p:childTnLst>
                                </p:cTn>
                              </p:par>
                              <p:par>
                                <p:cTn id="20" presetID="42" presetClass="path" presetSubtype="0" accel="50000" decel="50000" fill="hold" nodeType="withEffect">
                                  <p:stCondLst>
                                    <p:cond delay="0"/>
                                  </p:stCondLst>
                                  <p:childTnLst>
                                    <p:animMotion origin="layout" path="M -0.1086 0.00023 L 3.125E-6 -1.48148E-6 " pathEditMode="relative" rAng="0" ptsTypes="AA">
                                      <p:cBhvr>
                                        <p:cTn id="21" dur="2000" fill="hold"/>
                                        <p:tgtEl>
                                          <p:spTgt spid="3"/>
                                        </p:tgtEl>
                                        <p:attrNameLst>
                                          <p:attrName>ppt_x</p:attrName>
                                          <p:attrName>ppt_y</p:attrName>
                                        </p:attrNameLst>
                                      </p:cBhvr>
                                      <p:rCtr x="5430" y="-23"/>
                                    </p:animMotion>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63" presetClass="path" presetSubtype="0" accel="50000" decel="50000" fill="hold" grpId="1" nodeType="withEffect">
                                  <p:stCondLst>
                                    <p:cond delay="0"/>
                                  </p:stCondLst>
                                  <p:childTnLst>
                                    <p:animMotion origin="layout" path="M -3.75E-6 -1.85185E-6 L 0.00092 0.10093 " pathEditMode="relative" rAng="0" ptsTypes="AA">
                                      <p:cBhvr>
                                        <p:cTn id="26" dur="2000" fill="hold"/>
                                        <p:tgtEl>
                                          <p:spTgt spid="20"/>
                                        </p:tgtEl>
                                        <p:attrNameLst>
                                          <p:attrName>ppt_x</p:attrName>
                                          <p:attrName>ppt_y</p:attrName>
                                        </p:attrNameLst>
                                      </p:cBhvr>
                                      <p:rCtr x="39" y="5046"/>
                                    </p:animMotion>
                                  </p:childTnLst>
                                </p:cTn>
                              </p:par>
                              <p:par>
                                <p:cTn id="27" presetID="10" presetClass="exit" presetSubtype="0" fill="hold" grpId="2" nodeType="withEffect">
                                  <p:stCondLst>
                                    <p:cond delay="150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ntr" presetSubtype="0" fill="hold" grpId="0" nodeType="withEffect">
                                  <p:stCondLst>
                                    <p:cond delay="5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63" presetClass="path" presetSubtype="0" accel="50000" decel="50000" fill="hold" grpId="1" nodeType="withEffect">
                                  <p:stCondLst>
                                    <p:cond delay="500"/>
                                  </p:stCondLst>
                                  <p:childTnLst>
                                    <p:animMotion origin="layout" path="M -4.58333E-6 -3.7037E-6 L -0.00013 -0.13495 " pathEditMode="relative" rAng="0" ptsTypes="AA">
                                      <p:cBhvr>
                                        <p:cTn id="34" dur="2000" fill="hold"/>
                                        <p:tgtEl>
                                          <p:spTgt spid="19"/>
                                        </p:tgtEl>
                                        <p:attrNameLst>
                                          <p:attrName>ppt_x</p:attrName>
                                          <p:attrName>ppt_y</p:attrName>
                                        </p:attrNameLst>
                                      </p:cBhvr>
                                      <p:rCtr x="-13" y="-6759"/>
                                    </p:animMotion>
                                  </p:childTnLst>
                                </p:cTn>
                              </p:par>
                              <p:par>
                                <p:cTn id="35" presetID="10" presetClass="exit" presetSubtype="0" fill="hold" grpId="2" nodeType="withEffect">
                                  <p:stCondLst>
                                    <p:cond delay="200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63" presetClass="path" presetSubtype="0" accel="50000" decel="50000" fill="hold" grpId="1" nodeType="withEffect">
                                  <p:stCondLst>
                                    <p:cond delay="0"/>
                                  </p:stCondLst>
                                  <p:childTnLst>
                                    <p:animMotion origin="layout" path="M 2.29167E-6 -7.40741E-7 L -0.00026 -0.07755 " pathEditMode="relative" rAng="0" ptsTypes="AA">
                                      <p:cBhvr>
                                        <p:cTn id="42" dur="2000" fill="hold"/>
                                        <p:tgtEl>
                                          <p:spTgt spid="22"/>
                                        </p:tgtEl>
                                        <p:attrNameLst>
                                          <p:attrName>ppt_x</p:attrName>
                                          <p:attrName>ppt_y</p:attrName>
                                        </p:attrNameLst>
                                      </p:cBhvr>
                                      <p:rCtr x="-13" y="-3889"/>
                                    </p:animMotion>
                                  </p:childTnLst>
                                </p:cTn>
                              </p:par>
                              <p:par>
                                <p:cTn id="43" presetID="10" presetClass="exit" presetSubtype="0" fill="hold" grpId="2" nodeType="withEffect">
                                  <p:stCondLst>
                                    <p:cond delay="150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ntr" presetSubtype="0" fill="hold" grpId="0" nodeType="withEffect">
                                  <p:stCondLst>
                                    <p:cond delay="5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63" presetClass="path" presetSubtype="0" accel="50000" decel="50000" fill="hold" grpId="1" nodeType="withEffect">
                                  <p:stCondLst>
                                    <p:cond delay="500"/>
                                  </p:stCondLst>
                                  <p:childTnLst>
                                    <p:animMotion origin="layout" path="M 2.77556E-17 -7.40741E-7 L 0.00065 -0.10787 " pathEditMode="relative" rAng="0" ptsTypes="AA">
                                      <p:cBhvr>
                                        <p:cTn id="50" dur="2000" fill="hold"/>
                                        <p:tgtEl>
                                          <p:spTgt spid="21"/>
                                        </p:tgtEl>
                                        <p:attrNameLst>
                                          <p:attrName>ppt_x</p:attrName>
                                          <p:attrName>ppt_y</p:attrName>
                                        </p:attrNameLst>
                                      </p:cBhvr>
                                      <p:rCtr x="26" y="-5394"/>
                                    </p:animMotion>
                                  </p:childTnLst>
                                </p:cTn>
                              </p:par>
                              <p:par>
                                <p:cTn id="51" presetID="10" presetClass="exit" presetSubtype="0" fill="hold" grpId="2" nodeType="withEffect">
                                  <p:stCondLst>
                                    <p:cond delay="2000"/>
                                  </p:stCondLst>
                                  <p:childTnLst>
                                    <p:animEffect transition="out" filter="fade">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10" presetClass="entr" presetSubtype="0" fill="hold" grpId="0" nodeType="withEffect">
                                  <p:stCondLst>
                                    <p:cond delay="7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63" presetClass="path" presetSubtype="0" accel="50000" decel="50000" fill="hold" grpId="1" nodeType="withEffect">
                                  <p:stCondLst>
                                    <p:cond delay="750"/>
                                  </p:stCondLst>
                                  <p:childTnLst>
                                    <p:animMotion origin="layout" path="M 8.33333E-7 3.7037E-7 L 8.33333E-7 0.15579 " pathEditMode="relative" rAng="0" ptsTypes="AA">
                                      <p:cBhvr>
                                        <p:cTn id="58" dur="2000" fill="hold"/>
                                        <p:tgtEl>
                                          <p:spTgt spid="17"/>
                                        </p:tgtEl>
                                        <p:attrNameLst>
                                          <p:attrName>ppt_x</p:attrName>
                                          <p:attrName>ppt_y</p:attrName>
                                        </p:attrNameLst>
                                      </p:cBhvr>
                                      <p:rCtr x="0" y="7778"/>
                                    </p:animMotion>
                                  </p:childTnLst>
                                </p:cTn>
                              </p:par>
                              <p:par>
                                <p:cTn id="59" presetID="10" presetClass="exit" presetSubtype="0" fill="hold" grpId="2" nodeType="withEffect">
                                  <p:stCondLst>
                                    <p:cond delay="225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5" grpId="1"/>
      <p:bldP spid="17" grpId="0" animBg="1"/>
      <p:bldP spid="17" grpId="1" animBg="1"/>
      <p:bldP spid="17"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761" y="345743"/>
            <a:ext cx="2628796"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err="1">
                <a:solidFill>
                  <a:srgbClr val="DFA117"/>
                </a:solidFill>
                <a:latin typeface="Nirmala UI" panose="020B0502040204020203" pitchFamily="34" charset="0"/>
                <a:ea typeface="Open Sans" panose="020B0606030504020204" pitchFamily="34" charset="0"/>
                <a:cs typeface="Nirmala UI" panose="020B0502040204020203" pitchFamily="34" charset="0"/>
              </a:rPr>
              <a:t>05</a:t>
            </a:r>
            <a:r>
              <a:rPr lang="zh-CN" altLang="en-US" sz="2000" spc="-150" dirty="0" err="1">
                <a:solidFill>
                  <a:srgbClr val="DFA117"/>
                </a:solidFill>
                <a:latin typeface="Nirmala UI" panose="020B0502040204020203" pitchFamily="34" charset="0"/>
                <a:ea typeface="宋体" panose="02010600030101010101" pitchFamily="2" charset="-122"/>
                <a:cs typeface="Nirmala UI" panose="020B0502040204020203" pitchFamily="34" charset="0"/>
              </a:rPr>
              <a:t>总结陈词</a:t>
            </a:r>
            <a:r>
              <a:rPr lang="en-US" altLang="zh-CN" sz="2000" spc="-150" dirty="0">
                <a:solidFill>
                  <a:srgbClr val="DFA117"/>
                </a:solidFill>
                <a:latin typeface="Nirmala UI" panose="020B0502040204020203" pitchFamily="34" charset="0"/>
                <a:ea typeface="Open Sans" panose="020B0606030504020204" pitchFamily="34" charset="0"/>
                <a:cs typeface="Nirmala UI" panose="020B0502040204020203" pitchFamily="34" charset="0"/>
              </a:rPr>
              <a:t> </a:t>
            </a:r>
            <a:endParaRPr lang="zh-CN" altLang="en-US"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192404" y="1131843"/>
            <a:ext cx="9559332" cy="3646170"/>
          </a:xfrm>
          <a:prstGeom prst="rect">
            <a:avLst/>
          </a:prstGeom>
        </p:spPr>
        <p:txBody>
          <a:bodyPr wrap="square">
            <a:spAutoFit/>
          </a:bodyPr>
          <a:lstStyle/>
          <a:p>
            <a:pPr algn="just">
              <a:lnSpc>
                <a:spcPct val="150000"/>
              </a:lnSpc>
            </a:pPr>
            <a:r>
              <a:rPr lang="en-US" altLang="zh-CN" sz="1400" dirty="0" smtClean="0">
                <a:solidFill>
                  <a:prstClr val="white"/>
                </a:solidFill>
                <a:latin typeface="微软雅黑" panose="020B0503020204020204" pitchFamily="34" charset="-122"/>
                <a:ea typeface="微软雅黑" panose="020B0503020204020204" pitchFamily="34" charset="-122"/>
                <a:cs typeface="Open Sans" panose="020B0606030504020204" pitchFamily="34" charset="0"/>
              </a:rPr>
              <a:t>1</a:t>
            </a:r>
            <a:r>
              <a:rPr lang="zh-CN" altLang="en-US" sz="1400" dirty="0" smtClean="0">
                <a:solidFill>
                  <a:prstClr val="white"/>
                </a:solidFill>
                <a:latin typeface="微软雅黑" panose="020B0503020204020204" pitchFamily="34" charset="-122"/>
                <a:ea typeface="微软雅黑" panose="020B0503020204020204" pitchFamily="34" charset="-122"/>
                <a:cs typeface="Open Sans" panose="020B0606030504020204" pitchFamily="34" charset="0"/>
              </a:rPr>
              <a:t>、</a:t>
            </a:r>
            <a:r>
              <a:rPr 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水平有限，只是简单的聊了一下</a:t>
            </a: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JVM</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，还有以下不足之处：</a:t>
            </a: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前面分享的很简单，大家可以下去在该</a:t>
            </a: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ppt</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的基础上继续进阶；</a:t>
            </a: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垃圾收集器、</a:t>
            </a: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JVM</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调优没有讲解。</a:t>
            </a: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说明：</a:t>
            </a: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JVM</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调优可以提高程序的性能。</a:t>
            </a: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2</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、我们在平时遇到的很多问题，都可以用</a:t>
            </a: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jvm</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的相关知识点来解惑，如：</a:t>
            </a: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2.1</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、多线程部分，方法内的变量为线程安全、实例变量为非线程安全。</a:t>
            </a: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2.2</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、我们在项目中修改</a:t>
            </a:r>
            <a:r>
              <a:rPr lang="en-US" altLang="zh-CN"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java</a:t>
            </a:r>
            <a:r>
              <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rPr>
              <a:t>文件后，为什么需要重启项目。</a:t>
            </a: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endParaRPr lang="zh-CN" altLang="en-US" sz="1400" dirty="0" err="1">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animBg="1"/>
      <p:bldP spid="7" grpId="1"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PicPr>
            <a:picLocks noChangeAspect="1"/>
          </p:cNvPicPr>
          <p:nvPr/>
        </p:nvPicPr>
        <p:blipFill rotWithShape="1">
          <a:blip r:embed="rId2" cstate="print">
            <a:extLst>
              <a:ext uri="{28A0092B-C50C-407E-A947-70E740481C1C}">
                <a14:useLocalDpi xmlns:a14="http://schemas.microsoft.com/office/drawing/2010/main" val="0"/>
              </a:ext>
            </a:extLst>
          </a:blip>
          <a:srcRect l="23567" t="24035" r="23801" b="23685"/>
          <a:stretch>
            <a:fillRect/>
          </a:stretch>
        </p:blipFill>
        <p:spPr>
          <a:xfrm>
            <a:off x="3632859" y="1104110"/>
            <a:ext cx="4926281" cy="4893441"/>
          </a:xfrm>
          <a:prstGeom prst="rect">
            <a:avLst/>
          </a:prstGeom>
        </p:spPr>
      </p:pic>
      <p:sp>
        <p:nvSpPr>
          <p:cNvPr id="15" name="文本框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txBox="1"/>
          <p:nvPr/>
        </p:nvSpPr>
        <p:spPr>
          <a:xfrm>
            <a:off x="2114217" y="2889110"/>
            <a:ext cx="7963564" cy="1322070"/>
          </a:xfrm>
          <a:prstGeom prst="rect">
            <a:avLst/>
          </a:prstGeom>
          <a:noFill/>
        </p:spPr>
        <p:txBody>
          <a:bodyPr wrap="square" rtlCol="0">
            <a:spAutoFit/>
            <a:scene3d>
              <a:camera prst="orthographicFront">
                <a:rot lat="0" lon="0" rev="0"/>
              </a:camera>
              <a:lightRig rig="threePt" dir="t"/>
            </a:scene3d>
          </a:bodyPr>
          <a:lstStyle/>
          <a:p>
            <a:pPr algn="ctr"/>
            <a:r>
              <a:rPr lang="en-US" altLang="zh-CN" sz="8000" spc="-150" dirty="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rPr>
              <a:t>THANKS</a:t>
            </a:r>
            <a:endParaRPr lang="zh-CN" altLang="en-US" sz="8000" spc="-150" dirty="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任意多边形 1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0800000">
            <a:off x="444722" y="2190637"/>
            <a:ext cx="1844087"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9890985" y="3467961"/>
            <a:ext cx="1844087"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0800000" flipV="1">
            <a:off x="1129879" y="5613774"/>
            <a:ext cx="738134" cy="464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511647" y="2355442"/>
            <a:ext cx="738134"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任意多边形 2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0800000" flipV="1">
            <a:off x="2412473" y="4440115"/>
            <a:ext cx="1096722" cy="464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任意多边形 2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855995" y="5354644"/>
            <a:ext cx="738134"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Effect transition="in" filter="fade">
                                      <p:cBhvr>
                                        <p:cTn id="9" dur="2000"/>
                                        <p:tgtEl>
                                          <p:spTgt spid="3"/>
                                        </p:tgtEl>
                                      </p:cBhvr>
                                    </p:animEffect>
                                  </p:childTnLst>
                                </p:cTn>
                              </p:par>
                              <p:par>
                                <p:cTn id="10" presetID="42" presetClass="path" presetSubtype="0" accel="50000" decel="50000" fill="hold" nodeType="withEffect">
                                  <p:stCondLst>
                                    <p:cond delay="0"/>
                                  </p:stCondLst>
                                  <p:childTnLst>
                                    <p:animMotion origin="layout" path="M 4.16667E-6 -0.23078 L 4.16667E-6 -4.07407E-6 " pathEditMode="relative" rAng="0" ptsTypes="AA">
                                      <p:cBhvr>
                                        <p:cTn id="11" dur="2000" fill="hold"/>
                                        <p:tgtEl>
                                          <p:spTgt spid="3"/>
                                        </p:tgtEl>
                                        <p:attrNameLst>
                                          <p:attrName>ppt_x</p:attrName>
                                          <p:attrName>ppt_y</p:attrName>
                                        </p:attrNameLst>
                                      </p:cBhvr>
                                      <p:rCtr x="0" y="11528"/>
                                    </p:animMotion>
                                  </p:childTnLst>
                                </p:cTn>
                              </p:par>
                              <p:par>
                                <p:cTn id="12" presetID="53" presetClass="entr" presetSubtype="16" fill="hold" grpId="0" nodeType="withEffect">
                                  <p:stCondLst>
                                    <p:cond delay="125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fltVal val="0"/>
                                          </p:val>
                                        </p:tav>
                                        <p:tav tm="100000">
                                          <p:val>
                                            <p:strVal val="#ppt_w"/>
                                          </p:val>
                                        </p:tav>
                                      </p:tavLst>
                                    </p:anim>
                                    <p:anim calcmode="lin" valueType="num">
                                      <p:cBhvr>
                                        <p:cTn id="15" dur="1000" fill="hold"/>
                                        <p:tgtEl>
                                          <p:spTgt spid="15"/>
                                        </p:tgtEl>
                                        <p:attrNameLst>
                                          <p:attrName>ppt_h</p:attrName>
                                        </p:attrNameLst>
                                      </p:cBhvr>
                                      <p:tavLst>
                                        <p:tav tm="0">
                                          <p:val>
                                            <p:fltVal val="0"/>
                                          </p:val>
                                        </p:tav>
                                        <p:tav tm="100000">
                                          <p:val>
                                            <p:strVal val="#ppt_h"/>
                                          </p:val>
                                        </p:tav>
                                      </p:tavLst>
                                    </p:anim>
                                    <p:animEffect transition="in" filter="fade">
                                      <p:cBhvr>
                                        <p:cTn id="16" dur="10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63" presetClass="path" presetSubtype="0" accel="50000" decel="50000" fill="hold" grpId="1" nodeType="withEffect">
                                  <p:stCondLst>
                                    <p:cond delay="0"/>
                                  </p:stCondLst>
                                  <p:childTnLst>
                                    <p:animMotion origin="layout" path="M 6.25E-7 -4.44444E-6 L 0.23932 -4.44444E-6 " pathEditMode="relative" rAng="0" ptsTypes="AA">
                                      <p:cBhvr>
                                        <p:cTn id="21" dur="2000" fill="hold"/>
                                        <p:tgtEl>
                                          <p:spTgt spid="19"/>
                                        </p:tgtEl>
                                        <p:attrNameLst>
                                          <p:attrName>ppt_x</p:attrName>
                                          <p:attrName>ppt_y</p:attrName>
                                        </p:attrNameLst>
                                      </p:cBhvr>
                                      <p:rCtr x="11966" y="0"/>
                                    </p:animMotion>
                                  </p:childTnLst>
                                </p:cTn>
                              </p:par>
                              <p:par>
                                <p:cTn id="22" presetID="10" presetClass="exit" presetSubtype="0" fill="hold" grpId="2" nodeType="withEffect">
                                  <p:stCondLst>
                                    <p:cond delay="150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par>
                                <p:cTn id="25" presetID="10" presetClass="entr" presetSubtype="0"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63" presetClass="path" presetSubtype="0" accel="50000" decel="50000" fill="hold" grpId="1" nodeType="withEffect">
                                  <p:stCondLst>
                                    <p:cond delay="500"/>
                                  </p:stCondLst>
                                  <p:childTnLst>
                                    <p:animMotion origin="layout" path="M 1.45833E-6 -4.44444E-6 L 0.16002 -4.44444E-6 " pathEditMode="relative" rAng="0" ptsTypes="AA">
                                      <p:cBhvr>
                                        <p:cTn id="29" dur="2000" fill="hold"/>
                                        <p:tgtEl>
                                          <p:spTgt spid="23"/>
                                        </p:tgtEl>
                                        <p:attrNameLst>
                                          <p:attrName>ppt_x</p:attrName>
                                          <p:attrName>ppt_y</p:attrName>
                                        </p:attrNameLst>
                                      </p:cBhvr>
                                      <p:rCtr x="7995" y="0"/>
                                    </p:animMotion>
                                  </p:childTnLst>
                                </p:cTn>
                              </p:par>
                              <p:par>
                                <p:cTn id="30" presetID="10" presetClass="exit" presetSubtype="0" fill="hold" grpId="2" nodeType="withEffect">
                                  <p:stCondLst>
                                    <p:cond delay="200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par>
                                <p:cTn id="33" presetID="10" presetClass="entr" presetSubtype="0" fill="hold" grpId="0" nodeType="withEffect">
                                  <p:stCondLst>
                                    <p:cond delay="7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63" presetClass="path" presetSubtype="0" accel="50000" decel="50000" fill="hold" grpId="1" nodeType="withEffect">
                                  <p:stCondLst>
                                    <p:cond delay="750"/>
                                  </p:stCondLst>
                                  <p:childTnLst>
                                    <p:animMotion origin="layout" path="M 3.33333E-6 7.40741E-7 L 0.28372 7.40741E-7 " pathEditMode="relative" rAng="0" ptsTypes="AA">
                                      <p:cBhvr>
                                        <p:cTn id="37" dur="2000" fill="hold"/>
                                        <p:tgtEl>
                                          <p:spTgt spid="21"/>
                                        </p:tgtEl>
                                        <p:attrNameLst>
                                          <p:attrName>ppt_x</p:attrName>
                                          <p:attrName>ppt_y</p:attrName>
                                        </p:attrNameLst>
                                      </p:cBhvr>
                                      <p:rCtr x="14180" y="0"/>
                                    </p:animMotion>
                                  </p:childTnLst>
                                </p:cTn>
                              </p:par>
                              <p:par>
                                <p:cTn id="38" presetID="10" presetClass="exit" presetSubtype="0" fill="hold" grpId="2" nodeType="withEffect">
                                  <p:stCondLst>
                                    <p:cond delay="2250"/>
                                  </p:stCondLst>
                                  <p:childTnLst>
                                    <p:animEffect transition="out" filter="fade">
                                      <p:cBhvr>
                                        <p:cTn id="39" dur="500"/>
                                        <p:tgtEl>
                                          <p:spTgt spid="21"/>
                                        </p:tgtEl>
                                      </p:cBhvr>
                                    </p:animEffect>
                                    <p:set>
                                      <p:cBhvr>
                                        <p:cTn id="40" dur="1" fill="hold">
                                          <p:stCondLst>
                                            <p:cond delay="499"/>
                                          </p:stCondLst>
                                        </p:cTn>
                                        <p:tgtEl>
                                          <p:spTgt spid="21"/>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63" presetClass="path" presetSubtype="0" accel="50000" decel="50000" fill="hold" grpId="1" nodeType="withEffect">
                                  <p:stCondLst>
                                    <p:cond delay="0"/>
                                  </p:stCondLst>
                                  <p:childTnLst>
                                    <p:animMotion origin="layout" path="M 1.04167E-6 2.96296E-6 L -0.22982 2.96296E-6 " pathEditMode="relative" rAng="0" ptsTypes="AA">
                                      <p:cBhvr>
                                        <p:cTn id="45" dur="2000" fill="hold"/>
                                        <p:tgtEl>
                                          <p:spTgt spid="20"/>
                                        </p:tgtEl>
                                        <p:attrNameLst>
                                          <p:attrName>ppt_x</p:attrName>
                                          <p:attrName>ppt_y</p:attrName>
                                        </p:attrNameLst>
                                      </p:cBhvr>
                                      <p:rCtr x="-11497" y="0"/>
                                    </p:animMotion>
                                  </p:childTnLst>
                                </p:cTn>
                              </p:par>
                              <p:par>
                                <p:cTn id="46" presetID="10" presetClass="exit" presetSubtype="0" fill="hold" grpId="2" nodeType="withEffect">
                                  <p:stCondLst>
                                    <p:cond delay="1500"/>
                                  </p:stCondLst>
                                  <p:childTnLst>
                                    <p:animEffect transition="out" filter="fad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par>
                                <p:cTn id="49" presetID="10" presetClass="entr" presetSubtype="0" fill="hold" grpId="0" nodeType="withEffect">
                                  <p:stCondLst>
                                    <p:cond delay="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63" presetClass="path" presetSubtype="0" accel="50000" decel="50000" fill="hold" grpId="1" nodeType="withEffect">
                                  <p:stCondLst>
                                    <p:cond delay="750"/>
                                  </p:stCondLst>
                                  <p:childTnLst>
                                    <p:animMotion origin="layout" path="M 4.58333E-6 7.40741E-7 L -0.1168 7.40741E-7 " pathEditMode="relative" rAng="0" ptsTypes="AA">
                                      <p:cBhvr>
                                        <p:cTn id="53" dur="2000" fill="hold"/>
                                        <p:tgtEl>
                                          <p:spTgt spid="22"/>
                                        </p:tgtEl>
                                        <p:attrNameLst>
                                          <p:attrName>ppt_x</p:attrName>
                                          <p:attrName>ppt_y</p:attrName>
                                        </p:attrNameLst>
                                      </p:cBhvr>
                                      <p:rCtr x="-5846" y="0"/>
                                    </p:animMotion>
                                  </p:childTnLst>
                                </p:cTn>
                              </p:par>
                              <p:par>
                                <p:cTn id="54" presetID="10" presetClass="exit" presetSubtype="0" fill="hold" grpId="2" nodeType="withEffect">
                                  <p:stCondLst>
                                    <p:cond delay="2250"/>
                                  </p:stCondLst>
                                  <p:childTnLst>
                                    <p:animEffect transition="out" filter="fad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par>
                                <p:cTn id="57" presetID="10" presetClass="entr" presetSubtype="0" fill="hold" grpId="0" nodeType="withEffect">
                                  <p:stCondLst>
                                    <p:cond delay="5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63" presetClass="path" presetSubtype="0" accel="50000" decel="50000" fill="hold" grpId="1" nodeType="withEffect">
                                  <p:stCondLst>
                                    <p:cond delay="500"/>
                                  </p:stCondLst>
                                  <p:childTnLst>
                                    <p:animMotion origin="layout" path="M -6.25E-7 2.22222E-6 L -0.12812 2.22222E-6 " pathEditMode="relative" rAng="0" ptsTypes="AA">
                                      <p:cBhvr>
                                        <p:cTn id="61" dur="2000" fill="hold"/>
                                        <p:tgtEl>
                                          <p:spTgt spid="24"/>
                                        </p:tgtEl>
                                        <p:attrNameLst>
                                          <p:attrName>ppt_x</p:attrName>
                                          <p:attrName>ppt_y</p:attrName>
                                        </p:attrNameLst>
                                      </p:cBhvr>
                                      <p:rCtr x="-6406" y="0"/>
                                    </p:animMotion>
                                  </p:childTnLst>
                                </p:cTn>
                              </p:par>
                              <p:par>
                                <p:cTn id="62" presetID="10" presetClass="exit" presetSubtype="0" fill="hold" grpId="2" nodeType="withEffect">
                                  <p:stCondLst>
                                    <p:cond delay="2000"/>
                                  </p:stCondLst>
                                  <p:childTnLst>
                                    <p:animEffect transition="out" filter="fade">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4" grpId="0" animBg="1"/>
      <p:bldP spid="24" grpId="1" animBg="1"/>
      <p:bldP spid="24"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PicPr>
            <a:picLocks noChangeAspect="1"/>
          </p:cNvPicPr>
          <p:nvPr/>
        </p:nvPicPr>
        <p:blipFill rotWithShape="1">
          <a:blip r:embed="rId2" cstate="print">
            <a:extLst>
              <a:ext uri="{28A0092B-C50C-407E-A947-70E740481C1C}">
                <a14:useLocalDpi xmlns:a14="http://schemas.microsoft.com/office/drawing/2010/main" val="0"/>
              </a:ext>
            </a:extLst>
          </a:blip>
          <a:srcRect l="23567" t="24035" r="23801" b="23685"/>
          <a:stretch>
            <a:fillRect/>
          </a:stretch>
        </p:blipFill>
        <p:spPr>
          <a:xfrm>
            <a:off x="1406024" y="2008855"/>
            <a:ext cx="2778700" cy="2760176"/>
          </a:xfrm>
          <a:prstGeom prst="rect">
            <a:avLst/>
          </a:prstGeom>
        </p:spPr>
      </p:pic>
      <p:sp>
        <p:nvSpPr>
          <p:cNvPr id="7" name="矩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2124424" y="2804202"/>
            <a:ext cx="1223412" cy="1107996"/>
          </a:xfrm>
          <a:prstGeom prst="rect">
            <a:avLst/>
          </a:prstGeom>
        </p:spPr>
        <p:txBody>
          <a:bodyPr wrap="none">
            <a:spAutoFit/>
          </a:bodyPr>
          <a:lstStyle/>
          <a:p>
            <a:r>
              <a:rPr lang="en-US" altLang="zh-CN" sz="6600" spc="-150" dirty="0">
                <a:solidFill>
                  <a:srgbClr val="C99115"/>
                </a:solidFill>
                <a:latin typeface="Meiryo" panose="020B0604030504040204" pitchFamily="34" charset="-128"/>
                <a:ea typeface="Meiryo" panose="020B0604030504040204" pitchFamily="34" charset="-128"/>
                <a:cs typeface="Meiryo UI" panose="020B0604030504040204" pitchFamily="34" charset="-128"/>
              </a:rPr>
              <a:t>01</a:t>
            </a:r>
            <a:endParaRPr lang="zh-CN" altLang="en-US" sz="6600" dirty="0">
              <a:solidFill>
                <a:srgbClr val="C99115"/>
              </a:solidFill>
              <a:latin typeface="Meiryo" panose="020B0604030504040204" pitchFamily="34" charset="-128"/>
              <a:ea typeface="Meiryo" panose="020B0604030504040204" pitchFamily="34" charset="-128"/>
            </a:endParaRPr>
          </a:p>
        </p:txBody>
      </p:sp>
      <p:sp>
        <p:nvSpPr>
          <p:cNvPr id="15" name="矩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570690" y="2727258"/>
            <a:ext cx="6129604" cy="768350"/>
          </a:xfrm>
          <a:prstGeom prst="rect">
            <a:avLst/>
          </a:prstGeom>
          <a:noFill/>
        </p:spPr>
        <p:txBody>
          <a:bodyPr wrap="square" rtlCol="0">
            <a:spAutoFit/>
            <a:scene3d>
              <a:camera prst="orthographicFront">
                <a:rot lat="0" lon="0" rev="0"/>
              </a:camera>
              <a:lightRig rig="threePt" dir="t"/>
            </a:scene3d>
          </a:bodyPr>
          <a:lstStyle/>
          <a:p>
            <a:r>
              <a:rPr lang="zh-CN" altLang="en-US" sz="4400" spc="-150" dirty="0" smtClean="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rPr>
              <a:t>JVM简介</a:t>
            </a:r>
            <a:endParaRPr lang="zh-CN" altLang="en-US" sz="4400" spc="-150" dirty="0" smtClean="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任意多边形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3199947" y="1660488"/>
            <a:ext cx="1969554"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2312378" y="5575224"/>
            <a:ext cx="1085482"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2189449" y="1210245"/>
            <a:ext cx="708505" cy="9336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456189" y="3937942"/>
            <a:ext cx="1375336" cy="569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a:off x="4638687" y="4892932"/>
            <a:ext cx="594218" cy="116477"/>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10" presetClass="entr" presetSubtype="0" fill="hold" grpId="0" nodeType="withEffect">
                                  <p:stCondLst>
                                    <p:cond delay="2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64" presetClass="path" presetSubtype="0" accel="50000" decel="50000" fill="hold" grpId="1" nodeType="withEffect">
                                  <p:stCondLst>
                                    <p:cond delay="2000"/>
                                  </p:stCondLst>
                                  <p:childTnLst>
                                    <p:animMotion origin="layout" path="M -1.875E-6 -3.7037E-6 L -1.875E-6 -0.01736 " pathEditMode="relative" rAng="0" ptsTypes="AA">
                                      <p:cBhvr>
                                        <p:cTn id="14" dur="1000" fill="hold"/>
                                        <p:tgtEl>
                                          <p:spTgt spid="15"/>
                                        </p:tgtEl>
                                        <p:attrNameLst>
                                          <p:attrName>ppt_x</p:attrName>
                                          <p:attrName>ppt_y</p:attrName>
                                        </p:attrNameLst>
                                      </p:cBhvr>
                                      <p:rCtr x="0" y="-880"/>
                                    </p:animMotion>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2000" fill="hold"/>
                                        <p:tgtEl>
                                          <p:spTgt spid="3"/>
                                        </p:tgtEl>
                                        <p:attrNameLst>
                                          <p:attrName>ppt_w</p:attrName>
                                        </p:attrNameLst>
                                      </p:cBhvr>
                                      <p:tavLst>
                                        <p:tav tm="0">
                                          <p:val>
                                            <p:fltVal val="0"/>
                                          </p:val>
                                        </p:tav>
                                        <p:tav tm="100000">
                                          <p:val>
                                            <p:strVal val="#ppt_w"/>
                                          </p:val>
                                        </p:tav>
                                      </p:tavLst>
                                    </p:anim>
                                    <p:anim calcmode="lin" valueType="num">
                                      <p:cBhvr>
                                        <p:cTn id="18" dur="2000" fill="hold"/>
                                        <p:tgtEl>
                                          <p:spTgt spid="3"/>
                                        </p:tgtEl>
                                        <p:attrNameLst>
                                          <p:attrName>ppt_h</p:attrName>
                                        </p:attrNameLst>
                                      </p:cBhvr>
                                      <p:tavLst>
                                        <p:tav tm="0">
                                          <p:val>
                                            <p:fltVal val="0"/>
                                          </p:val>
                                        </p:tav>
                                        <p:tav tm="100000">
                                          <p:val>
                                            <p:strVal val="#ppt_h"/>
                                          </p:val>
                                        </p:tav>
                                      </p:tavLst>
                                    </p:anim>
                                    <p:animEffect transition="in" filter="fade">
                                      <p:cBhvr>
                                        <p:cTn id="19" dur="2000"/>
                                        <p:tgtEl>
                                          <p:spTgt spid="3"/>
                                        </p:tgtEl>
                                      </p:cBhvr>
                                    </p:animEffect>
                                  </p:childTnLst>
                                </p:cTn>
                              </p:par>
                              <p:par>
                                <p:cTn id="20" presetID="42" presetClass="path" presetSubtype="0" accel="50000" decel="50000" fill="hold" nodeType="withEffect">
                                  <p:stCondLst>
                                    <p:cond delay="0"/>
                                  </p:stCondLst>
                                  <p:childTnLst>
                                    <p:animMotion origin="layout" path="M -0.1086 0.00023 L 3.125E-6 -1.48148E-6 " pathEditMode="relative" rAng="0" ptsTypes="AA">
                                      <p:cBhvr>
                                        <p:cTn id="21" dur="2000" fill="hold"/>
                                        <p:tgtEl>
                                          <p:spTgt spid="3"/>
                                        </p:tgtEl>
                                        <p:attrNameLst>
                                          <p:attrName>ppt_x</p:attrName>
                                          <p:attrName>ppt_y</p:attrName>
                                        </p:attrNameLst>
                                      </p:cBhvr>
                                      <p:rCtr x="5430" y="-23"/>
                                    </p:animMotion>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63" presetClass="path" presetSubtype="0" accel="50000" decel="50000" fill="hold" grpId="1" nodeType="withEffect">
                                  <p:stCondLst>
                                    <p:cond delay="0"/>
                                  </p:stCondLst>
                                  <p:childTnLst>
                                    <p:animMotion origin="layout" path="M -3.75E-6 -1.85185E-6 L 0.00092 0.10093 " pathEditMode="relative" rAng="0" ptsTypes="AA">
                                      <p:cBhvr>
                                        <p:cTn id="26" dur="2000" fill="hold"/>
                                        <p:tgtEl>
                                          <p:spTgt spid="20"/>
                                        </p:tgtEl>
                                        <p:attrNameLst>
                                          <p:attrName>ppt_x</p:attrName>
                                          <p:attrName>ppt_y</p:attrName>
                                        </p:attrNameLst>
                                      </p:cBhvr>
                                      <p:rCtr x="39" y="5046"/>
                                    </p:animMotion>
                                  </p:childTnLst>
                                </p:cTn>
                              </p:par>
                              <p:par>
                                <p:cTn id="27" presetID="10" presetClass="exit" presetSubtype="0" fill="hold" grpId="2" nodeType="withEffect">
                                  <p:stCondLst>
                                    <p:cond delay="150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ntr" presetSubtype="0" fill="hold" grpId="0" nodeType="withEffect">
                                  <p:stCondLst>
                                    <p:cond delay="5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63" presetClass="path" presetSubtype="0" accel="50000" decel="50000" fill="hold" grpId="1" nodeType="withEffect">
                                  <p:stCondLst>
                                    <p:cond delay="500"/>
                                  </p:stCondLst>
                                  <p:childTnLst>
                                    <p:animMotion origin="layout" path="M -4.58333E-6 -3.7037E-6 L -0.00013 -0.13495 " pathEditMode="relative" rAng="0" ptsTypes="AA">
                                      <p:cBhvr>
                                        <p:cTn id="34" dur="2000" fill="hold"/>
                                        <p:tgtEl>
                                          <p:spTgt spid="19"/>
                                        </p:tgtEl>
                                        <p:attrNameLst>
                                          <p:attrName>ppt_x</p:attrName>
                                          <p:attrName>ppt_y</p:attrName>
                                        </p:attrNameLst>
                                      </p:cBhvr>
                                      <p:rCtr x="-13" y="-6759"/>
                                    </p:animMotion>
                                  </p:childTnLst>
                                </p:cTn>
                              </p:par>
                              <p:par>
                                <p:cTn id="35" presetID="10" presetClass="exit" presetSubtype="0" fill="hold" grpId="2" nodeType="withEffect">
                                  <p:stCondLst>
                                    <p:cond delay="200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63" presetClass="path" presetSubtype="0" accel="50000" decel="50000" fill="hold" grpId="1" nodeType="withEffect">
                                  <p:stCondLst>
                                    <p:cond delay="0"/>
                                  </p:stCondLst>
                                  <p:childTnLst>
                                    <p:animMotion origin="layout" path="M 2.29167E-6 -7.40741E-7 L -0.00026 -0.07755 " pathEditMode="relative" rAng="0" ptsTypes="AA">
                                      <p:cBhvr>
                                        <p:cTn id="42" dur="2000" fill="hold"/>
                                        <p:tgtEl>
                                          <p:spTgt spid="22"/>
                                        </p:tgtEl>
                                        <p:attrNameLst>
                                          <p:attrName>ppt_x</p:attrName>
                                          <p:attrName>ppt_y</p:attrName>
                                        </p:attrNameLst>
                                      </p:cBhvr>
                                      <p:rCtr x="-13" y="-3889"/>
                                    </p:animMotion>
                                  </p:childTnLst>
                                </p:cTn>
                              </p:par>
                              <p:par>
                                <p:cTn id="43" presetID="10" presetClass="exit" presetSubtype="0" fill="hold" grpId="2" nodeType="withEffect">
                                  <p:stCondLst>
                                    <p:cond delay="150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ntr" presetSubtype="0" fill="hold" grpId="0" nodeType="withEffect">
                                  <p:stCondLst>
                                    <p:cond delay="5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63" presetClass="path" presetSubtype="0" accel="50000" decel="50000" fill="hold" grpId="1" nodeType="withEffect">
                                  <p:stCondLst>
                                    <p:cond delay="500"/>
                                  </p:stCondLst>
                                  <p:childTnLst>
                                    <p:animMotion origin="layout" path="M 2.77556E-17 -7.40741E-7 L 0.00065 -0.10787 " pathEditMode="relative" rAng="0" ptsTypes="AA">
                                      <p:cBhvr>
                                        <p:cTn id="50" dur="2000" fill="hold"/>
                                        <p:tgtEl>
                                          <p:spTgt spid="21"/>
                                        </p:tgtEl>
                                        <p:attrNameLst>
                                          <p:attrName>ppt_x</p:attrName>
                                          <p:attrName>ppt_y</p:attrName>
                                        </p:attrNameLst>
                                      </p:cBhvr>
                                      <p:rCtr x="26" y="-5394"/>
                                    </p:animMotion>
                                  </p:childTnLst>
                                </p:cTn>
                              </p:par>
                              <p:par>
                                <p:cTn id="51" presetID="10" presetClass="exit" presetSubtype="0" fill="hold" grpId="2" nodeType="withEffect">
                                  <p:stCondLst>
                                    <p:cond delay="2000"/>
                                  </p:stCondLst>
                                  <p:childTnLst>
                                    <p:animEffect transition="out" filter="fade">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10" presetClass="entr" presetSubtype="0" fill="hold" grpId="0" nodeType="withEffect">
                                  <p:stCondLst>
                                    <p:cond delay="7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63" presetClass="path" presetSubtype="0" accel="50000" decel="50000" fill="hold" grpId="1" nodeType="withEffect">
                                  <p:stCondLst>
                                    <p:cond delay="750"/>
                                  </p:stCondLst>
                                  <p:childTnLst>
                                    <p:animMotion origin="layout" path="M 8.33333E-7 3.7037E-7 L 8.33333E-7 0.15579 " pathEditMode="relative" rAng="0" ptsTypes="AA">
                                      <p:cBhvr>
                                        <p:cTn id="58" dur="2000" fill="hold"/>
                                        <p:tgtEl>
                                          <p:spTgt spid="17"/>
                                        </p:tgtEl>
                                        <p:attrNameLst>
                                          <p:attrName>ppt_x</p:attrName>
                                          <p:attrName>ppt_y</p:attrName>
                                        </p:attrNameLst>
                                      </p:cBhvr>
                                      <p:rCtr x="0" y="7778"/>
                                    </p:animMotion>
                                  </p:childTnLst>
                                </p:cTn>
                              </p:par>
                              <p:par>
                                <p:cTn id="59" presetID="10" presetClass="exit" presetSubtype="0" fill="hold" grpId="2" nodeType="withEffect">
                                  <p:stCondLst>
                                    <p:cond delay="225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5" grpId="1"/>
      <p:bldP spid="17" grpId="0" animBg="1"/>
      <p:bldP spid="17" grpId="1" animBg="1"/>
      <p:bldP spid="17"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761" y="345743"/>
            <a:ext cx="2628796"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01</a:t>
            </a:r>
            <a:r>
              <a:rPr lang="zh-CN" altLang="en-US"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JVM简介</a:t>
            </a:r>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rPr>
              <a:t>-什么是JVM</a:t>
            </a:r>
            <a:endPar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任意多边形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9667832" flipV="1">
            <a:off x="1437612" y="2199314"/>
            <a:ext cx="2051202" cy="129595"/>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任意多边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9000000" flipV="1">
            <a:off x="2867162" y="5193196"/>
            <a:ext cx="2051202" cy="129595"/>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pic>
        <p:nvPicPr>
          <p:cNvPr id="9" name="图片 8"/>
          <p:cNvPicPr>
            <a:picLocks noChangeAspect="1"/>
          </p:cNvPicPr>
          <p:nvPr/>
        </p:nvPicPr>
        <p:blipFill>
          <a:blip r:embed="rId2"/>
          <a:stretch>
            <a:fillRect/>
          </a:stretch>
        </p:blipFill>
        <p:spPr>
          <a:xfrm>
            <a:off x="1401445" y="2261870"/>
            <a:ext cx="7933055" cy="2990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10" presetClass="entr" presetSubtype="0" fill="hold" grpId="0" nodeType="withEffect">
                                  <p:stCondLst>
                                    <p:cond delay="10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63" presetClass="path" presetSubtype="0" accel="50000" decel="50000" fill="hold" grpId="1" nodeType="withEffect">
                                  <p:stCondLst>
                                    <p:cond delay="1000"/>
                                  </p:stCondLst>
                                  <p:childTnLst>
                                    <p:animMotion origin="layout" path="M 0.10222 -0.1162 L -3.33333E-6 -2.59259E-6 " pathEditMode="relative" rAng="0" ptsTypes="AA">
                                      <p:cBhvr>
                                        <p:cTn id="19" dur="2000" fill="hold"/>
                                        <p:tgtEl>
                                          <p:spTgt spid="6"/>
                                        </p:tgtEl>
                                        <p:attrNameLst>
                                          <p:attrName>ppt_x</p:attrName>
                                          <p:attrName>ppt_y</p:attrName>
                                        </p:attrNameLst>
                                      </p:cBhvr>
                                      <p:rCtr x="-5117" y="5810"/>
                                    </p:animMotion>
                                  </p:childTnLst>
                                </p:cTn>
                              </p:par>
                              <p:par>
                                <p:cTn id="20" presetID="10" presetClass="entr" presetSubtype="0" fill="hold" grpId="0"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63" presetClass="path" presetSubtype="0" accel="50000" decel="50000" fill="hold" grpId="1" nodeType="withEffect">
                                  <p:stCondLst>
                                    <p:cond delay="1000"/>
                                  </p:stCondLst>
                                  <p:childTnLst>
                                    <p:animMotion origin="layout" path="M -0.12213 0.12639 L -8.33333E-7 3.33333E-6 " pathEditMode="relative" rAng="0" ptsTypes="AA">
                                      <p:cBhvr>
                                        <p:cTn id="24" dur="2000" fill="hold"/>
                                        <p:tgtEl>
                                          <p:spTgt spid="8"/>
                                        </p:tgtEl>
                                        <p:attrNameLst>
                                          <p:attrName>ppt_x</p:attrName>
                                          <p:attrName>ppt_y</p:attrName>
                                        </p:attrNameLst>
                                      </p:cBhvr>
                                      <p:rCtr x="6107" y="-6319"/>
                                    </p:animMotion>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animBg="1"/>
      <p:bldP spid="7" grpId="1" animBg="1"/>
      <p:bldP spid="6" grpId="0" animBg="1"/>
      <p:bldP spid="6" grpId="1" animBg="1"/>
      <p:bldP spid="8" grpId="0" animBg="1"/>
      <p:bldP spid="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3327400"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rPr>
              <a:t>01</a:t>
            </a:r>
            <a:r>
              <a:rPr lang="zh-CN" altLang="en-US"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rPr>
              <a:t>JVM简介</a:t>
            </a:r>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rPr>
              <a:t>-Java为什么跨平台</a:t>
            </a:r>
            <a:endPar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192404" y="1131843"/>
            <a:ext cx="9087059" cy="737235"/>
          </a:xfrm>
          <a:prstGeom prst="rect">
            <a:avLst/>
          </a:prstGeom>
        </p:spPr>
        <p:txBody>
          <a:bodyPr wrap="square">
            <a:spAutoFit/>
          </a:bodyPr>
          <a:p>
            <a:pPr algn="just">
              <a:lnSpc>
                <a:spcPct val="150000"/>
              </a:lnSpc>
            </a:pPr>
            <a:r>
              <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每种平台都有自己的专用虚拟机</a:t>
            </a:r>
            <a:endPar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java 就是通过虚拟机的不跨平台性成就它的跨平台性</a:t>
            </a: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	</a:t>
            </a:r>
            <a:endPar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 name="图片 1"/>
          <p:cNvPicPr>
            <a:picLocks noChangeAspect="1"/>
          </p:cNvPicPr>
          <p:nvPr/>
        </p:nvPicPr>
        <p:blipFill>
          <a:blip r:embed="rId2"/>
          <a:stretch>
            <a:fillRect/>
          </a:stretch>
        </p:blipFill>
        <p:spPr>
          <a:xfrm>
            <a:off x="1192530" y="2528570"/>
            <a:ext cx="4304665" cy="180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animBg="1"/>
      <p:bldP spid="7" grpId="1"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4181475"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rPr>
              <a:t>01</a:t>
            </a:r>
            <a:r>
              <a:rPr lang="zh-CN" altLang="en-US"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rPr>
              <a:t>JVM简介</a:t>
            </a:r>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rPr>
              <a:t>-JDK、JRE、JVM之间的关系</a:t>
            </a:r>
            <a:endPar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192404" y="1131843"/>
            <a:ext cx="9087059" cy="737235"/>
          </a:xfrm>
          <a:prstGeom prst="rect">
            <a:avLst/>
          </a:prstGeom>
        </p:spPr>
        <p:txBody>
          <a:bodyPr wrap="square">
            <a:spAutoFit/>
          </a:bodyPr>
          <a:p>
            <a:pPr algn="just">
              <a:lnSpc>
                <a:spcPct val="150000"/>
              </a:lnSpc>
            </a:pP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JDK是用于java程序的开发,</a:t>
            </a:r>
            <a:endPar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而jre则是只能运行class而没有编译的功能</a:t>
            </a:r>
            <a:endPar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 name="图片 1"/>
          <p:cNvPicPr>
            <a:picLocks noChangeAspect="1"/>
          </p:cNvPicPr>
          <p:nvPr/>
        </p:nvPicPr>
        <p:blipFill>
          <a:blip r:embed="rId2"/>
          <a:stretch>
            <a:fillRect/>
          </a:stretch>
        </p:blipFill>
        <p:spPr>
          <a:xfrm>
            <a:off x="1192530" y="2268220"/>
            <a:ext cx="4522470" cy="3807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图片 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PicPr>
            <a:picLocks noChangeAspect="1"/>
          </p:cNvPicPr>
          <p:nvPr/>
        </p:nvPicPr>
        <p:blipFill rotWithShape="1">
          <a:blip r:embed="rId2" cstate="print">
            <a:extLst>
              <a:ext uri="{28A0092B-C50C-407E-A947-70E740481C1C}">
                <a14:useLocalDpi xmlns:a14="http://schemas.microsoft.com/office/drawing/2010/main" val="0"/>
              </a:ext>
            </a:extLst>
          </a:blip>
          <a:srcRect l="23567" t="24035" r="23801" b="23685"/>
          <a:stretch>
            <a:fillRect/>
          </a:stretch>
        </p:blipFill>
        <p:spPr>
          <a:xfrm>
            <a:off x="1406024" y="2008855"/>
            <a:ext cx="2778700" cy="2760176"/>
          </a:xfrm>
          <a:prstGeom prst="rect">
            <a:avLst/>
          </a:prstGeom>
        </p:spPr>
      </p:pic>
      <p:sp>
        <p:nvSpPr>
          <p:cNvPr id="7" name="矩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2124424" y="2804202"/>
            <a:ext cx="1223412" cy="1107996"/>
          </a:xfrm>
          <a:prstGeom prst="rect">
            <a:avLst/>
          </a:prstGeom>
        </p:spPr>
        <p:txBody>
          <a:bodyPr wrap="none">
            <a:spAutoFit/>
          </a:bodyPr>
          <a:lstStyle/>
          <a:p>
            <a:r>
              <a:rPr lang="en-US" altLang="zh-CN" sz="6600" spc="-150" dirty="0" smtClean="0">
                <a:solidFill>
                  <a:srgbClr val="C99115"/>
                </a:solidFill>
                <a:latin typeface="Meiryo" panose="020B0604030504040204" pitchFamily="34" charset="-128"/>
                <a:ea typeface="Meiryo" panose="020B0604030504040204" pitchFamily="34" charset="-128"/>
                <a:cs typeface="Meiryo UI" panose="020B0604030504040204" pitchFamily="34" charset="-128"/>
              </a:rPr>
              <a:t>02</a:t>
            </a:r>
            <a:endParaRPr lang="zh-CN" altLang="en-US" sz="6600" dirty="0">
              <a:solidFill>
                <a:srgbClr val="C99115"/>
              </a:solidFill>
              <a:latin typeface="Meiryo" panose="020B0604030504040204" pitchFamily="34" charset="-128"/>
              <a:ea typeface="Meiryo" panose="020B0604030504040204" pitchFamily="34" charset="-128"/>
            </a:endParaRPr>
          </a:p>
        </p:txBody>
      </p:sp>
      <p:sp>
        <p:nvSpPr>
          <p:cNvPr id="15" name="矩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570690" y="2727258"/>
            <a:ext cx="6129604" cy="768350"/>
          </a:xfrm>
          <a:prstGeom prst="rect">
            <a:avLst/>
          </a:prstGeom>
          <a:noFill/>
        </p:spPr>
        <p:txBody>
          <a:bodyPr wrap="square" rtlCol="0">
            <a:spAutoFit/>
            <a:scene3d>
              <a:camera prst="orthographicFront">
                <a:rot lat="0" lon="0" rev="0"/>
              </a:camera>
              <a:lightRig rig="threePt" dir="t"/>
            </a:scene3d>
          </a:bodyPr>
          <a:lstStyle/>
          <a:p>
            <a:r>
              <a:rPr lang="zh-CN" altLang="en-US" sz="4400" spc="-150" dirty="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rPr>
              <a:t>java类的加载机制</a:t>
            </a:r>
            <a:endParaRPr lang="zh-CN" altLang="en-US" sz="4400" spc="-150" dirty="0">
              <a:gradFill>
                <a:gsLst>
                  <a:gs pos="0">
                    <a:srgbClr val="DFA117"/>
                  </a:gs>
                  <a:gs pos="100000">
                    <a:srgbClr val="AE4638"/>
                  </a:gs>
                </a:gsLst>
                <a:lin ang="0" scaled="0"/>
              </a:gra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任意多边形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3199947" y="1660488"/>
            <a:ext cx="1969554" cy="0"/>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任意多边形 1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2312378" y="5575224"/>
            <a:ext cx="1085482"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任意多边形 1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2189449" y="1210245"/>
            <a:ext cx="708505" cy="9336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任意多边形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456189" y="3937942"/>
            <a:ext cx="1375336" cy="56901"/>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a:off x="4638687" y="4892932"/>
            <a:ext cx="594218" cy="116477"/>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10" presetClass="entr" presetSubtype="0" fill="hold" grpId="0" nodeType="withEffect">
                                  <p:stCondLst>
                                    <p:cond delay="2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par>
                                <p:cTn id="13" presetID="64" presetClass="path" presetSubtype="0" accel="50000" decel="50000" fill="hold" grpId="1" nodeType="withEffect">
                                  <p:stCondLst>
                                    <p:cond delay="2000"/>
                                  </p:stCondLst>
                                  <p:childTnLst>
                                    <p:animMotion origin="layout" path="M -1.875E-6 -3.7037E-6 L -1.875E-6 -0.01736 " pathEditMode="relative" rAng="0" ptsTypes="AA">
                                      <p:cBhvr>
                                        <p:cTn id="14" dur="1000" fill="hold"/>
                                        <p:tgtEl>
                                          <p:spTgt spid="15"/>
                                        </p:tgtEl>
                                        <p:attrNameLst>
                                          <p:attrName>ppt_x</p:attrName>
                                          <p:attrName>ppt_y</p:attrName>
                                        </p:attrNameLst>
                                      </p:cBhvr>
                                      <p:rCtr x="0" y="-880"/>
                                    </p:animMotion>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2000" fill="hold"/>
                                        <p:tgtEl>
                                          <p:spTgt spid="3"/>
                                        </p:tgtEl>
                                        <p:attrNameLst>
                                          <p:attrName>ppt_w</p:attrName>
                                        </p:attrNameLst>
                                      </p:cBhvr>
                                      <p:tavLst>
                                        <p:tav tm="0">
                                          <p:val>
                                            <p:fltVal val="0"/>
                                          </p:val>
                                        </p:tav>
                                        <p:tav tm="100000">
                                          <p:val>
                                            <p:strVal val="#ppt_w"/>
                                          </p:val>
                                        </p:tav>
                                      </p:tavLst>
                                    </p:anim>
                                    <p:anim calcmode="lin" valueType="num">
                                      <p:cBhvr>
                                        <p:cTn id="18" dur="2000" fill="hold"/>
                                        <p:tgtEl>
                                          <p:spTgt spid="3"/>
                                        </p:tgtEl>
                                        <p:attrNameLst>
                                          <p:attrName>ppt_h</p:attrName>
                                        </p:attrNameLst>
                                      </p:cBhvr>
                                      <p:tavLst>
                                        <p:tav tm="0">
                                          <p:val>
                                            <p:fltVal val="0"/>
                                          </p:val>
                                        </p:tav>
                                        <p:tav tm="100000">
                                          <p:val>
                                            <p:strVal val="#ppt_h"/>
                                          </p:val>
                                        </p:tav>
                                      </p:tavLst>
                                    </p:anim>
                                    <p:animEffect transition="in" filter="fade">
                                      <p:cBhvr>
                                        <p:cTn id="19" dur="2000"/>
                                        <p:tgtEl>
                                          <p:spTgt spid="3"/>
                                        </p:tgtEl>
                                      </p:cBhvr>
                                    </p:animEffect>
                                  </p:childTnLst>
                                </p:cTn>
                              </p:par>
                              <p:par>
                                <p:cTn id="20" presetID="42" presetClass="path" presetSubtype="0" accel="50000" decel="50000" fill="hold" nodeType="withEffect">
                                  <p:stCondLst>
                                    <p:cond delay="0"/>
                                  </p:stCondLst>
                                  <p:childTnLst>
                                    <p:animMotion origin="layout" path="M -0.1086 0.00023 L 3.125E-6 -1.48148E-6 " pathEditMode="relative" rAng="0" ptsTypes="AA">
                                      <p:cBhvr>
                                        <p:cTn id="21" dur="2000" fill="hold"/>
                                        <p:tgtEl>
                                          <p:spTgt spid="3"/>
                                        </p:tgtEl>
                                        <p:attrNameLst>
                                          <p:attrName>ppt_x</p:attrName>
                                          <p:attrName>ppt_y</p:attrName>
                                        </p:attrNameLst>
                                      </p:cBhvr>
                                      <p:rCtr x="5430" y="-23"/>
                                    </p:animMotion>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63" presetClass="path" presetSubtype="0" accel="50000" decel="50000" fill="hold" grpId="1" nodeType="withEffect">
                                  <p:stCondLst>
                                    <p:cond delay="0"/>
                                  </p:stCondLst>
                                  <p:childTnLst>
                                    <p:animMotion origin="layout" path="M -3.75E-6 -1.85185E-6 L 0.00092 0.10093 " pathEditMode="relative" rAng="0" ptsTypes="AA">
                                      <p:cBhvr>
                                        <p:cTn id="26" dur="2000" fill="hold"/>
                                        <p:tgtEl>
                                          <p:spTgt spid="20"/>
                                        </p:tgtEl>
                                        <p:attrNameLst>
                                          <p:attrName>ppt_x</p:attrName>
                                          <p:attrName>ppt_y</p:attrName>
                                        </p:attrNameLst>
                                      </p:cBhvr>
                                      <p:rCtr x="39" y="5046"/>
                                    </p:animMotion>
                                  </p:childTnLst>
                                </p:cTn>
                              </p:par>
                              <p:par>
                                <p:cTn id="27" presetID="10" presetClass="exit" presetSubtype="0" fill="hold" grpId="2" nodeType="withEffect">
                                  <p:stCondLst>
                                    <p:cond delay="150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ntr" presetSubtype="0" fill="hold" grpId="0" nodeType="withEffect">
                                  <p:stCondLst>
                                    <p:cond delay="5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63" presetClass="path" presetSubtype="0" accel="50000" decel="50000" fill="hold" grpId="1" nodeType="withEffect">
                                  <p:stCondLst>
                                    <p:cond delay="500"/>
                                  </p:stCondLst>
                                  <p:childTnLst>
                                    <p:animMotion origin="layout" path="M -4.58333E-6 -3.7037E-6 L -0.00013 -0.13495 " pathEditMode="relative" rAng="0" ptsTypes="AA">
                                      <p:cBhvr>
                                        <p:cTn id="34" dur="2000" fill="hold"/>
                                        <p:tgtEl>
                                          <p:spTgt spid="19"/>
                                        </p:tgtEl>
                                        <p:attrNameLst>
                                          <p:attrName>ppt_x</p:attrName>
                                          <p:attrName>ppt_y</p:attrName>
                                        </p:attrNameLst>
                                      </p:cBhvr>
                                      <p:rCtr x="-13" y="-6759"/>
                                    </p:animMotion>
                                  </p:childTnLst>
                                </p:cTn>
                              </p:par>
                              <p:par>
                                <p:cTn id="35" presetID="10" presetClass="exit" presetSubtype="0" fill="hold" grpId="2" nodeType="withEffect">
                                  <p:stCondLst>
                                    <p:cond delay="200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63" presetClass="path" presetSubtype="0" accel="50000" decel="50000" fill="hold" grpId="1" nodeType="withEffect">
                                  <p:stCondLst>
                                    <p:cond delay="0"/>
                                  </p:stCondLst>
                                  <p:childTnLst>
                                    <p:animMotion origin="layout" path="M 2.29167E-6 -7.40741E-7 L -0.00026 -0.07755 " pathEditMode="relative" rAng="0" ptsTypes="AA">
                                      <p:cBhvr>
                                        <p:cTn id="42" dur="2000" fill="hold"/>
                                        <p:tgtEl>
                                          <p:spTgt spid="22"/>
                                        </p:tgtEl>
                                        <p:attrNameLst>
                                          <p:attrName>ppt_x</p:attrName>
                                          <p:attrName>ppt_y</p:attrName>
                                        </p:attrNameLst>
                                      </p:cBhvr>
                                      <p:rCtr x="-13" y="-3889"/>
                                    </p:animMotion>
                                  </p:childTnLst>
                                </p:cTn>
                              </p:par>
                              <p:par>
                                <p:cTn id="43" presetID="10" presetClass="exit" presetSubtype="0" fill="hold" grpId="2" nodeType="withEffect">
                                  <p:stCondLst>
                                    <p:cond delay="150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ntr" presetSubtype="0" fill="hold" grpId="0" nodeType="withEffect">
                                  <p:stCondLst>
                                    <p:cond delay="5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63" presetClass="path" presetSubtype="0" accel="50000" decel="50000" fill="hold" grpId="1" nodeType="withEffect">
                                  <p:stCondLst>
                                    <p:cond delay="500"/>
                                  </p:stCondLst>
                                  <p:childTnLst>
                                    <p:animMotion origin="layout" path="M 2.77556E-17 -7.40741E-7 L 0.00065 -0.10787 " pathEditMode="relative" rAng="0" ptsTypes="AA">
                                      <p:cBhvr>
                                        <p:cTn id="50" dur="2000" fill="hold"/>
                                        <p:tgtEl>
                                          <p:spTgt spid="21"/>
                                        </p:tgtEl>
                                        <p:attrNameLst>
                                          <p:attrName>ppt_x</p:attrName>
                                          <p:attrName>ppt_y</p:attrName>
                                        </p:attrNameLst>
                                      </p:cBhvr>
                                      <p:rCtr x="26" y="-5394"/>
                                    </p:animMotion>
                                  </p:childTnLst>
                                </p:cTn>
                              </p:par>
                              <p:par>
                                <p:cTn id="51" presetID="10" presetClass="exit" presetSubtype="0" fill="hold" grpId="2" nodeType="withEffect">
                                  <p:stCondLst>
                                    <p:cond delay="2000"/>
                                  </p:stCondLst>
                                  <p:childTnLst>
                                    <p:animEffect transition="out" filter="fade">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10" presetClass="entr" presetSubtype="0" fill="hold" grpId="0" nodeType="withEffect">
                                  <p:stCondLst>
                                    <p:cond delay="7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63" presetClass="path" presetSubtype="0" accel="50000" decel="50000" fill="hold" grpId="1" nodeType="withEffect">
                                  <p:stCondLst>
                                    <p:cond delay="750"/>
                                  </p:stCondLst>
                                  <p:childTnLst>
                                    <p:animMotion origin="layout" path="M 8.33333E-7 3.7037E-7 L 8.33333E-7 0.15579 " pathEditMode="relative" rAng="0" ptsTypes="AA">
                                      <p:cBhvr>
                                        <p:cTn id="58" dur="2000" fill="hold"/>
                                        <p:tgtEl>
                                          <p:spTgt spid="17"/>
                                        </p:tgtEl>
                                        <p:attrNameLst>
                                          <p:attrName>ppt_x</p:attrName>
                                          <p:attrName>ppt_y</p:attrName>
                                        </p:attrNameLst>
                                      </p:cBhvr>
                                      <p:rCtr x="0" y="7778"/>
                                    </p:animMotion>
                                  </p:childTnLst>
                                </p:cTn>
                              </p:par>
                              <p:par>
                                <p:cTn id="59" presetID="10" presetClass="exit" presetSubtype="0" fill="hold" grpId="2" nodeType="withEffect">
                                  <p:stCondLst>
                                    <p:cond delay="225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5" grpId="1"/>
      <p:bldP spid="17" grpId="0" animBg="1"/>
      <p:bldP spid="17" grpId="1" animBg="1"/>
      <p:bldP spid="17"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4181475"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rPr>
              <a:t>02java类的加载机制</a:t>
            </a:r>
            <a:endPar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166369" y="3277508"/>
            <a:ext cx="9087059" cy="2353310"/>
          </a:xfrm>
          <a:prstGeom prst="rect">
            <a:avLst/>
          </a:prstGeom>
        </p:spPr>
        <p:txBody>
          <a:bodyPr wrap="square">
            <a:spAutoFit/>
          </a:bodyPr>
          <a:p>
            <a:pPr algn="just">
              <a:lnSpc>
                <a:spcPct val="150000"/>
              </a:lnSpc>
            </a:pP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加载：查找并加载类的二进制数据</a:t>
            </a:r>
            <a:endPar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连接：</a:t>
            </a:r>
            <a:endPar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en-US" alt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        </a:t>
            </a: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验证：确保被加载的类的正确性</a:t>
            </a:r>
            <a:endPar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                  文件格式验证：验证字节流是否符合Class文件格式的规范；例如：是否以0xCAFEBABE开头</a:t>
            </a:r>
            <a:endPar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        准备：为类的静态变量分配内存，并将其初始化为默认值</a:t>
            </a:r>
            <a:endPar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        解析：把类中的符号引用转换为直接引用</a:t>
            </a:r>
            <a:endPar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altLang="en-US"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sym typeface="+mn-ea"/>
              </a:rPr>
              <a:t>初始化：为类的静态变量赋予正确的初始值</a:t>
            </a: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3" name="图片 2"/>
          <p:cNvPicPr>
            <a:picLocks noChangeAspect="1"/>
          </p:cNvPicPr>
          <p:nvPr/>
        </p:nvPicPr>
        <p:blipFill>
          <a:blip r:embed="rId2"/>
          <a:stretch>
            <a:fillRect/>
          </a:stretch>
        </p:blipFill>
        <p:spPr>
          <a:xfrm>
            <a:off x="1192530" y="930910"/>
            <a:ext cx="6609715" cy="214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矩形 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82905" y="345440"/>
            <a:ext cx="4181475" cy="398780"/>
          </a:xfrm>
          <a:prstGeom prst="rect">
            <a:avLst/>
          </a:prstGeom>
          <a:noFill/>
        </p:spPr>
        <p:txBody>
          <a:bodyPr wrap="square" rtlCol="0">
            <a:spAutoFit/>
            <a:scene3d>
              <a:camera prst="orthographicFront">
                <a:rot lat="0" lon="0" rev="0"/>
              </a:camera>
              <a:lightRig rig="threePt" dir="t"/>
            </a:scene3d>
          </a:bodyPr>
          <a:lstStyle/>
          <a:p>
            <a:pPr algn="l"/>
            <a:r>
              <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rPr>
              <a:t>02java类的加载机制</a:t>
            </a:r>
            <a:endParaRPr lang="en-US" altLang="zh-CN" sz="2000" spc="-150" dirty="0">
              <a:solidFill>
                <a:srgbClr val="DFA117"/>
              </a:solidFill>
              <a:latin typeface="Open Sans" panose="020B0606030504020204" pitchFamily="34" charset="0"/>
              <a:ea typeface="Open Sans" panose="020B0606030504020204" pitchFamily="34" charset="0"/>
              <a:cs typeface="Open Sans" panose="020B0606030504020204" pitchFamily="34" charset="0"/>
              <a:sym typeface="+mn-ea"/>
            </a:endParaRPr>
          </a:p>
        </p:txBody>
      </p:sp>
      <p:sp>
        <p:nvSpPr>
          <p:cNvPr id="7" name="任意多边形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flipV="1">
            <a:off x="606872" y="745853"/>
            <a:ext cx="2272806" cy="4571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C99115"/>
                </a:gs>
                <a:gs pos="100000">
                  <a:srgbClr val="C99115">
                    <a:alpha val="0"/>
                  </a:srgb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e7d195523061f1c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a:t>
            </a:r>
            <a:endParaRPr lang="zh-CN" altLang="en-US" sz="100"/>
          </a:p>
        </p:txBody>
      </p:sp>
      <p:sp>
        <p:nvSpPr>
          <p:cNvPr id="8" name="矩形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166369" y="1194708"/>
            <a:ext cx="9087059" cy="2030095"/>
          </a:xfrm>
          <a:prstGeom prst="rect">
            <a:avLst/>
          </a:prstGeom>
        </p:spPr>
        <p:txBody>
          <a:bodyPr wrap="square">
            <a:spAutoFit/>
          </a:bodyPr>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解释解析：</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在java中，一个java类将会编译成一个class文件。在编译时，java类并不知道引用类的实际内存地址，因此只能使用符号引用来代替。比如org.simple.People类引用org.simple.Tool类，在编译时People类并不知道Tool类的实际内存地址，因此只能使用符号org.simple.Tool(假设)来表示Tool类的地址。而在类装载器装载People类时，此时可以通过虚拟机获取Tool类 的实际内存地址，因此便可以既将符号org.simple.Tool替换为Tool类的实际内存地址，及直接引用地址。</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 name="矩形 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166369" y="3578498"/>
            <a:ext cx="9087059" cy="737235"/>
          </a:xfrm>
          <a:prstGeom prst="rect">
            <a:avLst/>
          </a:prstGeom>
        </p:spPr>
        <p:txBody>
          <a:bodyPr wrap="square">
            <a:spAutoFit/>
          </a:bodyPr>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启发：</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a:p>
            <a:pPr algn="just">
              <a:lnSpc>
                <a:spcPct val="150000"/>
              </a:lnSpc>
            </a:pPr>
            <a:r>
              <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导入文件。</a:t>
            </a:r>
            <a:endParaRPr lang="zh-CN" sz="14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11836 2.96296E-6 L 1.25E-6 2.96296E-6 " pathEditMode="relative" rAng="0" ptsTypes="AA">
                                      <p:cBhvr>
                                        <p:cTn id="9" dur="2000" fill="hold"/>
                                        <p:tgtEl>
                                          <p:spTgt spid="7"/>
                                        </p:tgtEl>
                                        <p:attrNameLst>
                                          <p:attrName>ppt_x</p:attrName>
                                          <p:attrName>ppt_y</p:attrName>
                                        </p:attrNameLst>
                                      </p:cBhvr>
                                      <p:rCtr x="-5924"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decel="50000" fill="hold" grpId="1" nodeType="withEffect">
                                  <p:stCondLst>
                                    <p:cond delay="0"/>
                                  </p:stCondLst>
                                  <p:childTnLst>
                                    <p:animMotion origin="layout" path="M -0.0608 3.7037E-7 L -2.70833E-6 3.7037E-7 " pathEditMode="relative" rAng="0" ptsTypes="AA">
                                      <p:cBhvr>
                                        <p:cTn id="14" dur="2000" fill="hold"/>
                                        <p:tgtEl>
                                          <p:spTgt spid="5"/>
                                        </p:tgtEl>
                                        <p:attrNameLst>
                                          <p:attrName>ppt_x</p:attrName>
                                          <p:attrName>ppt_y</p:attrName>
                                        </p:attrNameLst>
                                      </p:cBhvr>
                                      <p:rCtr x="3034" y="0"/>
                                    </p:animMotion>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2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bldLvl="0" animBg="1"/>
      <p:bldP spid="8" grpId="0"/>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8589</Words>
  <Application>WPS 演示</Application>
  <PresentationFormat>宽屏</PresentationFormat>
  <Paragraphs>178</Paragraphs>
  <Slides>22</Slides>
  <Notes>16</Notes>
  <HiddenSlides>0</HiddenSlides>
  <MMClips>1</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Arial</vt:lpstr>
      <vt:lpstr>宋体</vt:lpstr>
      <vt:lpstr>Wingdings</vt:lpstr>
      <vt:lpstr>Meiryo</vt:lpstr>
      <vt:lpstr>Open Sans</vt:lpstr>
      <vt:lpstr>Microsoft YaHei UI</vt:lpstr>
      <vt:lpstr>华文楷体</vt:lpstr>
      <vt:lpstr>Tahoma</vt:lpstr>
      <vt:lpstr>Meiryo UI</vt:lpstr>
      <vt:lpstr>微软雅黑</vt:lpstr>
      <vt:lpstr>Calibri</vt:lpstr>
      <vt:lpstr>Arial Unicode MS</vt:lpstr>
      <vt:lpstr>Calibri Light</vt:lpstr>
      <vt:lpstr>Nirmala UI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崔博文</dc:creator>
  <dc:description>©PPTSTORE 版权所有</dc:description>
  <cp:lastModifiedBy>YK-DZ-25616</cp:lastModifiedBy>
  <cp:revision>146</cp:revision>
  <dcterms:created xsi:type="dcterms:W3CDTF">2016-10-27T16:23:00Z</dcterms:created>
  <dcterms:modified xsi:type="dcterms:W3CDTF">2017-10-13T10:29:26Z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