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38" r:id="rId3"/>
    <p:sldId id="315" r:id="rId5"/>
    <p:sldId id="371" r:id="rId6"/>
    <p:sldId id="372" r:id="rId7"/>
    <p:sldId id="375" r:id="rId8"/>
    <p:sldId id="374" r:id="rId9"/>
    <p:sldId id="377" r:id="rId10"/>
    <p:sldId id="378" r:id="rId11"/>
    <p:sldId id="379" r:id="rId12"/>
    <p:sldId id="381" r:id="rId13"/>
    <p:sldId id="382" r:id="rId14"/>
    <p:sldId id="384" r:id="rId15"/>
    <p:sldId id="389" r:id="rId16"/>
    <p:sldId id="385" r:id="rId17"/>
    <p:sldId id="387" r:id="rId18"/>
    <p:sldId id="388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1" r:id="rId30"/>
    <p:sldId id="402" r:id="rId31"/>
    <p:sldId id="403" r:id="rId32"/>
    <p:sldId id="404" r:id="rId33"/>
    <p:sldId id="405" r:id="rId34"/>
    <p:sldId id="406" r:id="rId35"/>
    <p:sldId id="347" r:id="rId36"/>
  </p:sldIdLst>
  <p:sldSz cx="12192000" cy="6858000"/>
  <p:notesSz cx="6858000" cy="9144000"/>
  <p:defaultTextStyle>
    <a:defPPr>
      <a:defRPr lang="zh-CN"/>
    </a:defPPr>
    <a:lvl1pPr marL="0" algn="l" defTabSz="108839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6pPr>
    <a:lvl7pPr marL="3265170" algn="l" defTabSz="108839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7pPr>
    <a:lvl8pPr marL="3809365" algn="l" defTabSz="108839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8pPr>
    <a:lvl9pPr marL="4353560" algn="l" defTabSz="108839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BB0F0"/>
    <a:srgbClr val="3AA3EC"/>
    <a:srgbClr val="006EBB"/>
    <a:srgbClr val="1B3951"/>
    <a:srgbClr val="10D8D3"/>
    <a:srgbClr val="39A4EC"/>
    <a:srgbClr val="0FAFF0"/>
    <a:srgbClr val="4FCDFA"/>
    <a:srgbClr val="3DA2EB"/>
    <a:srgbClr val="007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26" y="-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600EA-C80B-4463-BA7F-F7A5A4D4D6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8EDA8-AA38-4EC8-A4A2-C9E52DD3CCD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6pPr>
    <a:lvl7pPr marL="3265170" algn="l" defTabSz="1088390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7pPr>
    <a:lvl8pPr marL="3809365" algn="l" defTabSz="1088390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8pPr>
    <a:lvl9pPr marL="4353560" algn="l" defTabSz="1088390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 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过去：拼个页面+搞几个jQuery插件</a:t>
            </a:r>
            <a:endParaRPr lang="zh-CN" altLang="en-US"/>
          </a:p>
          <a:p>
            <a:r>
              <a:rPr lang="zh-CN" altLang="en-US"/>
              <a:t>现在：高效多人协作，可维护性，开发质量</a:t>
            </a:r>
            <a:endParaRPr lang="zh-CN" altLang="en-US"/>
          </a:p>
          <a:p>
            <a:r>
              <a:rPr lang="zh-CN" altLang="en-US"/>
              <a:t>JS的模块化 如CommonJS、AMD和CMD</a:t>
            </a:r>
            <a:endParaRPr lang="zh-CN" altLang="en-US"/>
          </a:p>
          <a:p>
            <a:r>
              <a:rPr lang="zh-CN" altLang="en-US"/>
              <a:t>组件化≠模块 ，重在设计层面上</a:t>
            </a:r>
            <a:endParaRPr lang="zh-CN" altLang="en-US"/>
          </a:p>
          <a:p>
            <a:r>
              <a:rPr lang="zh-CN" altLang="en-US"/>
              <a:t>自动化：自动化构建、部署、测试</a:t>
            </a:r>
            <a:endParaRPr lang="zh-CN" altLang="en-US"/>
          </a:p>
          <a:p>
            <a:r>
              <a:rPr lang="zh-CN" altLang="en-US"/>
              <a:t>规范化：目录结构的制定，编码规范， 接口规范，文档规范。。。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6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2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37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71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06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40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74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6EB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5195" b="1">
              <a:solidFill>
                <a:schemeClr val="bg1"/>
              </a:solidFill>
              <a:latin typeface="DIN Mittelschrift Std" pitchFamily="50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EFEFE"/>
              </a:gs>
            </a:gsLst>
            <a:path path="circle">
              <a:fillToRect l="100000" b="100000"/>
            </a:path>
            <a:tileRect t="-100000" r="-100000"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endParaRPr lang="zh-CN" altLang="en-US" sz="1040">
              <a:solidFill>
                <a:schemeClr val="tx1">
                  <a:lumMod val="75000"/>
                  <a:lumOff val="25000"/>
                </a:schemeClr>
              </a:solidFill>
              <a:latin typeface="DIN Mittelschrift Std" pitchFamily="50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123444" tIns="61722" rIns="123444" bIns="6172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23444" tIns="61722" rIns="123444" bIns="6172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3" y="6356353"/>
            <a:ext cx="2844800" cy="365125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l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CB4F7-CDA6-4D6A-8231-574AF9D118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ct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0C981-4EE3-450C-BD26-AA72518E114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1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1068070" rtl="0" eaLnBrk="1" latinLnBrk="0" hangingPunct="1">
        <a:spcBef>
          <a:spcPct val="0"/>
        </a:spcBef>
        <a:buNone/>
        <a:defRPr sz="51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685" indent="-400685" algn="l" defTabSz="10680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725" kern="1200">
          <a:solidFill>
            <a:schemeClr val="tx1"/>
          </a:solidFill>
          <a:latin typeface="+mn-lt"/>
          <a:ea typeface="+mn-ea"/>
          <a:cs typeface="+mn-cs"/>
        </a:defRPr>
      </a:lvl1pPr>
      <a:lvl2pPr marL="868045" indent="-334010" algn="l" defTabSz="10680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290" kern="1200">
          <a:solidFill>
            <a:schemeClr val="tx1"/>
          </a:solidFill>
          <a:latin typeface="+mn-lt"/>
          <a:ea typeface="+mn-ea"/>
          <a:cs typeface="+mn-cs"/>
        </a:defRPr>
      </a:lvl2pPr>
      <a:lvl3pPr marL="1336040" indent="-267335" algn="l" defTabSz="10680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70" kern="1200">
          <a:solidFill>
            <a:schemeClr val="tx1"/>
          </a:solidFill>
          <a:latin typeface="+mn-lt"/>
          <a:ea typeface="+mn-ea"/>
          <a:cs typeface="+mn-cs"/>
        </a:defRPr>
      </a:lvl3pPr>
      <a:lvl4pPr marL="1870075" indent="-267335" algn="l" defTabSz="10680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404110" indent="-267335" algn="l" defTabSz="1068070" rtl="0" eaLnBrk="1" latinLnBrk="0" hangingPunct="1">
        <a:spcBef>
          <a:spcPct val="20000"/>
        </a:spcBef>
        <a:buFont typeface="Arial" panose="020B0604020202020204" pitchFamily="34" charset="0"/>
        <a:buChar char="»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38780" indent="-267335" algn="l" defTabSz="10680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472815" indent="-267335" algn="l" defTabSz="10680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007485" indent="-267335" algn="l" defTabSz="10680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541520" indent="-267335" algn="l" defTabSz="10680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68070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1pPr>
      <a:lvl2pPr marL="534035" algn="l" defTabSz="1068070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1068705" algn="l" defTabSz="1068070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3pPr>
      <a:lvl4pPr marL="1602740" algn="l" defTabSz="1068070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4pPr>
      <a:lvl5pPr marL="2137410" algn="l" defTabSz="1068070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5pPr>
      <a:lvl6pPr marL="2671445" algn="l" defTabSz="1068070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6pPr>
      <a:lvl7pPr marL="3206115" algn="l" defTabSz="1068070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7pPr>
      <a:lvl8pPr marL="3740150" algn="l" defTabSz="1068070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185" algn="l" defTabSz="1068070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://www.runoob.com/react/react-components.html" TargetMode="Externa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://www.runoob.com/try/try.php?filename=try_react_state" TargetMode="Externa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hyperlink" Target="http://design.alipay.com/develop/web/react/introduce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86875" y="5897245"/>
            <a:ext cx="2122170" cy="4165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研发一部   高寻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86050" y="1772920"/>
            <a:ext cx="774446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200000"/>
              </a:lnSpc>
            </a:pPr>
            <a:r>
              <a:rPr lang="en-US" altLang="zh-CN" sz="4800"/>
              <a:t>       </a:t>
            </a:r>
            <a:r>
              <a:rPr lang="zh-CN" altLang="en-US" sz="4800"/>
              <a:t>前端工程化之</a:t>
            </a:r>
            <a:endParaRPr lang="zh-CN" altLang="en-US" sz="4800"/>
          </a:p>
          <a:p>
            <a:pPr algn="l" fontAlgn="auto">
              <a:lnSpc>
                <a:spcPct val="200000"/>
              </a:lnSpc>
            </a:pPr>
            <a:r>
              <a:rPr lang="en-US" altLang="zh-CN"/>
              <a:t>  </a:t>
            </a:r>
            <a:r>
              <a:rPr lang="en-US" altLang="zh-CN" sz="3600">
                <a:latin typeface="+mj-ea"/>
                <a:ea typeface="+mj-ea"/>
              </a:rPr>
              <a:t>react+redux+es6+antd+webpack</a:t>
            </a:r>
            <a:endParaRPr lang="en-US" altLang="zh-CN" sz="3600"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28"/>
          <p:cNvSpPr txBox="1"/>
          <p:nvPr/>
        </p:nvSpPr>
        <p:spPr>
          <a:xfrm>
            <a:off x="1304159" y="343389"/>
            <a:ext cx="3460819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p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 </a:t>
            </a:r>
            <a:r>
              <a:rPr lang="en-US" altLang="zh-CN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ES6</a:t>
            </a:r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新特性</a:t>
            </a:r>
            <a:endParaRPr lang="zh-CN" altLang="en-US" sz="277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39" name="组合 38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05460" y="1136650"/>
            <a:ext cx="11180445" cy="4584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>
                <a:latin typeface="+mn-ea"/>
              </a:rPr>
              <a:t>Promise 对象</a:t>
            </a:r>
            <a:endParaRPr lang="zh-CN" altLang="en-US" sz="2400" b="1"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>
                <a:latin typeface="+mn-ea"/>
              </a:rPr>
              <a:t>      var promise = new Promise(function(resolve, reject) {</a:t>
            </a:r>
            <a:endParaRPr lang="zh-CN" altLang="en-US" sz="1800"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>
                <a:latin typeface="+mn-ea"/>
              </a:rPr>
              <a:t>           </a:t>
            </a:r>
            <a:r>
              <a:rPr lang="en-US" altLang="zh-CN" sz="1800">
                <a:latin typeface="+mn-ea"/>
              </a:rPr>
              <a:t>resolve()</a:t>
            </a:r>
            <a:endParaRPr lang="en-US" altLang="zh-CN" sz="1800"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>
                <a:latin typeface="+mn-ea"/>
              </a:rPr>
              <a:t>           reject()</a:t>
            </a:r>
            <a:endParaRPr lang="en-US" altLang="zh-CN" sz="1800"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>
                <a:latin typeface="+mn-ea"/>
              </a:rPr>
              <a:t>      });</a:t>
            </a:r>
            <a:endParaRPr lang="zh-CN" altLang="en-US" sz="1800"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>
                <a:latin typeface="+mn-ea"/>
              </a:rPr>
              <a:t>promise</a:t>
            </a:r>
            <a:endParaRPr lang="zh-CN" altLang="en-US" sz="1800"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>
                <a:latin typeface="+mn-ea"/>
              </a:rPr>
              <a:t>  .then(function(value) { console.log(value) })</a:t>
            </a:r>
            <a:endParaRPr lang="zh-CN" altLang="en-US" sz="1800"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>
                <a:latin typeface="+mn-ea"/>
              </a:rPr>
              <a:t>  .catch(function(error) { console.log(error) });</a:t>
            </a:r>
            <a:endParaRPr lang="zh-CN" altLang="en-US" sz="1800"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endParaRPr lang="zh-CN" altLang="en-US" sz="1800">
              <a:latin typeface="+mn-ea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28"/>
          <p:cNvSpPr txBox="1"/>
          <p:nvPr/>
        </p:nvSpPr>
        <p:spPr>
          <a:xfrm>
            <a:off x="1304159" y="343389"/>
            <a:ext cx="3460819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p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 </a:t>
            </a:r>
            <a:r>
              <a:rPr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RxJS简介</a:t>
            </a:r>
            <a:endParaRPr sz="277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39" name="组合 38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05460" y="1136650"/>
            <a:ext cx="1118044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  <a:spcBef>
                <a:spcPts val="600"/>
              </a:spcBef>
            </a:pPr>
            <a:endParaRPr lang="zh-CN" altLang="en-US" sz="1800"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8215" y="1465580"/>
            <a:ext cx="9253220" cy="1395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200000"/>
              </a:lnSpc>
            </a:pPr>
            <a:r>
              <a:rPr lang="en-US" altLang="zh-CN">
                <a:latin typeface="+mn-ea"/>
              </a:rPr>
              <a:t>        </a:t>
            </a:r>
            <a:r>
              <a:rPr lang="zh-CN" altLang="en-US">
                <a:latin typeface="+mn-ea"/>
              </a:rPr>
              <a:t>RxJS</a:t>
            </a:r>
            <a:r>
              <a:rPr lang="zh-CN" altLang="en-US"/>
              <a:t>一个很强大的特点是，它以流的方式来对待数据，因此，可以用</a:t>
            </a:r>
            <a:endParaRPr lang="zh-CN" altLang="en-US"/>
          </a:p>
          <a:p>
            <a:pPr algn="l" fontAlgn="auto">
              <a:lnSpc>
                <a:spcPct val="200000"/>
              </a:lnSpc>
            </a:pPr>
            <a:r>
              <a:rPr lang="zh-CN" altLang="en-US"/>
              <a:t>一些操作符对整个流上所有的数据进行延时、取样、调整密集度等等。</a:t>
            </a:r>
            <a:endParaRPr lang="zh-CN" altLang="en-US"/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28"/>
          <p:cNvSpPr txBox="1"/>
          <p:nvPr/>
        </p:nvSpPr>
        <p:spPr>
          <a:xfrm>
            <a:off x="1304159" y="343389"/>
            <a:ext cx="3460819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p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 </a:t>
            </a:r>
            <a:r>
              <a:rPr 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R</a:t>
            </a:r>
            <a:r>
              <a:rPr 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eact</a:t>
            </a:r>
            <a:endParaRPr lang="en-US" sz="277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39" name="组合 38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05460" y="1136650"/>
            <a:ext cx="11180445" cy="998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  <a:spcBef>
                <a:spcPts val="600"/>
              </a:spcBef>
            </a:pPr>
            <a:endParaRPr lang="zh-CN" altLang="en-US" sz="1800"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endParaRPr lang="zh-CN" altLang="en-US" sz="180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8215" y="1289050"/>
            <a:ext cx="9464675" cy="3830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800">
                <a:latin typeface="+mn-ea"/>
              </a:rPr>
              <a:t>React 特点</a:t>
            </a:r>
            <a:endParaRPr lang="zh-CN" altLang="en-US" sz="1800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latin typeface="+mn-ea"/>
              </a:rPr>
              <a:t>1.声明式设计 −React采用声明范式，可以轻松描述应用。</a:t>
            </a:r>
            <a:endParaRPr lang="zh-CN" altLang="en-US" sz="1800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latin typeface="+mn-ea"/>
              </a:rPr>
              <a:t>2.高效 −React通过对DOM的模拟，最大限度地减少与DOM的交互。</a:t>
            </a:r>
            <a:endParaRPr lang="zh-CN" altLang="en-US" sz="1800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latin typeface="+mn-ea"/>
              </a:rPr>
              <a:t>3.灵活 −React可以与已知的库或框架很好地配合。</a:t>
            </a:r>
            <a:endParaRPr lang="zh-CN" altLang="en-US" sz="1800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latin typeface="+mn-ea"/>
              </a:rPr>
              <a:t>4.JSX − JSX 是 JavaScript 语法的扩展。React 开发不一定使用 JSX ，但我们建议使用它。</a:t>
            </a:r>
            <a:endParaRPr lang="zh-CN" altLang="en-US" sz="1800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latin typeface="+mn-ea"/>
              </a:rPr>
              <a:t>5.组件 − 通过 React 构建组件，使得代码更加容易得到复用，能够很好的应用在大项目的开发中。</a:t>
            </a:r>
            <a:endParaRPr lang="zh-CN" altLang="en-US" sz="1800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latin typeface="+mn-ea"/>
              </a:rPr>
              <a:t>6.单向响应的数据流 − React 实现了单向响应的数据流，从而减少了重复代码，这也是它为什么比传统数据绑定更简单。</a:t>
            </a:r>
            <a:endParaRPr lang="zh-CN" altLang="en-US" sz="1800">
              <a:latin typeface="+mn-ea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28"/>
          <p:cNvSpPr txBox="1"/>
          <p:nvPr/>
        </p:nvSpPr>
        <p:spPr>
          <a:xfrm>
            <a:off x="1304290" y="343535"/>
            <a:ext cx="5441315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p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 </a:t>
            </a:r>
            <a:r>
              <a:rPr 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MVC和 MVVM 的图示</a:t>
            </a:r>
            <a:endParaRPr lang="en-US" sz="277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39" name="组合 38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05460" y="1136650"/>
            <a:ext cx="11180445" cy="998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  <a:spcBef>
                <a:spcPts val="600"/>
              </a:spcBef>
            </a:pPr>
            <a:endParaRPr lang="zh-CN" altLang="en-US" sz="1800"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endParaRPr lang="zh-CN" altLang="en-US" sz="180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225" y="1600200"/>
            <a:ext cx="4654550" cy="4191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00200"/>
            <a:ext cx="4927600" cy="4190365"/>
          </a:xfrm>
          <a:prstGeom prst="rect">
            <a:avLst/>
          </a:prstGeom>
        </p:spPr>
      </p:pic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28"/>
          <p:cNvSpPr txBox="1"/>
          <p:nvPr/>
        </p:nvSpPr>
        <p:spPr>
          <a:xfrm>
            <a:off x="1304159" y="343389"/>
            <a:ext cx="3460819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p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 </a:t>
            </a:r>
            <a:r>
              <a:rPr 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R</a:t>
            </a:r>
            <a:r>
              <a:rPr 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eact</a:t>
            </a:r>
            <a:endParaRPr lang="zh-CN" altLang="en-US" sz="277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39" name="组合 38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94360" y="1442085"/>
            <a:ext cx="1118044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>
                <a:latin typeface="+mn-ea"/>
              </a:rPr>
              <a:t>ReactDOM.render(</a:t>
            </a:r>
            <a:endParaRPr lang="zh-CN" altLang="en-US" sz="2400" b="1"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>
                <a:latin typeface="+mn-ea"/>
              </a:rPr>
              <a:t>    &lt;h1&gt;Hello, world!&lt;/h1&gt;,</a:t>
            </a:r>
            <a:endParaRPr lang="zh-CN" altLang="en-US" sz="2400" b="1"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>
                <a:latin typeface="+mn-ea"/>
              </a:rPr>
              <a:t>    document.getElementById('example')</a:t>
            </a:r>
            <a:endParaRPr lang="zh-CN" altLang="en-US" sz="2400" b="1"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>
                <a:latin typeface="+mn-ea"/>
              </a:rPr>
              <a:t>  );</a:t>
            </a:r>
            <a:endParaRPr lang="zh-CN" altLang="en-US" sz="2400" b="1">
              <a:latin typeface="+mn-ea"/>
            </a:endParaRPr>
          </a:p>
          <a:p>
            <a:pPr algn="l" fontAlgn="auto">
              <a:lnSpc>
                <a:spcPct val="100000"/>
              </a:lnSpc>
              <a:spcBef>
                <a:spcPts val="600"/>
              </a:spcBef>
            </a:pPr>
            <a:endParaRPr lang="en-US" altLang="zh-CN" sz="180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665" y="4029075"/>
            <a:ext cx="5080000" cy="21139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5800" y="6338570"/>
            <a:ext cx="7847965" cy="416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2" tooltip=""/>
              </a:rPr>
              <a:t>http://www.runoob.com/react/react-components.html</a:t>
            </a:r>
            <a:endParaRPr lang="zh-CN" altLang="en-US"/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28"/>
          <p:cNvSpPr txBox="1"/>
          <p:nvPr/>
        </p:nvSpPr>
        <p:spPr>
          <a:xfrm>
            <a:off x="1304159" y="343389"/>
            <a:ext cx="3460819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p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 </a:t>
            </a:r>
            <a:r>
              <a:rPr 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React</a:t>
            </a:r>
            <a:r>
              <a:rPr lang="zh-CN" altLang="en-US" sz="2770" b="1">
                <a:latin typeface="+mn-ea"/>
                <a:sym typeface="+mn-ea"/>
              </a:rPr>
              <a:t>虚拟DOM</a:t>
            </a:r>
            <a:endParaRPr lang="zh-CN" altLang="en-US" sz="277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n-ea"/>
              <a:ea typeface="+mj-ea"/>
              <a:cs typeface="+mn-ea"/>
              <a:sym typeface="+mn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39" name="组合 38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06095" y="1442085"/>
            <a:ext cx="1118044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latin typeface="+mn-ea"/>
                <a:sym typeface="+mn-ea"/>
              </a:rPr>
              <a:t>       </a:t>
            </a:r>
            <a:r>
              <a:rPr lang="zh-CN" altLang="en-US" sz="2400">
                <a:latin typeface="+mn-ea"/>
                <a:sym typeface="+mn-ea"/>
              </a:rPr>
              <a:t>在React中，render执行的结果得到的并不是真正的DOM节点，结果仅仅是轻量级的JavaScript对象，我们称之为virtual DOM。</a:t>
            </a:r>
            <a:endParaRPr lang="zh-CN" altLang="en-US" sz="2400"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>
                <a:latin typeface="+mn-ea"/>
                <a:sym typeface="+mn-ea"/>
              </a:rPr>
              <a:t>       虚拟DOM是React的一大亮点，具有batching(批处理)和高效的Diff算法。这让我们可以无需担心性能问题而”毫无顾忌”的随时“刷新”整个页面，由虚拟 DOM来确保只对界面上真正变化的部分进行实际的DOM操作</a:t>
            </a:r>
            <a:endParaRPr lang="zh-CN" altLang="en-US" sz="2400">
              <a:latin typeface="+mn-ea"/>
            </a:endParaRPr>
          </a:p>
          <a:p>
            <a:pPr algn="l" fontAlgn="auto">
              <a:lnSpc>
                <a:spcPct val="100000"/>
              </a:lnSpc>
              <a:spcBef>
                <a:spcPts val="600"/>
              </a:spcBef>
            </a:pPr>
            <a:endParaRPr lang="en-US" altLang="zh-CN" sz="1800">
              <a:latin typeface="+mn-ea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28"/>
          <p:cNvSpPr txBox="1"/>
          <p:nvPr/>
        </p:nvSpPr>
        <p:spPr>
          <a:xfrm>
            <a:off x="1304159" y="343389"/>
            <a:ext cx="3460819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p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 </a:t>
            </a:r>
            <a:r>
              <a:rPr 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React</a:t>
            </a:r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状态管理</a:t>
            </a:r>
            <a:endParaRPr lang="zh-CN" altLang="en-US" sz="277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39" name="组合 38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94360" y="1061085"/>
            <a:ext cx="7548245" cy="5677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>
                <a:latin typeface="+mn-ea"/>
              </a:rPr>
              <a:t>var LikeButton = React.createClass({</a:t>
            </a:r>
            <a:endParaRPr lang="zh-CN" altLang="en-US" sz="1800">
              <a:latin typeface="+mn-ea"/>
            </a:endParaRPr>
          </a:p>
          <a:p>
            <a:pPr algn="l" fontAlgn="auto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>
                <a:latin typeface="+mn-ea"/>
              </a:rPr>
              <a:t>        getInitialState: function() {</a:t>
            </a:r>
            <a:endParaRPr lang="zh-CN" altLang="en-US" sz="1800">
              <a:latin typeface="+mn-ea"/>
            </a:endParaRPr>
          </a:p>
          <a:p>
            <a:pPr algn="l" fontAlgn="auto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>
                <a:latin typeface="+mn-ea"/>
              </a:rPr>
              <a:t>          return {liked: false};</a:t>
            </a:r>
            <a:endParaRPr lang="zh-CN" altLang="en-US" sz="1800">
              <a:latin typeface="+mn-ea"/>
            </a:endParaRPr>
          </a:p>
          <a:p>
            <a:pPr algn="l" fontAlgn="auto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>
                <a:latin typeface="+mn-ea"/>
              </a:rPr>
              <a:t>        },</a:t>
            </a:r>
            <a:endParaRPr lang="zh-CN" altLang="en-US" sz="1800">
              <a:latin typeface="+mn-ea"/>
            </a:endParaRPr>
          </a:p>
          <a:p>
            <a:pPr algn="l" fontAlgn="auto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>
                <a:latin typeface="+mn-ea"/>
              </a:rPr>
              <a:t>        handleClick: function(event) {</a:t>
            </a:r>
            <a:endParaRPr lang="zh-CN" altLang="en-US" sz="1800">
              <a:latin typeface="+mn-ea"/>
            </a:endParaRPr>
          </a:p>
          <a:p>
            <a:pPr algn="l" fontAlgn="auto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>
                <a:latin typeface="+mn-ea"/>
              </a:rPr>
              <a:t>          this.setState({liked: !this.state.liked});</a:t>
            </a:r>
            <a:endParaRPr lang="zh-CN" altLang="en-US" sz="1800">
              <a:latin typeface="+mn-ea"/>
            </a:endParaRPr>
          </a:p>
          <a:p>
            <a:pPr algn="l" fontAlgn="auto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>
                <a:latin typeface="+mn-ea"/>
              </a:rPr>
              <a:t>        },</a:t>
            </a:r>
            <a:endParaRPr lang="zh-CN" altLang="en-US" sz="1800">
              <a:latin typeface="+mn-ea"/>
            </a:endParaRPr>
          </a:p>
          <a:p>
            <a:pPr algn="l" fontAlgn="auto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>
                <a:latin typeface="+mn-ea"/>
              </a:rPr>
              <a:t>        render: function() {</a:t>
            </a:r>
            <a:endParaRPr lang="zh-CN" altLang="en-US" sz="1800">
              <a:latin typeface="+mn-ea"/>
            </a:endParaRPr>
          </a:p>
          <a:p>
            <a:pPr algn="l" fontAlgn="auto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>
                <a:latin typeface="+mn-ea"/>
              </a:rPr>
              <a:t>          var text = this.state.liked ? '喜欢' : '不喜欢';</a:t>
            </a:r>
            <a:endParaRPr lang="zh-CN" altLang="en-US" sz="1800">
              <a:latin typeface="+mn-ea"/>
            </a:endParaRPr>
          </a:p>
          <a:p>
            <a:pPr algn="l" fontAlgn="auto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>
                <a:latin typeface="+mn-ea"/>
              </a:rPr>
              <a:t>          return (</a:t>
            </a:r>
            <a:endParaRPr lang="zh-CN" altLang="en-US" sz="1800">
              <a:latin typeface="+mn-ea"/>
            </a:endParaRPr>
          </a:p>
          <a:p>
            <a:pPr algn="l" fontAlgn="auto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>
                <a:latin typeface="+mn-ea"/>
              </a:rPr>
              <a:t>            &lt;p onClick={this.handleClick}&gt;</a:t>
            </a:r>
            <a:endParaRPr lang="zh-CN" altLang="en-US" sz="1800">
              <a:latin typeface="+mn-ea"/>
            </a:endParaRPr>
          </a:p>
          <a:p>
            <a:pPr algn="l" fontAlgn="auto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>
                <a:latin typeface="+mn-ea"/>
              </a:rPr>
              <a:t>              你&lt;b&gt;{text}&lt;/b&gt;我。点我切换状态。</a:t>
            </a:r>
            <a:endParaRPr lang="zh-CN" altLang="en-US" sz="1800">
              <a:latin typeface="+mn-ea"/>
            </a:endParaRPr>
          </a:p>
          <a:p>
            <a:pPr algn="l" fontAlgn="auto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>
                <a:latin typeface="+mn-ea"/>
              </a:rPr>
              <a:t>            &lt;/p&gt;</a:t>
            </a:r>
            <a:endParaRPr lang="zh-CN" altLang="en-US" sz="1800">
              <a:latin typeface="+mn-ea"/>
            </a:endParaRPr>
          </a:p>
          <a:p>
            <a:pPr algn="l" fontAlgn="auto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>
                <a:latin typeface="+mn-ea"/>
              </a:rPr>
              <a:t>          );</a:t>
            </a:r>
            <a:endParaRPr lang="zh-CN" altLang="en-US" sz="1800">
              <a:latin typeface="+mn-ea"/>
            </a:endParaRPr>
          </a:p>
          <a:p>
            <a:pPr algn="l" fontAlgn="auto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>
                <a:latin typeface="+mn-ea"/>
              </a:rPr>
              <a:t>        }</a:t>
            </a:r>
            <a:endParaRPr lang="zh-CN" altLang="en-US" sz="1800">
              <a:latin typeface="+mn-ea"/>
            </a:endParaRPr>
          </a:p>
          <a:p>
            <a:pPr algn="l" fontAlgn="auto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>
                <a:latin typeface="+mn-ea"/>
              </a:rPr>
              <a:t>      });</a:t>
            </a:r>
            <a:endParaRPr lang="zh-CN" altLang="en-US" sz="180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2605" y="3613150"/>
            <a:ext cx="3067050" cy="1612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023870" y="6322060"/>
            <a:ext cx="9104630" cy="416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2" tooltip=""/>
              </a:rPr>
              <a:t>http://www.runoob.com/try/try.php?filename=try_react_state</a:t>
            </a:r>
            <a:endParaRPr lang="zh-CN" altLang="en-US"/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28"/>
          <p:cNvSpPr txBox="1"/>
          <p:nvPr/>
        </p:nvSpPr>
        <p:spPr>
          <a:xfrm>
            <a:off x="1304159" y="343389"/>
            <a:ext cx="3460819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p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 </a:t>
            </a:r>
            <a:r>
              <a:rPr 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React</a:t>
            </a:r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生命周期</a:t>
            </a:r>
            <a:endParaRPr lang="zh-CN" altLang="en-US" sz="277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39" name="组合 38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723265" y="1407795"/>
            <a:ext cx="6643370" cy="2047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+mn-ea"/>
              </a:rPr>
              <a:t>组件的生命周期可分成三个状态：</a:t>
            </a:r>
            <a:endParaRPr lang="zh-CN" altLang="en-US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+mn-ea"/>
              </a:rPr>
              <a:t>Mounting：已插入真实 DOM</a:t>
            </a:r>
            <a:endParaRPr lang="zh-CN" altLang="en-US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+mn-ea"/>
              </a:rPr>
              <a:t>Updating：正在被重新渲染</a:t>
            </a:r>
            <a:endParaRPr lang="zh-CN" altLang="en-US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+mn-ea"/>
              </a:rPr>
              <a:t>Unmounting：已移出真实 DOM</a:t>
            </a:r>
            <a:endParaRPr lang="zh-CN" altLang="en-US"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3265" y="3817620"/>
            <a:ext cx="2540000" cy="416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生命周期的方法有：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41045" y="4180205"/>
            <a:ext cx="9791700" cy="23736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+mj-ea"/>
                <a:ea typeface="+mj-ea"/>
              </a:rPr>
              <a:t>componentWillMount </a:t>
            </a:r>
            <a:endParaRPr lang="zh-CN" altLang="en-US">
              <a:latin typeface="+mj-ea"/>
              <a:ea typeface="+mj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+mj-ea"/>
                <a:ea typeface="+mj-ea"/>
              </a:rPr>
              <a:t>componentDidMount </a:t>
            </a:r>
            <a:endParaRPr lang="zh-CN" altLang="en-US">
              <a:latin typeface="+mj-ea"/>
              <a:ea typeface="+mj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+mj-ea"/>
                <a:ea typeface="+mj-ea"/>
              </a:rPr>
              <a:t>componentWillReceiveProps </a:t>
            </a:r>
            <a:endParaRPr lang="zh-CN" altLang="en-US">
              <a:latin typeface="+mj-ea"/>
              <a:ea typeface="+mj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+mj-ea"/>
                <a:ea typeface="+mj-ea"/>
              </a:rPr>
              <a:t>shouldComponentUpdate </a:t>
            </a:r>
            <a:endParaRPr lang="zh-CN" altLang="en-US">
              <a:latin typeface="+mj-ea"/>
              <a:ea typeface="+mj-ea"/>
            </a:endParaRPr>
          </a:p>
          <a:p>
            <a:r>
              <a:rPr lang="en-US" altLang="zh-CN"/>
              <a:t>.....</a:t>
            </a:r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5725" y="1413510"/>
            <a:ext cx="5087620" cy="5225415"/>
          </a:xfrm>
          <a:prstGeom prst="rect">
            <a:avLst/>
          </a:prstGeom>
        </p:spPr>
      </p:pic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28"/>
          <p:cNvSpPr txBox="1"/>
          <p:nvPr/>
        </p:nvSpPr>
        <p:spPr>
          <a:xfrm>
            <a:off x="1304159" y="343389"/>
            <a:ext cx="3460819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p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 </a:t>
            </a:r>
            <a:r>
              <a:rPr 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R</a:t>
            </a:r>
            <a:r>
              <a:rPr 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edux</a:t>
            </a:r>
            <a:endParaRPr lang="en-US" sz="277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39" name="组合 38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35660" y="1350010"/>
            <a:ext cx="8063865" cy="1884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latin typeface="+mn-ea"/>
              </a:rPr>
              <a:t> </a:t>
            </a:r>
            <a:r>
              <a:rPr lang="zh-CN" altLang="en-US">
                <a:latin typeface="+mn-ea"/>
              </a:rPr>
              <a:t>Redux 是 JavaScript 状态容器，提供可预测化的状态管理。</a:t>
            </a:r>
            <a:endParaRPr lang="zh-CN" altLang="en-US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+mn-ea"/>
              </a:rPr>
              <a:t>（1）Web 应用是一个状态机，视图与状态是一一对应的。</a:t>
            </a:r>
            <a:endParaRPr lang="zh-CN" altLang="en-US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+mn-ea"/>
              </a:rPr>
              <a:t>（2）所有的状态，保存在一个对象里面。</a:t>
            </a:r>
            <a:endParaRPr lang="zh-CN" altLang="en-US">
              <a:latin typeface="+mn-ea"/>
            </a:endParaRPr>
          </a:p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190" y="3451225"/>
            <a:ext cx="7220585" cy="2381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15" y="3349625"/>
            <a:ext cx="7143750" cy="2585085"/>
          </a:xfrm>
          <a:prstGeom prst="rect">
            <a:avLst/>
          </a:prstGeom>
        </p:spPr>
      </p:pic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28"/>
          <p:cNvSpPr txBox="1"/>
          <p:nvPr/>
        </p:nvSpPr>
        <p:spPr>
          <a:xfrm>
            <a:off x="1304159" y="343389"/>
            <a:ext cx="3460819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p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 </a:t>
            </a:r>
            <a:r>
              <a:rPr 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Redux</a:t>
            </a:r>
            <a:endParaRPr lang="en-US" sz="277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39" name="组合 38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98525" y="1210310"/>
            <a:ext cx="9349105" cy="742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+mn-ea"/>
              </a:rPr>
              <a:t>Store 就是保存数据的地方，你可以把它看成一个容器。整个应用只能有一个 Store。</a:t>
            </a:r>
            <a:endParaRPr lang="zh-CN" altLang="en-US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7580" y="2243455"/>
            <a:ext cx="8770620" cy="742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+mn-ea"/>
              </a:rPr>
              <a:t>Store对象包含所有数据。如果想得到某个时点的数据，就要对 Store 生成快照。这种时点的数据集合，就叫做 State。</a:t>
            </a:r>
            <a:endParaRPr lang="zh-CN" altLang="en-US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8525" y="3437255"/>
            <a:ext cx="8634730" cy="742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+mn-ea"/>
              </a:rPr>
              <a:t>Redux 规定， 一个 State 对应一个 View。只要 State 相同，View 就相同。你知道 State，就知道 View 是什么样，反之亦然。</a:t>
            </a:r>
            <a:endParaRPr lang="zh-CN" altLang="en-US">
              <a:latin typeface="+mn-ea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28"/>
          <p:cNvSpPr txBox="1"/>
          <p:nvPr/>
        </p:nvSpPr>
        <p:spPr>
          <a:xfrm>
            <a:off x="1350514" y="340214"/>
            <a:ext cx="3460819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p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 前端工程化</a:t>
            </a:r>
            <a:endParaRPr lang="zh-CN" altLang="en-US" sz="277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39" name="组合 38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390650" y="1372870"/>
            <a:ext cx="733234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 fontAlgn="auto">
              <a:lnSpc>
                <a:spcPct val="200000"/>
              </a:lnSpc>
              <a:buFont typeface="Wingdings" panose="05000000000000000000" charset="0"/>
              <a:buChar char=""/>
            </a:pPr>
            <a:r>
              <a:rPr lang="zh-CN" altLang="en-US" sz="2800"/>
              <a:t>模块化</a:t>
            </a:r>
            <a:endParaRPr lang="zh-CN" altLang="en-US" sz="2800"/>
          </a:p>
          <a:p>
            <a:pPr marL="571500" indent="-571500" fontAlgn="auto">
              <a:lnSpc>
                <a:spcPct val="200000"/>
              </a:lnSpc>
              <a:buFont typeface="Wingdings" panose="05000000000000000000" charset="0"/>
              <a:buChar char=""/>
            </a:pPr>
            <a:r>
              <a:rPr lang="zh-CN" altLang="en-US" sz="2800"/>
              <a:t>组件化</a:t>
            </a:r>
            <a:endParaRPr lang="zh-CN" altLang="en-US" sz="2800"/>
          </a:p>
          <a:p>
            <a:pPr marL="571500" indent="-571500" fontAlgn="auto">
              <a:lnSpc>
                <a:spcPct val="200000"/>
              </a:lnSpc>
              <a:buFont typeface="Wingdings" panose="05000000000000000000" charset="0"/>
              <a:buChar char=""/>
            </a:pPr>
            <a:r>
              <a:rPr lang="zh-CN" altLang="en-US" sz="2800"/>
              <a:t>自动化</a:t>
            </a:r>
            <a:endParaRPr lang="zh-CN" altLang="en-US" sz="2800"/>
          </a:p>
          <a:p>
            <a:pPr marL="571500" indent="-571500" fontAlgn="auto">
              <a:lnSpc>
                <a:spcPct val="200000"/>
              </a:lnSpc>
              <a:buFont typeface="Wingdings" panose="05000000000000000000" charset="0"/>
              <a:buChar char=""/>
            </a:pPr>
            <a:r>
              <a:rPr lang="zh-CN" altLang="en-US" sz="2800"/>
              <a:t>规范化</a:t>
            </a:r>
            <a:endParaRPr lang="zh-CN" altLang="en-US" sz="2800"/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28"/>
          <p:cNvSpPr txBox="1"/>
          <p:nvPr/>
        </p:nvSpPr>
        <p:spPr>
          <a:xfrm>
            <a:off x="1304159" y="343389"/>
            <a:ext cx="3460819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p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 </a:t>
            </a:r>
            <a:r>
              <a:rPr 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Redux</a:t>
            </a:r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之</a:t>
            </a:r>
            <a:r>
              <a:rPr 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Store</a:t>
            </a:r>
            <a:endParaRPr lang="en-US" sz="277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39" name="组合 38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98525" y="1624330"/>
            <a:ext cx="9854565" cy="3507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+mn-ea"/>
              </a:rPr>
              <a:t>Store 就是保存数据的地方，你可以把它看成一个容器。整个应用只能有一个 Store。</a:t>
            </a:r>
            <a:endParaRPr lang="zh-CN" altLang="en-US" sz="2000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+mn-ea"/>
              </a:rPr>
              <a:t>Redux 提供createStore这个函数，用来生成 Store。</a:t>
            </a:r>
            <a:endParaRPr lang="zh-CN" altLang="en-US" sz="2000">
              <a:latin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+mn-ea"/>
              </a:rPr>
              <a:t>import { createStore } from 'redux';</a:t>
            </a:r>
            <a:endParaRPr lang="zh-CN" altLang="en-US" sz="2000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+mn-ea"/>
              </a:rPr>
              <a:t>const store = createStore(fn);</a:t>
            </a:r>
            <a:endParaRPr lang="zh-CN" altLang="en-US" sz="2000">
              <a:latin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+mn-ea"/>
              </a:rPr>
              <a:t>上面代码中，createStore函数接受另一个函数作为参数，返回新生成的 Store 对象。</a:t>
            </a:r>
            <a:endParaRPr lang="zh-CN" altLang="en-US" sz="2000">
              <a:latin typeface="+mn-ea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28"/>
          <p:cNvSpPr txBox="1"/>
          <p:nvPr/>
        </p:nvSpPr>
        <p:spPr>
          <a:xfrm>
            <a:off x="1304159" y="343389"/>
            <a:ext cx="3460819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p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 </a:t>
            </a:r>
            <a:r>
              <a:rPr 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Redux</a:t>
            </a:r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之</a:t>
            </a:r>
            <a:r>
              <a:rPr 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Action</a:t>
            </a:r>
            <a:endParaRPr lang="en-US" sz="277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39" name="组合 38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98525" y="1313180"/>
            <a:ext cx="6985000" cy="416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+mn-ea"/>
              </a:rPr>
              <a:t>Action 是把数据从应用传到 store 的有效载荷。</a:t>
            </a:r>
            <a:endParaRPr lang="zh-CN" altLang="en-US"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7415" y="2005965"/>
            <a:ext cx="581596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>
                <a:latin typeface="+mn-ea"/>
              </a:rPr>
              <a:t>const ADD_TODO = 'ADD_TODO'</a:t>
            </a:r>
            <a:endParaRPr lang="zh-CN" altLang="en-US" sz="1800">
              <a:latin typeface="+mn-ea"/>
            </a:endParaRPr>
          </a:p>
          <a:p>
            <a:r>
              <a:rPr lang="zh-CN" altLang="en-US" sz="1800">
                <a:latin typeface="+mn-ea"/>
              </a:rPr>
              <a:t>{</a:t>
            </a:r>
            <a:endParaRPr lang="zh-CN" altLang="en-US" sz="1800">
              <a:latin typeface="+mn-ea"/>
            </a:endParaRPr>
          </a:p>
          <a:p>
            <a:r>
              <a:rPr lang="zh-CN" altLang="en-US" sz="1800">
                <a:latin typeface="+mn-ea"/>
              </a:rPr>
              <a:t>  type: ADD_TODO,</a:t>
            </a:r>
            <a:endParaRPr lang="zh-CN" altLang="en-US" sz="1800">
              <a:latin typeface="+mn-ea"/>
            </a:endParaRPr>
          </a:p>
          <a:p>
            <a:r>
              <a:rPr lang="zh-CN" altLang="en-US" sz="1800">
                <a:latin typeface="+mn-ea"/>
              </a:rPr>
              <a:t>  text: 'Build my first Redux app'</a:t>
            </a:r>
            <a:endParaRPr lang="zh-CN" altLang="en-US" sz="1800">
              <a:latin typeface="+mn-ea"/>
            </a:endParaRPr>
          </a:p>
          <a:p>
            <a:r>
              <a:rPr lang="zh-CN" altLang="en-US" sz="1800">
                <a:latin typeface="+mn-ea"/>
              </a:rPr>
              <a:t>}</a:t>
            </a:r>
            <a:endParaRPr lang="zh-CN" altLang="en-US" sz="180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8525" y="3950970"/>
            <a:ext cx="7810500" cy="10693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+mn-ea"/>
              </a:rPr>
              <a:t>通过 store.dispatch() 将 action 传到 store，</a:t>
            </a:r>
            <a:r>
              <a:rPr lang="en-US" altLang="zh-CN">
                <a:latin typeface="+mn-ea"/>
              </a:rPr>
              <a:t>store.dispatch()是 View 发出 Action 的唯一方法。</a:t>
            </a:r>
            <a:endParaRPr lang="en-US" altLang="zh-CN">
              <a:latin typeface="+mn-ea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28"/>
          <p:cNvSpPr txBox="1"/>
          <p:nvPr/>
        </p:nvSpPr>
        <p:spPr>
          <a:xfrm>
            <a:off x="1304159" y="343389"/>
            <a:ext cx="3460819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p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 </a:t>
            </a:r>
            <a:r>
              <a:rPr 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Redux</a:t>
            </a:r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之</a:t>
            </a:r>
            <a:r>
              <a:rPr 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Reducer</a:t>
            </a:r>
            <a:endParaRPr lang="en-US" sz="277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39" name="组合 38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98525" y="982980"/>
            <a:ext cx="8280400" cy="10693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+mn-ea"/>
              </a:rPr>
              <a:t>Store 收到 Action 以后，必须给出一个新的 State，这样 View 才会发生变化。这种 State 的计算过程就叫做 Reducer。</a:t>
            </a:r>
            <a:endParaRPr lang="zh-CN" altLang="en-US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8525" y="2285365"/>
            <a:ext cx="9613900" cy="4004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+mn-ea"/>
              </a:rPr>
              <a:t>Reducer 是一个函数，它接受 Action 和当前 State 作为参数， 他必须是一个纯函数，也就是说，只要是同样的输入，必定得到同样的输出。</a:t>
            </a:r>
            <a:endParaRPr lang="zh-CN" altLang="en-US">
              <a:latin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+mn-ea"/>
              </a:rPr>
              <a:t>纯函数是函数式编程的概念，必须遵守以下一些约束。</a:t>
            </a:r>
            <a:endParaRPr lang="en-US" altLang="zh-CN">
              <a:latin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+mn-ea"/>
              </a:rPr>
              <a:t>不得改写参数</a:t>
            </a:r>
            <a:endParaRPr lang="en-US" altLang="zh-CN">
              <a:latin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+mn-ea"/>
              </a:rPr>
              <a:t>不能调用系统 I/O 的API</a:t>
            </a:r>
            <a:endParaRPr lang="en-US" altLang="zh-CN">
              <a:latin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+mn-ea"/>
              </a:rPr>
              <a:t>不能调用Date.now()或者Math.random()等不纯的方法，因为每次会得到不一样的结果</a:t>
            </a:r>
            <a:endParaRPr lang="en-US" altLang="zh-CN">
              <a:latin typeface="+mn-ea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28"/>
          <p:cNvSpPr txBox="1"/>
          <p:nvPr/>
        </p:nvSpPr>
        <p:spPr>
          <a:xfrm>
            <a:off x="1304159" y="343389"/>
            <a:ext cx="3460819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p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 </a:t>
            </a:r>
            <a:r>
              <a:rPr 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Redux</a:t>
            </a:r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之</a:t>
            </a:r>
            <a:r>
              <a:rPr 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Reducer</a:t>
            </a:r>
            <a:endParaRPr lang="en-US" sz="277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39" name="组合 38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07415" y="1181735"/>
            <a:ext cx="9613900" cy="4494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b="1">
                <a:latin typeface="+mn-ea"/>
              </a:rPr>
              <a:t>reducer</a:t>
            </a:r>
            <a:r>
              <a:rPr lang="zh-CN" altLang="en-US" b="1">
                <a:latin typeface="+mn-ea"/>
              </a:rPr>
              <a:t>函数示例：</a:t>
            </a:r>
            <a:endParaRPr lang="zh-CN" altLang="en-US" b="1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+mn-ea"/>
              </a:rPr>
              <a:t>const reducer = (state = defaultState, action) =&gt; {</a:t>
            </a:r>
            <a:endParaRPr lang="en-US" altLang="zh-CN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+mn-ea"/>
              </a:rPr>
              <a:t>  switch (action.type) {</a:t>
            </a:r>
            <a:endParaRPr lang="en-US" altLang="zh-CN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+mn-ea"/>
              </a:rPr>
              <a:t>    case 'ADD':</a:t>
            </a:r>
            <a:endParaRPr lang="en-US" altLang="zh-CN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+mn-ea"/>
              </a:rPr>
              <a:t>      return state + action.payload;</a:t>
            </a:r>
            <a:endParaRPr lang="en-US" altLang="zh-CN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+mn-ea"/>
              </a:rPr>
              <a:t>    default: </a:t>
            </a:r>
            <a:endParaRPr lang="en-US" altLang="zh-CN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+mn-ea"/>
              </a:rPr>
              <a:t>      return state;</a:t>
            </a:r>
            <a:endParaRPr lang="en-US" altLang="zh-CN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+mn-ea"/>
              </a:rPr>
              <a:t>  }</a:t>
            </a:r>
            <a:endParaRPr lang="en-US" altLang="zh-CN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+mn-ea"/>
              </a:rPr>
              <a:t>};</a:t>
            </a:r>
            <a:endParaRPr lang="en-US" altLang="zh-CN">
              <a:latin typeface="+mn-ea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28"/>
          <p:cNvSpPr txBox="1"/>
          <p:nvPr/>
        </p:nvSpPr>
        <p:spPr>
          <a:xfrm>
            <a:off x="1304159" y="343389"/>
            <a:ext cx="3460819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p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 </a:t>
            </a:r>
            <a:r>
              <a:rPr 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Redux</a:t>
            </a:r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之中间件</a:t>
            </a:r>
            <a:endParaRPr lang="zh-CN" altLang="en-US" sz="277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39" name="组合 38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78460" y="1560195"/>
            <a:ext cx="11221720" cy="3515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+mn-ea"/>
              </a:rPr>
              <a:t>// 添加中间件</a:t>
            </a:r>
            <a:endParaRPr lang="zh-CN" altLang="en-US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+mn-ea"/>
              </a:rPr>
              <a:t>const createStoreWithMiddleware =applyMiddleware (</a:t>
            </a:r>
            <a:endParaRPr lang="zh-CN" altLang="en-US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+mn-ea"/>
              </a:rPr>
              <a:t>    thunkMiddleware,</a:t>
            </a:r>
            <a:endParaRPr lang="zh-CN" altLang="en-US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+mn-ea"/>
              </a:rPr>
              <a:t>    promiseMiddleware({ promiseTypeSuffixes: ['PENDING', 'SUCCESS', 'ERROR'] })</a:t>
            </a:r>
            <a:endParaRPr lang="zh-CN" altLang="en-US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+mn-ea"/>
              </a:rPr>
              <a:t>) (createStore);</a:t>
            </a:r>
            <a:endParaRPr lang="zh-CN" altLang="en-US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+mn-ea"/>
              </a:rPr>
              <a:t>// 初始化</a:t>
            </a:r>
            <a:r>
              <a:rPr lang="en-US" altLang="zh-CN">
                <a:latin typeface="+mn-ea"/>
              </a:rPr>
              <a:t>store</a:t>
            </a:r>
            <a:endParaRPr lang="en-US" altLang="zh-CN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+mn-ea"/>
              </a:rPr>
              <a:t>let store = createStoreWithMiddleware(reducer, initialState);</a:t>
            </a:r>
            <a:endParaRPr lang="zh-CN" altLang="en-US">
              <a:latin typeface="+mn-ea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28"/>
          <p:cNvSpPr txBox="1"/>
          <p:nvPr/>
        </p:nvSpPr>
        <p:spPr>
          <a:xfrm>
            <a:off x="1304290" y="343535"/>
            <a:ext cx="5022215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p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 </a:t>
            </a:r>
            <a:r>
              <a:rPr 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Redux</a:t>
            </a:r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之异步</a:t>
            </a:r>
            <a:r>
              <a:rPr lang="en-US" altLang="zh-CN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Action</a:t>
            </a:r>
            <a:endParaRPr lang="en-US" altLang="zh-CN" sz="277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39" name="组合 38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875" y="1428750"/>
            <a:ext cx="6369050" cy="2349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875" y="2197100"/>
            <a:ext cx="8829675" cy="2794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778250"/>
            <a:ext cx="8465820" cy="2247900"/>
          </a:xfrm>
          <a:prstGeom prst="rect">
            <a:avLst/>
          </a:prstGeom>
        </p:spPr>
      </p:pic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28"/>
          <p:cNvSpPr txBox="1"/>
          <p:nvPr/>
        </p:nvSpPr>
        <p:spPr>
          <a:xfrm>
            <a:off x="1304290" y="343535"/>
            <a:ext cx="5644515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p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 </a:t>
            </a:r>
            <a:r>
              <a:rPr 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Ant Design of React</a:t>
            </a:r>
            <a:endParaRPr lang="en-US" sz="277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39" name="组合 38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98525" y="2483485"/>
            <a:ext cx="8971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见</a:t>
            </a:r>
            <a:r>
              <a:rPr lang="zh-CN" altLang="en-US" sz="2400">
                <a:hlinkClick r:id="rId1" tooltip=""/>
              </a:rPr>
              <a:t>http://design.alipay.com/develop/web/react/introduce</a:t>
            </a:r>
            <a:endParaRPr lang="zh-CN" altLang="en-US" sz="2400">
              <a:hlinkClick r:id="rId1" tooltip="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28"/>
          <p:cNvSpPr txBox="1"/>
          <p:nvPr/>
        </p:nvSpPr>
        <p:spPr>
          <a:xfrm>
            <a:off x="1304290" y="343535"/>
            <a:ext cx="5644515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p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 </a:t>
            </a:r>
            <a:r>
              <a:rPr 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 CommonJS规范</a:t>
            </a:r>
            <a:endParaRPr lang="en-US" sz="277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39" name="组合 38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30835" y="1072515"/>
            <a:ext cx="11530965" cy="5307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+mn-ea"/>
              </a:rPr>
              <a:t>模块必须通过  module.exports导出对外的变量或接口，通过require()来导入其他模块的输出到当前模块。</a:t>
            </a:r>
            <a:endParaRPr lang="zh-CN" altLang="en-US">
              <a:latin typeface="+mn-ea"/>
            </a:endParaRPr>
          </a:p>
          <a:p>
            <a:r>
              <a:rPr lang="zh-CN" altLang="en-US">
                <a:latin typeface="+mn-ea"/>
              </a:rPr>
              <a:t>例子：</a:t>
            </a:r>
            <a:endParaRPr lang="zh-CN" altLang="en-US">
              <a:latin typeface="+mn-ea"/>
            </a:endParaRPr>
          </a:p>
          <a:p>
            <a:endParaRPr lang="zh-CN" altLang="en-US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+mn-ea"/>
              </a:rPr>
              <a:t>// moduleA.js  </a:t>
            </a:r>
            <a:endParaRPr lang="zh-CN" altLang="en-US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+mn-ea"/>
              </a:rPr>
              <a:t>module.exports = function( value ){  </a:t>
            </a:r>
            <a:endParaRPr lang="zh-CN" altLang="en-US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+mn-ea"/>
              </a:rPr>
              <a:t>    return value * 2;  </a:t>
            </a:r>
            <a:endParaRPr lang="zh-CN" altLang="en-US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+mn-ea"/>
              </a:rPr>
              <a:t>}  </a:t>
            </a:r>
            <a:endParaRPr lang="zh-CN" altLang="en-US">
              <a:latin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+mn-ea"/>
              </a:rPr>
              <a:t>// moduleB.js  </a:t>
            </a:r>
            <a:endParaRPr lang="zh-CN" altLang="en-US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+mn-ea"/>
              </a:rPr>
              <a:t>var multiplyBy2 = require('./moduleA');  </a:t>
            </a:r>
            <a:endParaRPr lang="zh-CN" altLang="en-US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+mn-ea"/>
              </a:rPr>
              <a:t>var result = multiplyBy2(4); 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28"/>
          <p:cNvSpPr txBox="1"/>
          <p:nvPr/>
        </p:nvSpPr>
        <p:spPr>
          <a:xfrm>
            <a:off x="1304290" y="343535"/>
            <a:ext cx="5644515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p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 </a:t>
            </a:r>
            <a:r>
              <a:rPr 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 AMD规范</a:t>
            </a:r>
            <a:endParaRPr lang="en-US" sz="277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39" name="组合 38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08635" y="1580515"/>
            <a:ext cx="11530965" cy="30264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+mn-ea"/>
              </a:rPr>
              <a:t>define("module", ["dep1", "dep2"], function(d1, d2) {  </a:t>
            </a:r>
            <a:endParaRPr lang="zh-CN" altLang="en-US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+mn-ea"/>
              </a:rPr>
              <a:t>  return someExportedValue;  </a:t>
            </a:r>
            <a:endParaRPr lang="zh-CN" altLang="en-US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+mn-ea"/>
              </a:rPr>
              <a:t>});  </a:t>
            </a:r>
            <a:endParaRPr lang="zh-CN" altLang="en-US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+mn-ea"/>
              </a:rPr>
              <a:t>require(["module", "../file"], function(module, file) { /* ... */ }); </a:t>
            </a:r>
            <a:endParaRPr lang="zh-CN" altLang="en-US">
              <a:latin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+mn-ea"/>
              </a:rPr>
              <a:t>实现： </a:t>
            </a:r>
            <a:r>
              <a:rPr lang="en-US" altLang="zh-CN">
                <a:latin typeface="+mn-ea"/>
              </a:rPr>
              <a:t>require</a:t>
            </a:r>
            <a:r>
              <a:rPr lang="zh-CN" altLang="en-US">
                <a:latin typeface="+mn-ea"/>
              </a:rPr>
              <a:t>JS </a:t>
            </a:r>
            <a:endParaRPr lang="zh-CN" altLang="en-US">
              <a:latin typeface="+mn-ea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28"/>
          <p:cNvSpPr txBox="1"/>
          <p:nvPr/>
        </p:nvSpPr>
        <p:spPr>
          <a:xfrm>
            <a:off x="1304290" y="343535"/>
            <a:ext cx="5644515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p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 </a:t>
            </a:r>
            <a:r>
              <a:rPr 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 CMD规范</a:t>
            </a:r>
            <a:endParaRPr lang="en-US" sz="277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39" name="组合 38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95935" y="1580515"/>
            <a:ext cx="11530965" cy="3515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+mn-ea"/>
              </a:rPr>
              <a:t>define(function(require, exports, module) {  </a:t>
            </a:r>
            <a:endParaRPr lang="zh-CN" altLang="en-US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+mn-ea"/>
              </a:rPr>
              <a:t>  var $ = require('jquery');  </a:t>
            </a:r>
            <a:endParaRPr lang="zh-CN" altLang="en-US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+mn-ea"/>
              </a:rPr>
              <a:t>  var Spinning = require('./spinning');  </a:t>
            </a:r>
            <a:endParaRPr lang="zh-CN" altLang="en-US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+mn-ea"/>
              </a:rPr>
              <a:t>  exports.doSomething = ...  </a:t>
            </a:r>
            <a:endParaRPr lang="zh-CN" altLang="en-US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+mn-ea"/>
              </a:rPr>
              <a:t>  module.exports = ...  </a:t>
            </a:r>
            <a:endParaRPr lang="zh-CN" altLang="en-US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+mn-ea"/>
              </a:rPr>
              <a:t>})  </a:t>
            </a:r>
            <a:endParaRPr lang="zh-CN" altLang="en-US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+mn-ea"/>
              </a:rPr>
              <a:t>实现：SeaJS</a:t>
            </a:r>
            <a:endParaRPr lang="zh-CN" altLang="en-US">
              <a:latin typeface="+mn-ea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28"/>
          <p:cNvSpPr txBox="1"/>
          <p:nvPr/>
        </p:nvSpPr>
        <p:spPr>
          <a:xfrm>
            <a:off x="1350514" y="340214"/>
            <a:ext cx="3460819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p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 </a:t>
            </a:r>
            <a:r>
              <a:rPr lang="en-US" altLang="zh-CN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ES6</a:t>
            </a:r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简介</a:t>
            </a:r>
            <a:endParaRPr lang="zh-CN" altLang="en-US" sz="277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39" name="组合 38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20395" y="1391285"/>
            <a:ext cx="11180445" cy="3900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en-US">
                <a:latin typeface="+mn-ea"/>
              </a:rPr>
              <a:t>       </a:t>
            </a:r>
            <a:r>
              <a:rPr>
                <a:latin typeface="+mn-ea"/>
              </a:rPr>
              <a:t>ECMAScript 6.0（以下简称 ES6）是 JavaScript 语言的下一代标准，已经在2015年6月</a:t>
            </a:r>
            <a:endParaRPr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>
                <a:latin typeface="+mn-ea"/>
              </a:rPr>
              <a:t>正式发布了。它的目标，是使得 JavaScript 语言可以用来编写复杂的大型应用程序，成为企</a:t>
            </a:r>
            <a:endParaRPr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>
                <a:latin typeface="+mn-ea"/>
              </a:rPr>
              <a:t>业级开发语言。</a:t>
            </a:r>
            <a:endParaRPr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>
                <a:latin typeface="+mn-ea"/>
              </a:rPr>
              <a:t>      1996年11月，JavaScript 的创造者 Netscape 公司，决定将 JavaScript 提交给国际标准</a:t>
            </a:r>
            <a:endParaRPr lang="en-US" altLang="zh-CN"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>
                <a:latin typeface="+mn-ea"/>
              </a:rPr>
              <a:t>化组织ECMA，希望这种语言能够成为国际标准</a:t>
            </a:r>
            <a:r>
              <a:rPr lang="zh-CN" altLang="en-US">
                <a:latin typeface="+mn-ea"/>
              </a:rPr>
              <a:t>。次年，ECMA 发布了第一版，规定了浏览器脚本语言的标准，并将这种语言称为 ECMAScript，这个版本就是1.0版。</a:t>
            </a:r>
            <a:endParaRPr lang="zh-CN" altLang="en-US"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>
                <a:latin typeface="+mn-ea"/>
              </a:rPr>
              <a:t>     因此，ECMAScript 和 JavaScript 的关系是，前者是后者的规范，后者是前者的一种实现。</a:t>
            </a:r>
            <a:endParaRPr lang="zh-CN" altLang="en-US">
              <a:latin typeface="+mn-ea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28"/>
          <p:cNvSpPr txBox="1"/>
          <p:nvPr/>
        </p:nvSpPr>
        <p:spPr>
          <a:xfrm>
            <a:off x="1304290" y="343535"/>
            <a:ext cx="5644515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p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 </a:t>
            </a:r>
            <a:r>
              <a:rPr 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 Webpack</a:t>
            </a:r>
            <a:endParaRPr lang="en-US" sz="277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39" name="组合 38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19735" y="1101090"/>
            <a:ext cx="11530965" cy="46558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200000"/>
              </a:lnSpc>
            </a:pPr>
            <a:r>
              <a:rPr lang="en-US" altLang="zh-CN">
                <a:latin typeface="+mn-ea"/>
              </a:rPr>
              <a:t>Webpack是近期最火的一款模块加载器兼打包工具，它能把各种资源，例如JS（含JSX）、coffee、样式（含less/sass）、图片等都作为模块来使用和处理。</a:t>
            </a:r>
            <a:endParaRPr lang="en-US" altLang="zh-CN">
              <a:latin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>
                <a:latin typeface="+mn-ea"/>
              </a:rPr>
              <a:t>1.</a:t>
            </a:r>
            <a:r>
              <a:rPr lang="zh-CN" altLang="en-US">
                <a:latin typeface="+mn-ea"/>
              </a:rPr>
              <a:t>webpack 是以 commonJS 的形式来书写脚本的，但对 AMD/CMD 的支持也很全面，方便旧项目进行代码迁移。</a:t>
            </a:r>
            <a:endParaRPr lang="en-US" altLang="zh-CN">
              <a:latin typeface="+mn-ea"/>
            </a:endParaRPr>
          </a:p>
          <a:p>
            <a:pPr fontAlgn="auto">
              <a:lnSpc>
                <a:spcPct val="200000"/>
              </a:lnSpc>
            </a:pPr>
            <a:r>
              <a:rPr lang="zh-CN" altLang="en-US">
                <a:latin typeface="+mn-ea"/>
              </a:rPr>
              <a:t>2. 能被模块化的不仅仅是 JS 了。</a:t>
            </a:r>
            <a:endParaRPr lang="zh-CN" altLang="en-US">
              <a:latin typeface="+mn-ea"/>
            </a:endParaRPr>
          </a:p>
          <a:p>
            <a:pPr fontAlgn="auto">
              <a:lnSpc>
                <a:spcPct val="200000"/>
              </a:lnSpc>
            </a:pPr>
            <a:r>
              <a:rPr lang="zh-CN" altLang="en-US">
                <a:latin typeface="+mn-ea"/>
              </a:rPr>
              <a:t>3. 开发便捷，能替代部分 grunt/gulp 的工作，比如打包、压缩混淆、图片转base64等。</a:t>
            </a:r>
            <a:endParaRPr lang="zh-CN" altLang="en-US">
              <a:latin typeface="+mn-ea"/>
            </a:endParaRPr>
          </a:p>
          <a:p>
            <a:pPr fontAlgn="auto">
              <a:lnSpc>
                <a:spcPct val="200000"/>
              </a:lnSpc>
            </a:pPr>
            <a:r>
              <a:rPr lang="zh-CN" altLang="en-US">
                <a:latin typeface="+mn-ea"/>
              </a:rPr>
              <a:t>4. 扩展性强，插件机制完善</a:t>
            </a:r>
            <a:endParaRPr lang="zh-CN" altLang="en-US">
              <a:latin typeface="+mn-ea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28"/>
          <p:cNvSpPr txBox="1"/>
          <p:nvPr/>
        </p:nvSpPr>
        <p:spPr>
          <a:xfrm>
            <a:off x="1304290" y="343535"/>
            <a:ext cx="5644515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p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 </a:t>
            </a:r>
            <a:r>
              <a:rPr 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 React-Router</a:t>
            </a:r>
            <a:endParaRPr lang="en-US" sz="277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39" name="组合 38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215" y="1584325"/>
            <a:ext cx="7329805" cy="2317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50" y="2825750"/>
            <a:ext cx="8670925" cy="2984500"/>
          </a:xfrm>
          <a:prstGeom prst="rect">
            <a:avLst/>
          </a:prstGeom>
        </p:spPr>
      </p:pic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28"/>
          <p:cNvSpPr txBox="1"/>
          <p:nvPr/>
        </p:nvSpPr>
        <p:spPr>
          <a:xfrm>
            <a:off x="1304290" y="343535"/>
            <a:ext cx="5644515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p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 </a:t>
            </a:r>
            <a:r>
              <a:rPr 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 dframework</a:t>
            </a:r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展示</a:t>
            </a:r>
            <a:endParaRPr lang="zh-CN" altLang="en-US" sz="277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39" name="组合 38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725" y="1352550"/>
            <a:ext cx="5213350" cy="4965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5" y="1276350"/>
            <a:ext cx="9792970" cy="4718685"/>
          </a:xfrm>
          <a:prstGeom prst="rect">
            <a:avLst/>
          </a:prstGeom>
        </p:spPr>
      </p:pic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415" y="2800727"/>
            <a:ext cx="12192000" cy="2140441"/>
          </a:xfrm>
          <a:prstGeom prst="rect">
            <a:avLst/>
          </a:prstGeom>
          <a:gradFill>
            <a:gsLst>
              <a:gs pos="100000">
                <a:srgbClr val="0078D2"/>
              </a:gs>
              <a:gs pos="0">
                <a:srgbClr val="00B0F0"/>
              </a:gs>
            </a:gsLst>
            <a:lin ang="5400000" scaled="1"/>
          </a:gradFill>
          <a:ln>
            <a:noFill/>
          </a:ln>
          <a:effectLst>
            <a:innerShdw blurRad="3556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95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50326" y="3347164"/>
            <a:ext cx="8632485" cy="73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55" b="1" dirty="0" smtClean="0">
                <a:solidFill>
                  <a:schemeClr val="bg1"/>
                </a:solidFill>
                <a:cs typeface="+mn-ea"/>
                <a:sym typeface="+mn-lt"/>
              </a:rPr>
              <a:t>THANKS FOR WATCHING !</a:t>
            </a:r>
            <a:endParaRPr lang="zh-CN" altLang="en-US" sz="415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840742" y="1531848"/>
            <a:ext cx="1683411" cy="1529631"/>
            <a:chOff x="3080411" y="1769423"/>
            <a:chExt cx="1944496" cy="1766866"/>
          </a:xfrm>
        </p:grpSpPr>
        <p:grpSp>
          <p:nvGrpSpPr>
            <p:cNvPr id="46" name="组合 45"/>
            <p:cNvGrpSpPr/>
            <p:nvPr/>
          </p:nvGrpSpPr>
          <p:grpSpPr>
            <a:xfrm>
              <a:off x="3080411" y="1769423"/>
              <a:ext cx="1944496" cy="1766866"/>
              <a:chOff x="3080411" y="1769423"/>
              <a:chExt cx="1944496" cy="1766866"/>
            </a:xfrm>
          </p:grpSpPr>
          <p:sp>
            <p:nvSpPr>
              <p:cNvPr id="25" name="Freeform 6"/>
              <p:cNvSpPr/>
              <p:nvPr/>
            </p:nvSpPr>
            <p:spPr bwMode="auto">
              <a:xfrm>
                <a:off x="3080411" y="1769423"/>
                <a:ext cx="1944496" cy="1766866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 sz="3200">
                  <a:cs typeface="+mn-ea"/>
                  <a:sym typeface="+mn-lt"/>
                </a:endParaRPr>
              </a:p>
            </p:txBody>
          </p:sp>
          <p:sp>
            <p:nvSpPr>
              <p:cNvPr id="26" name="Freeform 6"/>
              <p:cNvSpPr/>
              <p:nvPr/>
            </p:nvSpPr>
            <p:spPr bwMode="auto">
              <a:xfrm>
                <a:off x="3115783" y="1801561"/>
                <a:ext cx="1873756" cy="1702590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 sz="3200">
                  <a:cs typeface="+mn-ea"/>
                  <a:sym typeface="+mn-lt"/>
                </a:endParaRPr>
              </a:p>
            </p:txBody>
          </p:sp>
          <p:sp>
            <p:nvSpPr>
              <p:cNvPr id="27" name="Freeform 6"/>
              <p:cNvSpPr/>
              <p:nvPr/>
            </p:nvSpPr>
            <p:spPr bwMode="auto">
              <a:xfrm>
                <a:off x="3350561" y="2014894"/>
                <a:ext cx="1404196" cy="1275921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0078D2"/>
                  </a:gs>
                  <a:gs pos="0">
                    <a:srgbClr val="00B0F0"/>
                  </a:gs>
                </a:gsLst>
                <a:lin ang="5400000" scaled="1"/>
              </a:gradFill>
              <a:ln>
                <a:noFill/>
              </a:ln>
              <a:effectLst>
                <a:innerShdw blurRad="355600" dist="50800" dir="18900000">
                  <a:prstClr val="black">
                    <a:alpha val="50000"/>
                  </a:prstClr>
                </a:inn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 sz="72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7" name="TextBox 16"/>
            <p:cNvSpPr txBox="1"/>
            <p:nvPr/>
          </p:nvSpPr>
          <p:spPr>
            <a:xfrm>
              <a:off x="3291545" y="2089828"/>
              <a:ext cx="1474376" cy="117318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6000" b="1" dirty="0" smtClean="0">
                  <a:solidFill>
                    <a:schemeClr val="bg1"/>
                  </a:solidFill>
                  <a:cs typeface="+mn-ea"/>
                  <a:sym typeface="+mn-lt"/>
                </a:rPr>
                <a:t>谢</a:t>
              </a:r>
              <a:endParaRPr lang="zh-CN" altLang="en-US" sz="6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72579" y="1531848"/>
            <a:ext cx="1683411" cy="1529631"/>
            <a:chOff x="4965334" y="1769423"/>
            <a:chExt cx="1944496" cy="1766866"/>
          </a:xfrm>
        </p:grpSpPr>
        <p:grpSp>
          <p:nvGrpSpPr>
            <p:cNvPr id="45" name="组合 44"/>
            <p:cNvGrpSpPr/>
            <p:nvPr/>
          </p:nvGrpSpPr>
          <p:grpSpPr>
            <a:xfrm>
              <a:off x="4965334" y="1769423"/>
              <a:ext cx="1944496" cy="1766866"/>
              <a:chOff x="4965334" y="1769423"/>
              <a:chExt cx="1944496" cy="1766866"/>
            </a:xfrm>
          </p:grpSpPr>
          <p:sp>
            <p:nvSpPr>
              <p:cNvPr id="31" name="Freeform 6"/>
              <p:cNvSpPr/>
              <p:nvPr/>
            </p:nvSpPr>
            <p:spPr bwMode="auto">
              <a:xfrm>
                <a:off x="4965334" y="1769423"/>
                <a:ext cx="1944496" cy="1766866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 sz="3200">
                  <a:cs typeface="+mn-ea"/>
                  <a:sym typeface="+mn-lt"/>
                </a:endParaRPr>
              </a:p>
            </p:txBody>
          </p:sp>
          <p:sp>
            <p:nvSpPr>
              <p:cNvPr id="32" name="Freeform 6"/>
              <p:cNvSpPr/>
              <p:nvPr/>
            </p:nvSpPr>
            <p:spPr bwMode="auto">
              <a:xfrm>
                <a:off x="5000706" y="1801561"/>
                <a:ext cx="1873756" cy="1702590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 sz="3200">
                  <a:cs typeface="+mn-ea"/>
                  <a:sym typeface="+mn-lt"/>
                </a:endParaRPr>
              </a:p>
            </p:txBody>
          </p:sp>
          <p:sp>
            <p:nvSpPr>
              <p:cNvPr id="33" name="Freeform 6"/>
              <p:cNvSpPr/>
              <p:nvPr/>
            </p:nvSpPr>
            <p:spPr bwMode="auto">
              <a:xfrm>
                <a:off x="5235484" y="2014894"/>
                <a:ext cx="1404195" cy="1275922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0078D2"/>
                  </a:gs>
                  <a:gs pos="0">
                    <a:srgbClr val="00B0F0"/>
                  </a:gs>
                </a:gsLst>
                <a:lin ang="5400000" scaled="1"/>
              </a:gradFill>
              <a:ln>
                <a:noFill/>
              </a:ln>
              <a:effectLst>
                <a:innerShdw blurRad="355600" dist="50800" dir="18900000">
                  <a:prstClr val="black">
                    <a:alpha val="50000"/>
                  </a:prstClr>
                </a:inn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 sz="72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8" name="TextBox 16"/>
            <p:cNvSpPr txBox="1"/>
            <p:nvPr/>
          </p:nvSpPr>
          <p:spPr>
            <a:xfrm>
              <a:off x="5205977" y="2089828"/>
              <a:ext cx="1474376" cy="117318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6000" b="1" dirty="0" smtClean="0">
                  <a:solidFill>
                    <a:schemeClr val="bg1"/>
                  </a:solidFill>
                  <a:cs typeface="+mn-ea"/>
                  <a:sym typeface="+mn-lt"/>
                </a:rPr>
                <a:t>谢</a:t>
              </a:r>
              <a:endParaRPr lang="zh-CN" altLang="en-US" sz="6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104415" y="1531848"/>
            <a:ext cx="1683411" cy="1529631"/>
            <a:chOff x="6850257" y="1769423"/>
            <a:chExt cx="1944496" cy="1766866"/>
          </a:xfrm>
        </p:grpSpPr>
        <p:grpSp>
          <p:nvGrpSpPr>
            <p:cNvPr id="44" name="组合 43"/>
            <p:cNvGrpSpPr/>
            <p:nvPr/>
          </p:nvGrpSpPr>
          <p:grpSpPr>
            <a:xfrm>
              <a:off x="6850257" y="1769423"/>
              <a:ext cx="1944496" cy="1766866"/>
              <a:chOff x="6850257" y="1769423"/>
              <a:chExt cx="1944496" cy="1766866"/>
            </a:xfrm>
          </p:grpSpPr>
          <p:sp>
            <p:nvSpPr>
              <p:cNvPr id="35" name="Freeform 6"/>
              <p:cNvSpPr/>
              <p:nvPr/>
            </p:nvSpPr>
            <p:spPr bwMode="auto">
              <a:xfrm>
                <a:off x="6850257" y="1769423"/>
                <a:ext cx="1944496" cy="1766866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 sz="3200">
                  <a:cs typeface="+mn-ea"/>
                  <a:sym typeface="+mn-lt"/>
                </a:endParaRPr>
              </a:p>
            </p:txBody>
          </p:sp>
          <p:sp>
            <p:nvSpPr>
              <p:cNvPr id="36" name="Freeform 6"/>
              <p:cNvSpPr/>
              <p:nvPr/>
            </p:nvSpPr>
            <p:spPr bwMode="auto">
              <a:xfrm>
                <a:off x="6885629" y="1801561"/>
                <a:ext cx="1873756" cy="1702590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 sz="3200">
                  <a:cs typeface="+mn-ea"/>
                  <a:sym typeface="+mn-lt"/>
                </a:endParaRPr>
              </a:p>
            </p:txBody>
          </p:sp>
          <p:sp>
            <p:nvSpPr>
              <p:cNvPr id="37" name="Freeform 6"/>
              <p:cNvSpPr/>
              <p:nvPr/>
            </p:nvSpPr>
            <p:spPr bwMode="auto">
              <a:xfrm>
                <a:off x="7120407" y="2014894"/>
                <a:ext cx="1404195" cy="1275922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0078D2"/>
                  </a:gs>
                  <a:gs pos="0">
                    <a:srgbClr val="00B0F0"/>
                  </a:gs>
                </a:gsLst>
                <a:lin ang="5400000" scaled="1"/>
              </a:gradFill>
              <a:ln>
                <a:noFill/>
              </a:ln>
              <a:effectLst>
                <a:innerShdw blurRad="355600" dist="50800" dir="18900000">
                  <a:prstClr val="black">
                    <a:alpha val="50000"/>
                  </a:prstClr>
                </a:inn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 sz="72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9" name="TextBox 16"/>
            <p:cNvSpPr txBox="1"/>
            <p:nvPr/>
          </p:nvSpPr>
          <p:spPr>
            <a:xfrm>
              <a:off x="7090902" y="2029110"/>
              <a:ext cx="1474376" cy="117318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6000" b="1" dirty="0" smtClean="0">
                  <a:solidFill>
                    <a:schemeClr val="bg1"/>
                  </a:solidFill>
                  <a:cs typeface="+mn-ea"/>
                  <a:sym typeface="+mn-lt"/>
                </a:rPr>
                <a:t>观</a:t>
              </a:r>
              <a:endParaRPr lang="zh-CN" altLang="en-US" sz="6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736253" y="1531848"/>
            <a:ext cx="1683411" cy="1529631"/>
            <a:chOff x="8735181" y="1769423"/>
            <a:chExt cx="1944496" cy="1766866"/>
          </a:xfrm>
        </p:grpSpPr>
        <p:grpSp>
          <p:nvGrpSpPr>
            <p:cNvPr id="43" name="组合 42"/>
            <p:cNvGrpSpPr/>
            <p:nvPr/>
          </p:nvGrpSpPr>
          <p:grpSpPr>
            <a:xfrm>
              <a:off x="8735181" y="1769423"/>
              <a:ext cx="1944496" cy="1766866"/>
              <a:chOff x="8735181" y="1769423"/>
              <a:chExt cx="1944496" cy="1766866"/>
            </a:xfrm>
          </p:grpSpPr>
          <p:sp>
            <p:nvSpPr>
              <p:cNvPr id="39" name="Freeform 6"/>
              <p:cNvSpPr/>
              <p:nvPr/>
            </p:nvSpPr>
            <p:spPr bwMode="auto">
              <a:xfrm>
                <a:off x="8735181" y="1769423"/>
                <a:ext cx="1944496" cy="1766866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 sz="3200">
                  <a:cs typeface="+mn-ea"/>
                  <a:sym typeface="+mn-lt"/>
                </a:endParaRPr>
              </a:p>
            </p:txBody>
          </p:sp>
          <p:sp>
            <p:nvSpPr>
              <p:cNvPr id="40" name="Freeform 6"/>
              <p:cNvSpPr/>
              <p:nvPr/>
            </p:nvSpPr>
            <p:spPr bwMode="auto">
              <a:xfrm>
                <a:off x="8770555" y="1801561"/>
                <a:ext cx="1873756" cy="1702590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 sz="3200">
                  <a:cs typeface="+mn-ea"/>
                  <a:sym typeface="+mn-lt"/>
                </a:endParaRPr>
              </a:p>
            </p:txBody>
          </p:sp>
          <p:sp>
            <p:nvSpPr>
              <p:cNvPr id="41" name="Freeform 6"/>
              <p:cNvSpPr/>
              <p:nvPr/>
            </p:nvSpPr>
            <p:spPr bwMode="auto">
              <a:xfrm>
                <a:off x="9005331" y="2014894"/>
                <a:ext cx="1404195" cy="1275922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0078D2"/>
                  </a:gs>
                  <a:gs pos="0">
                    <a:srgbClr val="00B0F0"/>
                  </a:gs>
                </a:gsLst>
                <a:lin ang="5400000" scaled="1"/>
              </a:gradFill>
              <a:ln>
                <a:noFill/>
              </a:ln>
              <a:effectLst>
                <a:innerShdw blurRad="355600" dist="50800" dir="18900000">
                  <a:prstClr val="black">
                    <a:alpha val="50000"/>
                  </a:prstClr>
                </a:inn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 sz="72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0" name="TextBox 16"/>
            <p:cNvSpPr txBox="1"/>
            <p:nvPr/>
          </p:nvSpPr>
          <p:spPr>
            <a:xfrm>
              <a:off x="8975824" y="2097975"/>
              <a:ext cx="1474376" cy="117318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bg1"/>
                  </a:solidFill>
                  <a:cs typeface="+mn-ea"/>
                  <a:sym typeface="+mn-lt"/>
                </a:rPr>
                <a:t>看</a:t>
              </a:r>
              <a:endParaRPr lang="zh-CN" altLang="en-US" sz="6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1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28"/>
          <p:cNvSpPr txBox="1"/>
          <p:nvPr/>
        </p:nvSpPr>
        <p:spPr>
          <a:xfrm>
            <a:off x="1350514" y="340214"/>
            <a:ext cx="3460819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p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 </a:t>
            </a:r>
            <a:r>
              <a:rPr lang="en-US" altLang="zh-CN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ES6</a:t>
            </a:r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新特性</a:t>
            </a:r>
            <a:endParaRPr lang="zh-CN" altLang="en-US" sz="277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39" name="组合 38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94995" y="1391285"/>
            <a:ext cx="11180445" cy="460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>
                <a:latin typeface="+mn-ea"/>
              </a:rPr>
              <a:t>let 和 const 命令</a:t>
            </a:r>
            <a:endParaRPr lang="zh-CN" altLang="en-US" sz="2400" b="1"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>
                <a:latin typeface="+mn-ea"/>
              </a:rPr>
              <a:t>for (let i = 0; i &lt; </a:t>
            </a:r>
            <a:r>
              <a:rPr lang="en-US" altLang="zh-CN">
                <a:latin typeface="+mn-ea"/>
              </a:rPr>
              <a:t>3</a:t>
            </a:r>
            <a:r>
              <a:rPr lang="zh-CN" altLang="en-US">
                <a:latin typeface="+mn-ea"/>
              </a:rPr>
              <a:t>; i++) {</a:t>
            </a:r>
            <a:endParaRPr lang="zh-CN" altLang="en-US"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>
                <a:latin typeface="+mn-ea"/>
              </a:rPr>
              <a:t>  let a = 10;</a:t>
            </a:r>
            <a:endParaRPr lang="zh-CN" altLang="en-US"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>
                <a:latin typeface="+mn-ea"/>
              </a:rPr>
              <a:t>  var b = 1;</a:t>
            </a:r>
            <a:endParaRPr lang="zh-CN" altLang="en-US"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>
                <a:latin typeface="+mn-ea"/>
              </a:rPr>
              <a:t>}</a:t>
            </a:r>
            <a:endParaRPr lang="zh-CN" altLang="en-US"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>
                <a:latin typeface="+mn-ea"/>
              </a:rPr>
              <a:t>a // ReferenceError: a is not defined.</a:t>
            </a:r>
            <a:endParaRPr lang="zh-CN" altLang="en-US"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>
                <a:latin typeface="+mn-ea"/>
              </a:rPr>
              <a:t>b // 1</a:t>
            </a:r>
            <a:endParaRPr lang="zh-CN" altLang="en-US"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endParaRPr lang="zh-CN" altLang="en-US">
              <a:latin typeface="+mn-ea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28"/>
          <p:cNvSpPr txBox="1"/>
          <p:nvPr/>
        </p:nvSpPr>
        <p:spPr>
          <a:xfrm>
            <a:off x="1350514" y="340214"/>
            <a:ext cx="3460819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p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 </a:t>
            </a:r>
            <a:r>
              <a:rPr lang="en-US" altLang="zh-CN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ES6</a:t>
            </a:r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新特性</a:t>
            </a:r>
            <a:endParaRPr lang="zh-CN" altLang="en-US" sz="277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39" name="组合 38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94995" y="1391285"/>
            <a:ext cx="11180445" cy="4042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>
                <a:latin typeface="+mn-ea"/>
              </a:rPr>
              <a:t>let 和 const 命令</a:t>
            </a:r>
            <a:endParaRPr lang="zh-CN" altLang="en-US" sz="2400" b="1"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>
                <a:latin typeface="+mn-ea"/>
              </a:rPr>
              <a:t>const PI = 3.1415;</a:t>
            </a:r>
            <a:endParaRPr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>
                <a:latin typeface="+mn-ea"/>
              </a:rPr>
              <a:t>PI // 3.1415</a:t>
            </a:r>
            <a:endParaRPr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endParaRPr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>
                <a:latin typeface="+mn-ea"/>
              </a:rPr>
              <a:t>PI = 3;</a:t>
            </a:r>
            <a:endParaRPr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>
                <a:latin typeface="+mn-ea"/>
              </a:rPr>
              <a:t>// TypeError: Assignment to constant variable.</a:t>
            </a:r>
            <a:endParaRPr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endParaRPr lang="zh-CN" altLang="en-US">
              <a:latin typeface="+mn-ea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28"/>
          <p:cNvSpPr txBox="1"/>
          <p:nvPr/>
        </p:nvSpPr>
        <p:spPr>
          <a:xfrm>
            <a:off x="1350514" y="340214"/>
            <a:ext cx="3460819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p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 </a:t>
            </a:r>
            <a:r>
              <a:rPr lang="en-US" altLang="zh-CN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ES6</a:t>
            </a:r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新特性</a:t>
            </a:r>
            <a:endParaRPr lang="zh-CN" altLang="en-US" sz="277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39" name="组合 38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32460" y="1442085"/>
            <a:ext cx="11180445" cy="460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>
                <a:latin typeface="+mn-ea"/>
              </a:rPr>
              <a:t>变量的解构赋值</a:t>
            </a:r>
            <a:endParaRPr lang="zh-CN" altLang="en-US" sz="2400" b="1"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>
                <a:latin typeface="+mn-ea"/>
              </a:rPr>
              <a:t>let [a, b, c] = [1, 2, 3];</a:t>
            </a:r>
            <a:endParaRPr lang="zh-CN" altLang="en-US"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>
                <a:latin typeface="+mn-ea"/>
              </a:rPr>
              <a:t>const [a, ...b] = [1, 2, 3];</a:t>
            </a:r>
            <a:endParaRPr lang="zh-CN" altLang="en-US"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endParaRPr lang="zh-CN" altLang="en-US"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>
                <a:latin typeface="+mn-ea"/>
              </a:rPr>
              <a:t>let </a:t>
            </a:r>
            <a:r>
              <a:rPr lang="en-US" altLang="zh-CN">
                <a:latin typeface="+mn-ea"/>
              </a:rPr>
              <a:t>newObj</a:t>
            </a:r>
            <a:r>
              <a:rPr lang="zh-CN" altLang="en-US">
                <a:latin typeface="+mn-ea"/>
              </a:rPr>
              <a:t>= { ...a, x: 1, y: 2 };</a:t>
            </a:r>
            <a:endParaRPr lang="zh-CN" altLang="en-US"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>
                <a:latin typeface="+mn-ea"/>
              </a:rPr>
              <a:t>// 等同于</a:t>
            </a:r>
            <a:endParaRPr lang="zh-CN" altLang="en-US"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>
                <a:latin typeface="+mn-ea"/>
              </a:rPr>
              <a:t>let </a:t>
            </a:r>
            <a:r>
              <a:rPr lang="en-US" altLang="zh-CN" sz="2110">
                <a:latin typeface="+mn-ea"/>
                <a:sym typeface="+mn-ea"/>
              </a:rPr>
              <a:t>newObj</a:t>
            </a:r>
            <a:r>
              <a:rPr lang="zh-CN" altLang="en-US">
                <a:latin typeface="+mn-ea"/>
              </a:rPr>
              <a:t>= Object.assign({}, a, { x: 1, y: 2 });</a:t>
            </a:r>
            <a:endParaRPr lang="zh-CN" altLang="en-US"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endParaRPr lang="zh-CN" altLang="en-US">
              <a:latin typeface="+mn-ea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28"/>
          <p:cNvSpPr txBox="1"/>
          <p:nvPr/>
        </p:nvSpPr>
        <p:spPr>
          <a:xfrm>
            <a:off x="1350514" y="340214"/>
            <a:ext cx="3460819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p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 </a:t>
            </a:r>
            <a:r>
              <a:rPr lang="en-US" altLang="zh-CN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ES6</a:t>
            </a:r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新特性</a:t>
            </a:r>
            <a:endParaRPr lang="zh-CN" altLang="en-US" sz="277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39" name="组合 38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32460" y="1442085"/>
            <a:ext cx="11180445" cy="4042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>
                <a:latin typeface="+mn-ea"/>
              </a:rPr>
              <a:t>箭头函数</a:t>
            </a:r>
            <a:endParaRPr lang="zh-CN" altLang="en-US"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>
                <a:latin typeface="+mn-ea"/>
              </a:rPr>
              <a:t>var sum = (num1, num2) =&gt; num1 + num2;</a:t>
            </a:r>
            <a:endParaRPr lang="zh-CN" altLang="en-US"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>
                <a:latin typeface="+mn-ea"/>
              </a:rPr>
              <a:t>// 等同于</a:t>
            </a:r>
            <a:endParaRPr lang="zh-CN" altLang="en-US"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>
                <a:latin typeface="+mn-ea"/>
              </a:rPr>
              <a:t>var sum = function(num1, num2) {</a:t>
            </a:r>
            <a:endParaRPr lang="zh-CN" altLang="en-US"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>
                <a:latin typeface="+mn-ea"/>
              </a:rPr>
              <a:t>  return num1 + num2;</a:t>
            </a:r>
            <a:endParaRPr lang="zh-CN" altLang="en-US"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>
                <a:latin typeface="+mn-ea"/>
              </a:rPr>
              <a:t>};</a:t>
            </a:r>
            <a:endParaRPr lang="zh-CN" altLang="en-US"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endParaRPr lang="zh-CN" altLang="en-US">
              <a:latin typeface="+mn-ea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28"/>
          <p:cNvSpPr txBox="1"/>
          <p:nvPr/>
        </p:nvSpPr>
        <p:spPr>
          <a:xfrm>
            <a:off x="1304159" y="343389"/>
            <a:ext cx="3460819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p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 </a:t>
            </a:r>
            <a:r>
              <a:rPr lang="en-US" altLang="zh-CN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ES6</a:t>
            </a:r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新特性</a:t>
            </a:r>
            <a:endParaRPr lang="zh-CN" altLang="en-US" sz="277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39" name="组合 38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94360" y="1442085"/>
            <a:ext cx="11180445" cy="4538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>
                <a:latin typeface="+mn-ea"/>
              </a:rPr>
              <a:t>Class的基本语法</a:t>
            </a:r>
            <a:endParaRPr lang="zh-CN" altLang="en-US" sz="2400" b="1">
              <a:latin typeface="+mn-ea"/>
            </a:endParaRPr>
          </a:p>
          <a:p>
            <a:pPr algn="l" fontAlgn="auto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>
                <a:latin typeface="+mn-ea"/>
              </a:rPr>
              <a:t>class Point {</a:t>
            </a:r>
            <a:endParaRPr lang="zh-CN" altLang="en-US" sz="1800">
              <a:latin typeface="+mn-ea"/>
            </a:endParaRPr>
          </a:p>
          <a:p>
            <a:pPr algn="l" fontAlgn="auto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>
                <a:latin typeface="+mn-ea"/>
              </a:rPr>
              <a:t>      constructor() {</a:t>
            </a:r>
            <a:endParaRPr lang="zh-CN" altLang="en-US" sz="1800">
              <a:latin typeface="+mn-ea"/>
            </a:endParaRPr>
          </a:p>
          <a:p>
            <a:pPr algn="l" fontAlgn="auto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>
                <a:latin typeface="+mn-ea"/>
              </a:rPr>
              <a:t>        </a:t>
            </a:r>
            <a:r>
              <a:rPr lang="en-US" altLang="zh-CN" sz="1800">
                <a:latin typeface="+mn-ea"/>
              </a:rPr>
              <a:t>/</a:t>
            </a:r>
            <a:r>
              <a:rPr lang="zh-CN" altLang="en-US" sz="1800">
                <a:latin typeface="+mn-ea"/>
              </a:rPr>
              <a:t>/ ...</a:t>
            </a:r>
            <a:endParaRPr lang="zh-CN" altLang="en-US" sz="1800">
              <a:latin typeface="+mn-ea"/>
            </a:endParaRPr>
          </a:p>
          <a:p>
            <a:pPr algn="l" fontAlgn="auto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>
                <a:latin typeface="+mn-ea"/>
              </a:rPr>
              <a:t>      }</a:t>
            </a:r>
            <a:endParaRPr lang="zh-CN" altLang="en-US" sz="1800">
              <a:latin typeface="+mn-ea"/>
            </a:endParaRPr>
          </a:p>
          <a:p>
            <a:pPr algn="l" fontAlgn="auto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>
                <a:latin typeface="+mn-ea"/>
              </a:rPr>
              <a:t>      </a:t>
            </a:r>
            <a:r>
              <a:rPr lang="en-US" altLang="zh-CN" sz="1800">
                <a:latin typeface="+mn-ea"/>
              </a:rPr>
              <a:t>doSomething</a:t>
            </a:r>
            <a:r>
              <a:rPr lang="zh-CN" altLang="en-US" sz="1800">
                <a:latin typeface="+mn-ea"/>
              </a:rPr>
              <a:t>() {</a:t>
            </a:r>
            <a:endParaRPr lang="zh-CN" altLang="en-US" sz="1800">
              <a:latin typeface="+mn-ea"/>
            </a:endParaRPr>
          </a:p>
          <a:p>
            <a:pPr algn="l" fontAlgn="auto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>
                <a:latin typeface="+mn-ea"/>
              </a:rPr>
              <a:t>         // ...</a:t>
            </a:r>
            <a:endParaRPr lang="zh-CN" altLang="en-US" sz="1800">
              <a:latin typeface="+mn-ea"/>
            </a:endParaRPr>
          </a:p>
          <a:p>
            <a:pPr algn="l" fontAlgn="auto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>
                <a:latin typeface="+mn-ea"/>
              </a:rPr>
              <a:t>      }</a:t>
            </a:r>
            <a:endParaRPr lang="zh-CN" altLang="en-US" sz="1800">
              <a:latin typeface="+mn-ea"/>
            </a:endParaRPr>
          </a:p>
          <a:p>
            <a:pPr algn="l" fontAlgn="auto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>
                <a:latin typeface="+mn-ea"/>
              </a:rPr>
              <a:t>}</a:t>
            </a:r>
            <a:endParaRPr lang="zh-CN" altLang="en-US" sz="1800">
              <a:latin typeface="+mn-ea"/>
            </a:endParaRPr>
          </a:p>
          <a:p>
            <a:pPr algn="l" fontAlgn="auto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>
                <a:latin typeface="+mn-ea"/>
              </a:rPr>
              <a:t>let p = new Point();</a:t>
            </a:r>
            <a:endParaRPr lang="en-US" altLang="zh-CN" sz="1800">
              <a:latin typeface="+mn-ea"/>
            </a:endParaRPr>
          </a:p>
          <a:p>
            <a:pPr algn="l" fontAlgn="auto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>
                <a:latin typeface="+mn-ea"/>
              </a:rPr>
              <a:t>p.doSomething();</a:t>
            </a:r>
            <a:endParaRPr lang="en-US" altLang="zh-CN" sz="1800">
              <a:latin typeface="+mn-ea"/>
            </a:endParaRPr>
          </a:p>
          <a:p>
            <a:pPr algn="l" fontAlgn="auto">
              <a:lnSpc>
                <a:spcPct val="100000"/>
              </a:lnSpc>
              <a:spcBef>
                <a:spcPts val="600"/>
              </a:spcBef>
            </a:pPr>
            <a:endParaRPr lang="en-US" altLang="zh-CN" sz="1800">
              <a:latin typeface="+mn-ea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28"/>
          <p:cNvSpPr txBox="1"/>
          <p:nvPr/>
        </p:nvSpPr>
        <p:spPr>
          <a:xfrm>
            <a:off x="1304159" y="343389"/>
            <a:ext cx="3460819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p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 </a:t>
            </a:r>
            <a:r>
              <a:rPr lang="en-US" altLang="zh-CN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ES6</a:t>
            </a:r>
            <a:r>
              <a:rPr lang="zh-CN" altLang="en-US" sz="277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+mn-ea"/>
                <a:sym typeface="+mn-lt"/>
              </a:rPr>
              <a:t>新特性</a:t>
            </a:r>
            <a:endParaRPr lang="zh-CN" altLang="en-US" sz="277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39" name="组合 38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06095" y="1096010"/>
            <a:ext cx="11180445" cy="572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>
                <a:latin typeface="+mn-ea"/>
              </a:rPr>
              <a:t>Promise 对象</a:t>
            </a:r>
            <a:endParaRPr lang="zh-CN" altLang="en-US" sz="2400" b="1">
              <a:latin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>
                <a:latin typeface="+mn-ea"/>
              </a:rPr>
              <a:t>      Promise表示一个异步操作的最终结果。与Promise最主要的交互方法是通过将函数传入它的then方法从而获取得Promise最终的值或Promise最终最拒绝（reject）的原因。</a:t>
            </a:r>
            <a:endParaRPr lang="zh-CN" altLang="en-US" sz="1800">
              <a:latin typeface="+mn-ea"/>
            </a:endParaRPr>
          </a:p>
          <a:p>
            <a:pPr algn="l" fontAlgn="auto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>
                <a:latin typeface="+mn-ea"/>
              </a:rPr>
              <a:t>    所谓Promise，简单说就是一个容器，里面保存着某个未来才会结束的事件（通常是一个异步操作）的结果。从语法上说，Promise 是一个对象，从它可以获取异步操作的消息。</a:t>
            </a:r>
            <a:endParaRPr lang="en-US" altLang="zh-CN" sz="1800">
              <a:latin typeface="+mn-ea"/>
            </a:endParaRPr>
          </a:p>
          <a:p>
            <a:pPr algn="l" fontAlgn="auto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>
                <a:latin typeface="+mn-ea"/>
              </a:rPr>
              <a:t>    </a:t>
            </a:r>
            <a:r>
              <a:rPr lang="zh-CN" altLang="en-US" sz="1800">
                <a:latin typeface="+mn-ea"/>
              </a:rPr>
              <a:t>基本用法：</a:t>
            </a:r>
            <a:endParaRPr lang="zh-CN" altLang="en-US" sz="1800">
              <a:latin typeface="+mn-ea"/>
            </a:endParaRPr>
          </a:p>
          <a:p>
            <a:pPr algn="l" fontAlgn="auto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>
                <a:latin typeface="+mn-ea"/>
              </a:rPr>
              <a:t>var promise = new Promise(function(resolve, reject) {</a:t>
            </a:r>
            <a:endParaRPr lang="zh-CN" altLang="en-US" sz="1800">
              <a:latin typeface="+mn-ea"/>
            </a:endParaRPr>
          </a:p>
          <a:p>
            <a:pPr algn="l" fontAlgn="auto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>
                <a:latin typeface="+mn-ea"/>
              </a:rPr>
              <a:t>  // ... some code</a:t>
            </a:r>
            <a:endParaRPr lang="zh-CN" altLang="en-US" sz="1800">
              <a:latin typeface="+mn-ea"/>
            </a:endParaRPr>
          </a:p>
          <a:p>
            <a:pPr algn="l" fontAlgn="auto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>
                <a:latin typeface="+mn-ea"/>
              </a:rPr>
              <a:t>  if (/* 异步操作成功 */){</a:t>
            </a:r>
            <a:endParaRPr lang="zh-CN" altLang="en-US" sz="1800">
              <a:latin typeface="+mn-ea"/>
            </a:endParaRPr>
          </a:p>
          <a:p>
            <a:pPr algn="l" fontAlgn="auto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>
                <a:latin typeface="+mn-ea"/>
              </a:rPr>
              <a:t>    resolve(value);</a:t>
            </a:r>
            <a:endParaRPr lang="zh-CN" altLang="en-US" sz="1800">
              <a:latin typeface="+mn-ea"/>
            </a:endParaRPr>
          </a:p>
          <a:p>
            <a:pPr algn="l" fontAlgn="auto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>
                <a:latin typeface="+mn-ea"/>
              </a:rPr>
              <a:t>  } else {</a:t>
            </a:r>
            <a:endParaRPr lang="zh-CN" altLang="en-US" sz="1800">
              <a:latin typeface="+mn-ea"/>
            </a:endParaRPr>
          </a:p>
          <a:p>
            <a:pPr algn="l" fontAlgn="auto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>
                <a:latin typeface="+mn-ea"/>
              </a:rPr>
              <a:t>    reject(error);</a:t>
            </a:r>
            <a:endParaRPr lang="zh-CN" altLang="en-US" sz="1800">
              <a:latin typeface="+mn-ea"/>
            </a:endParaRPr>
          </a:p>
          <a:p>
            <a:pPr algn="l" fontAlgn="auto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>
                <a:latin typeface="+mn-ea"/>
              </a:rPr>
              <a:t>  }</a:t>
            </a:r>
            <a:endParaRPr lang="zh-CN" altLang="en-US" sz="1800">
              <a:latin typeface="+mn-ea"/>
            </a:endParaRPr>
          </a:p>
          <a:p>
            <a:pPr algn="l" fontAlgn="auto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>
                <a:latin typeface="+mn-ea"/>
              </a:rPr>
              <a:t>});</a:t>
            </a:r>
            <a:endParaRPr lang="zh-CN" altLang="en-US" sz="1800">
              <a:latin typeface="+mn-ea"/>
            </a:endParaRPr>
          </a:p>
          <a:p>
            <a:pPr algn="l" fontAlgn="auto">
              <a:lnSpc>
                <a:spcPct val="100000"/>
              </a:lnSpc>
              <a:spcBef>
                <a:spcPts val="600"/>
              </a:spcBef>
            </a:pPr>
            <a:endParaRPr lang="en-US" altLang="zh-CN" sz="1800">
              <a:latin typeface="+mn-ea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badi MT"/>
        <a:ea typeface="微软雅黑"/>
        <a:cs typeface=""/>
      </a:majorFont>
      <a:minorFont>
        <a:latin typeface="Abadi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5398</Words>
  <Application>WPS 演示</Application>
  <PresentationFormat>自定义</PresentationFormat>
  <Paragraphs>310</Paragraphs>
  <Slides>33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Arial</vt:lpstr>
      <vt:lpstr>宋体</vt:lpstr>
      <vt:lpstr>Wingdings</vt:lpstr>
      <vt:lpstr>DIN Mittelschrift Std</vt:lpstr>
      <vt:lpstr>微软雅黑</vt:lpstr>
      <vt:lpstr>Wingdings</vt:lpstr>
      <vt:lpstr>Abadi MT</vt:lpstr>
      <vt:lpstr>Segoe Print</vt:lpstr>
      <vt:lpstr>Arial Unicode MS</vt:lpstr>
      <vt:lpstr>Calibri</vt:lpstr>
      <vt:lpstr>仿宋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第一PPT模板网：www.1ppt.com</dc:creator>
  <cp:keywords>第一PPT www.1ppt.com</cp:keywords>
  <cp:lastModifiedBy>YK-DZ-6411704</cp:lastModifiedBy>
  <cp:revision>181</cp:revision>
  <dcterms:created xsi:type="dcterms:W3CDTF">2015-11-21T04:10:00Z</dcterms:created>
  <dcterms:modified xsi:type="dcterms:W3CDTF">2017-10-19T13:46:29Z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2052-10.1.0.6638</vt:lpwstr>
  </property>
</Properties>
</file>