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3"/>
    <p:sldId id="326" r:id="rId4"/>
    <p:sldId id="260" r:id="rId5"/>
    <p:sldId id="263" r:id="rId6"/>
    <p:sldId id="317" r:id="rId7"/>
    <p:sldId id="280" r:id="rId8"/>
    <p:sldId id="285" r:id="rId9"/>
    <p:sldId id="310" r:id="rId10"/>
    <p:sldId id="311" r:id="rId11"/>
    <p:sldId id="313" r:id="rId12"/>
    <p:sldId id="314" r:id="rId13"/>
    <p:sldId id="262" r:id="rId14"/>
    <p:sldId id="267" r:id="rId15"/>
    <p:sldId id="318" r:id="rId16"/>
    <p:sldId id="282" r:id="rId17"/>
    <p:sldId id="281" r:id="rId18"/>
    <p:sldId id="315" r:id="rId19"/>
    <p:sldId id="316" r:id="rId20"/>
    <p:sldId id="284" r:id="rId21"/>
    <p:sldId id="287" r:id="rId22"/>
    <p:sldId id="289" r:id="rId23"/>
    <p:sldId id="286" r:id="rId24"/>
    <p:sldId id="265" r:id="rId25"/>
    <p:sldId id="291" r:id="rId26"/>
    <p:sldId id="295" r:id="rId27"/>
    <p:sldId id="290" r:id="rId28"/>
    <p:sldId id="320" r:id="rId29"/>
    <p:sldId id="322" r:id="rId30"/>
    <p:sldId id="275" r:id="rId31"/>
    <p:sldId id="276" r:id="rId32"/>
    <p:sldId id="296" r:id="rId33"/>
    <p:sldId id="323" r:id="rId34"/>
    <p:sldId id="324" r:id="rId35"/>
    <p:sldId id="319" r:id="rId36"/>
    <p:sldId id="27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2" y="-108"/>
      </p:cViewPr>
      <p:guideLst>
        <p:guide orient="horz" pos="2147"/>
        <p:guide pos="3875"/>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40" y="-102"/>
      </p:cViewPr>
      <p:guideLst>
        <p:guide orient="horz" pos="2862"/>
        <p:guide pos="217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6468E-2105-4CBC-99B9-C31E9F827A1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16090E-58EC-4AE7-89EF-F31FE9A7369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1195" y="1744980"/>
            <a:ext cx="7886065" cy="1790065"/>
          </a:xfrm>
        </p:spPr>
        <p:txBody>
          <a:bodyPr/>
          <a:lstStyle/>
          <a:p>
            <a:r>
              <a:rPr lang="en-US" altLang="zh-CN" dirty="0" err="1" smtClean="0"/>
              <a:t>Redis</a:t>
            </a:r>
            <a:r>
              <a:rPr lang="zh-CN" altLang="en-US" dirty="0" err="1" smtClean="0"/>
              <a:t>入门指南</a:t>
            </a:r>
            <a:endParaRPr lang="zh-CN" altLang="en-US" dirty="0" err="1" smtClean="0"/>
          </a:p>
        </p:txBody>
      </p:sp>
      <p:sp>
        <p:nvSpPr>
          <p:cNvPr id="3" name="文本框 2"/>
          <p:cNvSpPr txBox="1"/>
          <p:nvPr/>
        </p:nvSpPr>
        <p:spPr>
          <a:xfrm>
            <a:off x="5886450" y="5139690"/>
            <a:ext cx="3314700" cy="460375"/>
          </a:xfrm>
          <a:prstGeom prst="rect">
            <a:avLst/>
          </a:prstGeom>
          <a:noFill/>
        </p:spPr>
        <p:txBody>
          <a:bodyPr wrap="square" rtlCol="0">
            <a:spAutoFit/>
          </a:bodyPr>
          <a:p>
            <a:r>
              <a:rPr lang="zh-CN" altLang="en-US" sz="2400"/>
              <a:t>陈泽冰</a:t>
            </a:r>
            <a:endParaRPr lang="zh-CN" alt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85395" y="0"/>
            <a:ext cx="7186411" cy="772733"/>
          </a:xfrm>
        </p:spPr>
        <p:txBody>
          <a:bodyPr/>
          <a:lstStyle/>
          <a:p>
            <a:pPr algn="ctr"/>
            <a:r>
              <a:rPr lang="zh-CN" altLang="en-US" sz="4000" dirty="0" smtClean="0">
                <a:sym typeface="+mn-ea"/>
              </a:rPr>
              <a:t>列表类型</a:t>
            </a:r>
            <a:endParaRPr lang="zh-CN" altLang="en-US" sz="4000" dirty="0">
              <a:latin typeface="黑体" panose="02010609060101010101" pitchFamily="49" charset="-122"/>
              <a:ea typeface="黑体" panose="02010609060101010101" pitchFamily="49" charset="-122"/>
            </a:endParaRPr>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
            <a:ext cx="1266737" cy="79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2"/>
          <a:stretch>
            <a:fillRect/>
          </a:stretch>
        </p:blipFill>
        <p:spPr>
          <a:xfrm>
            <a:off x="1266825" y="1600835"/>
            <a:ext cx="7228840" cy="365696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85395" y="0"/>
            <a:ext cx="7186411" cy="772733"/>
          </a:xfrm>
        </p:spPr>
        <p:txBody>
          <a:bodyPr/>
          <a:lstStyle/>
          <a:p>
            <a:pPr algn="ctr"/>
            <a:r>
              <a:rPr lang="zh-CN" altLang="en-US" sz="4000" dirty="0" smtClean="0">
                <a:sym typeface="+mn-ea"/>
              </a:rPr>
              <a:t>集合类型</a:t>
            </a:r>
            <a:endParaRPr lang="zh-CN" altLang="en-US" sz="4000" dirty="0">
              <a:latin typeface="黑体" panose="02010609060101010101" pitchFamily="49" charset="-122"/>
              <a:ea typeface="黑体" panose="02010609060101010101" pitchFamily="49" charset="-122"/>
            </a:endParaRPr>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
            <a:ext cx="1266737" cy="79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nvPicPr>
        <p:blipFill>
          <a:blip r:embed="rId2"/>
          <a:stretch>
            <a:fillRect/>
          </a:stretch>
        </p:blipFill>
        <p:spPr>
          <a:xfrm>
            <a:off x="854710" y="1870075"/>
            <a:ext cx="6038215" cy="259016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214693"/>
            <a:ext cx="9571838" cy="1303379"/>
          </a:xfrm>
        </p:spPr>
        <p:txBody>
          <a:bodyPr/>
          <a:lstStyle/>
          <a:p>
            <a:r>
              <a:rPr lang="zh-CN" altLang="en-US" dirty="0" smtClean="0"/>
              <a:t>第二章 </a:t>
            </a:r>
            <a:r>
              <a:rPr lang="en-US" altLang="zh-CN" dirty="0" err="1" smtClean="0"/>
              <a:t>Redis</a:t>
            </a:r>
            <a:r>
              <a:rPr lang="zh-CN" altLang="en-US" dirty="0" smtClean="0"/>
              <a:t>数据结构与对象</a:t>
            </a:r>
            <a:endParaRPr lang="zh-CN" altLang="en-US" dirty="0"/>
          </a:p>
        </p:txBody>
      </p:sp>
      <p:sp>
        <p:nvSpPr>
          <p:cNvPr id="4" name="TextBox 3"/>
          <p:cNvSpPr txBox="1"/>
          <p:nvPr/>
        </p:nvSpPr>
        <p:spPr>
          <a:xfrm>
            <a:off x="1778467" y="3808602"/>
            <a:ext cx="7935986" cy="400110"/>
          </a:xfrm>
          <a:prstGeom prst="rect">
            <a:avLst/>
          </a:prstGeom>
          <a:noFill/>
        </p:spPr>
        <p:txBody>
          <a:bodyPr wrap="square" rtlCol="0">
            <a:spAutoFit/>
          </a:bodyPr>
          <a:lstStyle/>
          <a:p>
            <a:r>
              <a:rPr lang="zh-CN" altLang="en-US" sz="2000" dirty="0" smtClean="0"/>
              <a:t>简单动态字符串、链表、跳跃表、字典、压缩列表、整数集合；对象</a:t>
            </a:r>
            <a:endParaRPr lang="zh-CN" alt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8942"/>
            <a:ext cx="9646276" cy="772733"/>
          </a:xfrm>
        </p:spPr>
        <p:txBody>
          <a:bodyPr/>
          <a:lstStyle/>
          <a:p>
            <a:pPr algn="ctr"/>
            <a:r>
              <a:rPr lang="zh-CN" altLang="en-US" sz="3600" dirty="0"/>
              <a:t>一</a:t>
            </a:r>
            <a:r>
              <a:rPr lang="zh-CN" altLang="en-US" sz="3600" dirty="0" smtClean="0"/>
              <a:t>、</a:t>
            </a:r>
            <a:r>
              <a:rPr lang="en-US" altLang="zh-CN" sz="3600" dirty="0" err="1" smtClean="0"/>
              <a:t>Redis</a:t>
            </a:r>
            <a:r>
              <a:rPr lang="zh-CN" altLang="en-US" sz="3600" dirty="0" smtClean="0"/>
              <a:t>数据结构</a:t>
            </a:r>
            <a:r>
              <a:rPr lang="en-US" altLang="zh-CN" sz="3600" dirty="0" smtClean="0"/>
              <a:t>—</a:t>
            </a:r>
            <a:r>
              <a:rPr lang="zh-CN" altLang="en-US" sz="3600" dirty="0" smtClean="0"/>
              <a:t>简单</a:t>
            </a:r>
            <a:r>
              <a:rPr lang="zh-CN" altLang="en-US" sz="3600" dirty="0"/>
              <a:t>动态字符串（</a:t>
            </a:r>
            <a:r>
              <a:rPr lang="en-US" altLang="zh-CN" sz="3600" dirty="0"/>
              <a:t>SDS</a:t>
            </a:r>
            <a:r>
              <a:rPr lang="zh-CN" altLang="en-US" sz="3600" dirty="0"/>
              <a:t>）</a:t>
            </a:r>
            <a:endParaRPr lang="zh-CN" altLang="en-US" sz="3600"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6" name="文本框 5"/>
          <p:cNvSpPr txBox="1"/>
          <p:nvPr/>
        </p:nvSpPr>
        <p:spPr>
          <a:xfrm>
            <a:off x="1013176" y="1262786"/>
            <a:ext cx="9569003" cy="1569660"/>
          </a:xfrm>
          <a:prstGeom prst="rect">
            <a:avLst/>
          </a:prstGeom>
          <a:noFill/>
        </p:spPr>
        <p:txBody>
          <a:bodyPr wrap="square" rtlCol="0">
            <a:spAutoFit/>
          </a:bodyPr>
          <a:lstStyle/>
          <a:p>
            <a:pPr>
              <a:lnSpc>
                <a:spcPct val="150000"/>
              </a:lnSpc>
            </a:pPr>
            <a:r>
              <a:rPr lang="en-US" altLang="zh-CN" sz="1600" dirty="0" smtClean="0">
                <a:latin typeface="黑体" panose="02010609060101010101" pitchFamily="49" charset="-122"/>
                <a:ea typeface="黑体" panose="02010609060101010101" pitchFamily="49" charset="-122"/>
              </a:rPr>
              <a:t>  </a:t>
            </a:r>
            <a:r>
              <a:rPr lang="en-US" altLang="zh-CN" sz="1600" dirty="0" err="1" smtClean="0">
                <a:latin typeface="黑体" panose="02010609060101010101" pitchFamily="49" charset="-122"/>
                <a:ea typeface="黑体" panose="02010609060101010101" pitchFamily="49" charset="-122"/>
              </a:rPr>
              <a:t>Redis</a:t>
            </a:r>
            <a:r>
              <a:rPr lang="zh-CN" altLang="en-US" sz="1600" dirty="0">
                <a:latin typeface="黑体" panose="02010609060101010101" pitchFamily="49" charset="-122"/>
                <a:ea typeface="黑体" panose="02010609060101010101" pitchFamily="49" charset="-122"/>
              </a:rPr>
              <a:t>没有直接使用</a:t>
            </a:r>
            <a:r>
              <a:rPr lang="en-US" altLang="zh-CN" sz="1600" dirty="0">
                <a:latin typeface="黑体" panose="02010609060101010101" pitchFamily="49" charset="-122"/>
                <a:ea typeface="黑体" panose="02010609060101010101" pitchFamily="49" charset="-122"/>
              </a:rPr>
              <a:t>C</a:t>
            </a:r>
            <a:r>
              <a:rPr lang="zh-CN" altLang="en-US" sz="1600" dirty="0">
                <a:latin typeface="黑体" panose="02010609060101010101" pitchFamily="49" charset="-122"/>
                <a:ea typeface="黑体" panose="02010609060101010101" pitchFamily="49" charset="-122"/>
              </a:rPr>
              <a:t>语言传统的字符串表示，而是自己构建了名为简单动态字符串（</a:t>
            </a:r>
            <a:r>
              <a:rPr lang="en-US" altLang="zh-CN" sz="1600" dirty="0">
                <a:latin typeface="黑体" panose="02010609060101010101" pitchFamily="49" charset="-122"/>
                <a:ea typeface="黑体" panose="02010609060101010101" pitchFamily="49" charset="-122"/>
              </a:rPr>
              <a:t>simple dynamic string ,SDS</a:t>
            </a:r>
            <a:r>
              <a:rPr lang="zh-CN" altLang="en-US" sz="1600" dirty="0">
                <a:latin typeface="黑体" panose="02010609060101010101" pitchFamily="49" charset="-122"/>
                <a:ea typeface="黑体" panose="02010609060101010101" pitchFamily="49" charset="-122"/>
              </a:rPr>
              <a:t>）的抽象类型，并将</a:t>
            </a:r>
            <a:r>
              <a:rPr lang="en-US" altLang="zh-CN" sz="1600" dirty="0">
                <a:latin typeface="黑体" panose="02010609060101010101" pitchFamily="49" charset="-122"/>
                <a:ea typeface="黑体" panose="02010609060101010101" pitchFamily="49" charset="-122"/>
              </a:rPr>
              <a:t>SDS</a:t>
            </a:r>
            <a:r>
              <a:rPr lang="zh-CN" altLang="en-US" sz="1600" dirty="0">
                <a:latin typeface="黑体" panose="02010609060101010101" pitchFamily="49" charset="-122"/>
                <a:ea typeface="黑体" panose="02010609060101010101" pitchFamily="49" charset="-122"/>
              </a:rPr>
              <a:t>用作</a:t>
            </a:r>
            <a:r>
              <a:rPr lang="en-US" altLang="zh-CN" sz="1600" dirty="0" err="1">
                <a:latin typeface="黑体" panose="02010609060101010101" pitchFamily="49" charset="-122"/>
                <a:ea typeface="黑体" panose="02010609060101010101" pitchFamily="49" charset="-122"/>
              </a:rPr>
              <a:t>Redis</a:t>
            </a:r>
            <a:r>
              <a:rPr lang="zh-CN" altLang="en-US" sz="1600" dirty="0">
                <a:latin typeface="黑体" panose="02010609060101010101" pitchFamily="49" charset="-122"/>
                <a:ea typeface="黑体" panose="02010609060101010101" pitchFamily="49" charset="-122"/>
              </a:rPr>
              <a:t>的默认字符串</a:t>
            </a:r>
            <a:r>
              <a:rPr lang="zh-CN" altLang="en-US" sz="1600" dirty="0" smtClean="0">
                <a:latin typeface="黑体" panose="02010609060101010101" pitchFamily="49" charset="-122"/>
                <a:ea typeface="黑体" panose="02010609060101010101" pitchFamily="49" charset="-122"/>
              </a:rPr>
              <a:t>表示。</a:t>
            </a:r>
            <a:endParaRPr lang="en-US" altLang="zh-CN" sz="1600" dirty="0" smtClean="0">
              <a:latin typeface="黑体" panose="02010609060101010101" pitchFamily="49" charset="-122"/>
              <a:ea typeface="黑体" panose="02010609060101010101" pitchFamily="49" charset="-122"/>
            </a:endParaRPr>
          </a:p>
          <a:p>
            <a:pPr>
              <a:lnSpc>
                <a:spcPct val="150000"/>
              </a:lnSpc>
            </a:pPr>
            <a:r>
              <a:rPr lang="zh-CN" altLang="en-US" sz="1600" dirty="0" smtClean="0">
                <a:latin typeface="黑体" panose="02010609060101010101" pitchFamily="49" charset="-122"/>
                <a:ea typeface="黑体" panose="02010609060101010101" pitchFamily="49" charset="-122"/>
              </a:rPr>
              <a:t>  除了</a:t>
            </a:r>
            <a:r>
              <a:rPr lang="zh-CN" altLang="en-US" sz="1600" dirty="0">
                <a:latin typeface="黑体" panose="02010609060101010101" pitchFamily="49" charset="-122"/>
                <a:ea typeface="黑体" panose="02010609060101010101" pitchFamily="49" charset="-122"/>
              </a:rPr>
              <a:t>用来保存数据库中的字符串值之外，</a:t>
            </a:r>
            <a:r>
              <a:rPr lang="en-US" altLang="zh-CN" sz="1600" dirty="0">
                <a:latin typeface="黑体" panose="02010609060101010101" pitchFamily="49" charset="-122"/>
                <a:ea typeface="黑体" panose="02010609060101010101" pitchFamily="49" charset="-122"/>
              </a:rPr>
              <a:t>SDS</a:t>
            </a:r>
            <a:r>
              <a:rPr lang="zh-CN" altLang="en-US" sz="1600" dirty="0">
                <a:latin typeface="黑体" panose="02010609060101010101" pitchFamily="49" charset="-122"/>
                <a:ea typeface="黑体" panose="02010609060101010101" pitchFamily="49" charset="-122"/>
              </a:rPr>
              <a:t>还被用作缓冲区，例如</a:t>
            </a:r>
            <a:r>
              <a:rPr lang="en-US" altLang="zh-CN" sz="1600" dirty="0">
                <a:latin typeface="黑体" panose="02010609060101010101" pitchFamily="49" charset="-122"/>
                <a:ea typeface="黑体" panose="02010609060101010101" pitchFamily="49" charset="-122"/>
              </a:rPr>
              <a:t>AOF</a:t>
            </a:r>
            <a:r>
              <a:rPr lang="zh-CN" altLang="en-US" sz="1600" dirty="0">
                <a:latin typeface="黑体" panose="02010609060101010101" pitchFamily="49" charset="-122"/>
                <a:ea typeface="黑体" panose="02010609060101010101" pitchFamily="49" charset="-122"/>
              </a:rPr>
              <a:t>模块中的</a:t>
            </a:r>
            <a:r>
              <a:rPr lang="en-US" altLang="zh-CN" sz="1600" dirty="0">
                <a:latin typeface="黑体" panose="02010609060101010101" pitchFamily="49" charset="-122"/>
                <a:ea typeface="黑体" panose="02010609060101010101" pitchFamily="49" charset="-122"/>
              </a:rPr>
              <a:t>AOF</a:t>
            </a:r>
            <a:r>
              <a:rPr lang="zh-CN" altLang="en-US" sz="1600" dirty="0">
                <a:latin typeface="黑体" panose="02010609060101010101" pitchFamily="49" charset="-122"/>
                <a:ea typeface="黑体" panose="02010609060101010101" pitchFamily="49" charset="-122"/>
              </a:rPr>
              <a:t>缓冲区、客户端状态中的输入</a:t>
            </a:r>
            <a:r>
              <a:rPr lang="zh-CN" altLang="en-US" sz="1600" dirty="0" smtClean="0">
                <a:latin typeface="黑体" panose="02010609060101010101" pitchFamily="49" charset="-122"/>
                <a:ea typeface="黑体" panose="02010609060101010101" pitchFamily="49" charset="-122"/>
              </a:rPr>
              <a:t>缓冲区等。</a:t>
            </a:r>
            <a:endParaRPr lang="zh-CN" altLang="en-US" sz="1600" dirty="0">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3944" y="3140982"/>
            <a:ext cx="5276850" cy="3019425"/>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9567" y="3364862"/>
            <a:ext cx="4176464" cy="2219325"/>
          </a:xfrm>
          <a:prstGeom prst="rect">
            <a:avLst/>
          </a:prstGeom>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8" name="TextBox 7"/>
          <p:cNvSpPr txBox="1"/>
          <p:nvPr/>
        </p:nvSpPr>
        <p:spPr>
          <a:xfrm>
            <a:off x="862174" y="1739310"/>
            <a:ext cx="8365716" cy="1198880"/>
          </a:xfrm>
          <a:prstGeom prst="rect">
            <a:avLst/>
          </a:prstGeom>
          <a:noFill/>
        </p:spPr>
        <p:txBody>
          <a:bodyPr wrap="square" rtlCol="0">
            <a:spAutoFit/>
          </a:bodyPr>
          <a:lstStyle/>
          <a:p>
            <a:pPr>
              <a:lnSpc>
                <a:spcPct val="200000"/>
              </a:lnSpc>
            </a:pPr>
            <a:endParaRPr dirty="0"/>
          </a:p>
          <a:p>
            <a:pPr>
              <a:lnSpc>
                <a:spcPct val="200000"/>
              </a:lnSpc>
            </a:pPr>
            <a:endParaRPr lang="zh-CN" altLang="en-US" dirty="0"/>
          </a:p>
        </p:txBody>
      </p:sp>
      <p:sp>
        <p:nvSpPr>
          <p:cNvPr id="12" name="标题 1"/>
          <p:cNvSpPr>
            <a:spLocks noGrp="1"/>
          </p:cNvSpPr>
          <p:nvPr>
            <p:ph type="ctrTitle"/>
          </p:nvPr>
        </p:nvSpPr>
        <p:spPr>
          <a:xfrm>
            <a:off x="914401" y="218942"/>
            <a:ext cx="9646276" cy="772733"/>
          </a:xfrm>
        </p:spPr>
        <p:txBody>
          <a:bodyPr/>
          <a:lstStyle/>
          <a:p>
            <a:pPr algn="ctr"/>
            <a:r>
              <a:rPr lang="zh-CN" altLang="en-US" sz="3600" dirty="0"/>
              <a:t>一</a:t>
            </a:r>
            <a:r>
              <a:rPr lang="zh-CN" altLang="en-US" sz="3600" dirty="0" smtClean="0"/>
              <a:t>、</a:t>
            </a:r>
            <a:r>
              <a:rPr lang="en-US" altLang="zh-CN" sz="3600" dirty="0"/>
              <a:t> </a:t>
            </a:r>
            <a:r>
              <a:rPr lang="en-US" altLang="zh-CN" sz="3600" dirty="0" err="1"/>
              <a:t>Redis</a:t>
            </a:r>
            <a:r>
              <a:rPr lang="zh-CN" altLang="en-US" sz="3600" dirty="0" smtClean="0"/>
              <a:t>数据结构</a:t>
            </a:r>
            <a:r>
              <a:rPr lang="en-US" altLang="zh-CN" sz="3600" dirty="0" smtClean="0"/>
              <a:t>—</a:t>
            </a:r>
            <a:r>
              <a:rPr lang="zh-CN" altLang="en-US" sz="3600" dirty="0" smtClean="0"/>
              <a:t>简单</a:t>
            </a:r>
            <a:r>
              <a:rPr lang="zh-CN" altLang="en-US" sz="3600" dirty="0"/>
              <a:t>动态字符串（</a:t>
            </a:r>
            <a:r>
              <a:rPr lang="en-US" altLang="zh-CN" sz="3600" dirty="0"/>
              <a:t>SDS</a:t>
            </a:r>
            <a:r>
              <a:rPr lang="zh-CN" altLang="en-US" sz="3600" dirty="0"/>
              <a:t>）</a:t>
            </a:r>
            <a:endParaRPr lang="zh-CN" altLang="en-US" sz="3600" dirty="0"/>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2"/>
          <a:stretch>
            <a:fillRect/>
          </a:stretch>
        </p:blipFill>
        <p:spPr>
          <a:xfrm>
            <a:off x="1475740" y="1551940"/>
            <a:ext cx="7571740" cy="4306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8" name="TextBox 7"/>
          <p:cNvSpPr txBox="1"/>
          <p:nvPr/>
        </p:nvSpPr>
        <p:spPr>
          <a:xfrm>
            <a:off x="862174" y="1739310"/>
            <a:ext cx="8365716" cy="4523105"/>
          </a:xfrm>
          <a:prstGeom prst="rect">
            <a:avLst/>
          </a:prstGeom>
          <a:noFill/>
        </p:spPr>
        <p:txBody>
          <a:bodyPr wrap="square" rtlCol="0">
            <a:spAutoFit/>
          </a:bodyPr>
          <a:lstStyle/>
          <a:p>
            <a:pPr>
              <a:lnSpc>
                <a:spcPct val="200000"/>
              </a:lnSpc>
            </a:pPr>
            <a:r>
              <a:rPr dirty="0"/>
              <a:t>Redis 的字符串表示为 sds ，而不是 C 字符串（以 \0 结尾的 char*）。</a:t>
            </a:r>
            <a:endParaRPr dirty="0"/>
          </a:p>
          <a:p>
            <a:pPr>
              <a:lnSpc>
                <a:spcPct val="200000"/>
              </a:lnSpc>
            </a:pPr>
            <a:r>
              <a:rPr dirty="0"/>
              <a:t>对比 C 字符串， sds 有以下特性： </a:t>
            </a:r>
            <a:endParaRPr dirty="0"/>
          </a:p>
          <a:p>
            <a:pPr>
              <a:lnSpc>
                <a:spcPct val="200000"/>
              </a:lnSpc>
            </a:pPr>
            <a:r>
              <a:rPr dirty="0"/>
              <a:t>可以高效地执行长度计算（strlen）；</a:t>
            </a:r>
            <a:endParaRPr dirty="0"/>
          </a:p>
          <a:p>
            <a:pPr>
              <a:lnSpc>
                <a:spcPct val="200000"/>
              </a:lnSpc>
            </a:pPr>
            <a:r>
              <a:rPr dirty="0"/>
              <a:t>可以高效地执行追加操作（append）；</a:t>
            </a:r>
            <a:endParaRPr dirty="0"/>
          </a:p>
          <a:p>
            <a:pPr>
              <a:lnSpc>
                <a:spcPct val="200000"/>
              </a:lnSpc>
            </a:pPr>
            <a:r>
              <a:rPr dirty="0"/>
              <a:t>二进制安全；</a:t>
            </a:r>
            <a:endParaRPr dirty="0"/>
          </a:p>
          <a:p>
            <a:pPr>
              <a:lnSpc>
                <a:spcPct val="200000"/>
              </a:lnSpc>
            </a:pPr>
            <a:r>
              <a:rPr dirty="0"/>
              <a:t>sds 会为追加操作进行优化：加快追加操作的速度，并降低内存分配的次数，代价是多占用了一些内存，而且这些内存不会被主动释放。</a:t>
            </a:r>
            <a:endParaRPr dirty="0"/>
          </a:p>
          <a:p>
            <a:pPr>
              <a:lnSpc>
                <a:spcPct val="200000"/>
              </a:lnSpc>
            </a:pPr>
            <a:endParaRPr lang="zh-CN" altLang="en-US" dirty="0"/>
          </a:p>
        </p:txBody>
      </p:sp>
      <p:sp>
        <p:nvSpPr>
          <p:cNvPr id="12" name="标题 1"/>
          <p:cNvSpPr>
            <a:spLocks noGrp="1"/>
          </p:cNvSpPr>
          <p:nvPr>
            <p:ph type="ctrTitle"/>
          </p:nvPr>
        </p:nvSpPr>
        <p:spPr>
          <a:xfrm>
            <a:off x="914401" y="218942"/>
            <a:ext cx="9646276" cy="772733"/>
          </a:xfrm>
        </p:spPr>
        <p:txBody>
          <a:bodyPr/>
          <a:lstStyle/>
          <a:p>
            <a:pPr algn="ctr"/>
            <a:r>
              <a:rPr lang="zh-CN" altLang="en-US" sz="3600" dirty="0"/>
              <a:t>一</a:t>
            </a:r>
            <a:r>
              <a:rPr lang="zh-CN" altLang="en-US" sz="3600" dirty="0" smtClean="0"/>
              <a:t>、</a:t>
            </a:r>
            <a:r>
              <a:rPr lang="en-US" altLang="zh-CN" sz="3600" dirty="0"/>
              <a:t> </a:t>
            </a:r>
            <a:r>
              <a:rPr lang="en-US" altLang="zh-CN" sz="3600" dirty="0" err="1"/>
              <a:t>Redis</a:t>
            </a:r>
            <a:r>
              <a:rPr lang="zh-CN" altLang="en-US" sz="3600" dirty="0" smtClean="0"/>
              <a:t>数据结构</a:t>
            </a:r>
            <a:r>
              <a:rPr lang="en-US" altLang="zh-CN" sz="3600" dirty="0" smtClean="0"/>
              <a:t>—</a:t>
            </a:r>
            <a:r>
              <a:rPr lang="zh-CN" altLang="en-US" sz="3600" dirty="0" smtClean="0"/>
              <a:t>简单</a:t>
            </a:r>
            <a:r>
              <a:rPr lang="zh-CN" altLang="en-US" sz="3600" dirty="0"/>
              <a:t>动态字符串（</a:t>
            </a:r>
            <a:r>
              <a:rPr lang="en-US" altLang="zh-CN" sz="3600" dirty="0"/>
              <a:t>SDS</a:t>
            </a:r>
            <a:r>
              <a:rPr lang="zh-CN" altLang="en-US" sz="3600" dirty="0"/>
              <a:t>）</a:t>
            </a:r>
            <a:endParaRPr lang="zh-CN" altLang="en-US" sz="3600" dirty="0"/>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6" name="文本框 5"/>
          <p:cNvSpPr txBox="1"/>
          <p:nvPr/>
        </p:nvSpPr>
        <p:spPr>
          <a:xfrm>
            <a:off x="1046732" y="1102396"/>
            <a:ext cx="9569003" cy="553998"/>
          </a:xfrm>
          <a:prstGeom prst="rect">
            <a:avLst/>
          </a:prstGeom>
          <a:noFill/>
        </p:spPr>
        <p:txBody>
          <a:bodyPr wrap="square" rtlCol="0">
            <a:spAutoFit/>
          </a:bodyPr>
          <a:lstStyle/>
          <a:p>
            <a:pPr>
              <a:lnSpc>
                <a:spcPct val="150000"/>
              </a:lnSpc>
            </a:pPr>
            <a:r>
              <a:rPr lang="en-US" altLang="zh-CN" sz="2000" dirty="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sp>
        <p:nvSpPr>
          <p:cNvPr id="3" name="TextBox 2"/>
          <p:cNvSpPr txBox="1"/>
          <p:nvPr/>
        </p:nvSpPr>
        <p:spPr>
          <a:xfrm>
            <a:off x="875439" y="1191237"/>
            <a:ext cx="10578517" cy="1477328"/>
          </a:xfrm>
          <a:prstGeom prst="rect">
            <a:avLst/>
          </a:prstGeom>
          <a:noFill/>
        </p:spPr>
        <p:txBody>
          <a:bodyPr wrap="square" rtlCol="0">
            <a:spAutoFit/>
          </a:bodyPr>
          <a:lstStyle/>
          <a:p>
            <a:endParaRPr lang="zh-CN" altLang="en-US" dirty="0"/>
          </a:p>
          <a:p>
            <a:r>
              <a:rPr lang="en-US" altLang="zh-CN" dirty="0" smtClean="0"/>
              <a:t>	</a:t>
            </a:r>
            <a:r>
              <a:rPr lang="zh-CN" altLang="en-US" dirty="0" smtClean="0"/>
              <a:t>跳跃</a:t>
            </a:r>
            <a:r>
              <a:rPr lang="zh-CN" altLang="en-US" dirty="0"/>
              <a:t>表是一种有序数据结构，它通过在每个节点中维持多个指向其他节点的指针，从而达到快速访问节点的目的。在大多数情况下，跳跃表的效率可以和平衡树相媲美，并且因为跳跃表的实现比平衡树更为简单，所以有不少程序使用跳跃表代替</a:t>
            </a:r>
            <a:r>
              <a:rPr lang="zh-CN" altLang="en-US" dirty="0" smtClean="0"/>
              <a:t>平衡树。</a:t>
            </a:r>
            <a:r>
              <a:rPr lang="en-US" altLang="zh-CN" dirty="0" err="1" smtClean="0"/>
              <a:t>Redis</a:t>
            </a:r>
            <a:r>
              <a:rPr lang="zh-CN" altLang="en-US" dirty="0"/>
              <a:t>只在两个地方用到了跳跃表，一个是实现有序集合，另一</a:t>
            </a:r>
            <a:r>
              <a:rPr lang="zh-CN" altLang="en-US" dirty="0" smtClean="0"/>
              <a:t>个是</a:t>
            </a:r>
            <a:r>
              <a:rPr lang="zh-CN" altLang="en-US" dirty="0"/>
              <a:t>集群节点中用作内部数据结构。</a:t>
            </a:r>
            <a:endParaRPr lang="zh-CN" altLang="en-US" dirty="0"/>
          </a:p>
        </p:txBody>
      </p:sp>
      <p:sp>
        <p:nvSpPr>
          <p:cNvPr id="9" name="TextBox 8"/>
          <p:cNvSpPr txBox="1"/>
          <p:nvPr/>
        </p:nvSpPr>
        <p:spPr>
          <a:xfrm>
            <a:off x="9152389" y="2668565"/>
            <a:ext cx="1778466" cy="645160"/>
          </a:xfrm>
          <a:prstGeom prst="rect">
            <a:avLst/>
          </a:prstGeom>
          <a:noFill/>
        </p:spPr>
        <p:txBody>
          <a:bodyPr wrap="square" rtlCol="0">
            <a:spAutoFit/>
          </a:bodyPr>
          <a:lstStyle/>
          <a:p>
            <a:endParaRPr lang="zh-CN" altLang="en-US" dirty="0"/>
          </a:p>
          <a:p>
            <a:endParaRPr lang="zh-CN" altLang="en-US" dirty="0"/>
          </a:p>
        </p:txBody>
      </p:sp>
      <p:sp>
        <p:nvSpPr>
          <p:cNvPr id="11" name="标题 1"/>
          <p:cNvSpPr>
            <a:spLocks noGrp="1"/>
          </p:cNvSpPr>
          <p:nvPr>
            <p:ph type="ctrTitle"/>
          </p:nvPr>
        </p:nvSpPr>
        <p:spPr>
          <a:xfrm>
            <a:off x="914401" y="218942"/>
            <a:ext cx="9646276" cy="772733"/>
          </a:xfrm>
        </p:spPr>
        <p:txBody>
          <a:bodyPr/>
          <a:lstStyle/>
          <a:p>
            <a:pPr algn="ctr"/>
            <a:r>
              <a:rPr lang="zh-CN" altLang="en-US" sz="3600" dirty="0"/>
              <a:t>一</a:t>
            </a:r>
            <a:r>
              <a:rPr lang="zh-CN" altLang="en-US" sz="3600" dirty="0" smtClean="0"/>
              <a:t>、</a:t>
            </a:r>
            <a:r>
              <a:rPr lang="en-US" altLang="zh-CN" sz="3600" dirty="0"/>
              <a:t> </a:t>
            </a:r>
            <a:r>
              <a:rPr lang="en-US" altLang="zh-CN" sz="3600" dirty="0" err="1"/>
              <a:t>Redis</a:t>
            </a:r>
            <a:r>
              <a:rPr lang="zh-CN" altLang="en-US" sz="3600" dirty="0" smtClean="0"/>
              <a:t>数据结构</a:t>
            </a:r>
            <a:r>
              <a:rPr lang="en-US" altLang="zh-CN" sz="3600" dirty="0" smtClean="0"/>
              <a:t>—</a:t>
            </a:r>
            <a:r>
              <a:rPr lang="zh-CN" altLang="en-US" sz="3600" dirty="0" smtClean="0"/>
              <a:t>跳跃表</a:t>
            </a:r>
            <a:endParaRPr lang="zh-CN" altLang="en-US" sz="3600" dirty="0"/>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2"/>
          <a:stretch>
            <a:fillRect/>
          </a:stretch>
        </p:blipFill>
        <p:spPr>
          <a:xfrm>
            <a:off x="1998980" y="2800350"/>
            <a:ext cx="7663815" cy="31407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febd1ffb584dfcbc18f3"/>
          <p:cNvPicPr>
            <a:picLocks noChangeAspect="1"/>
          </p:cNvPicPr>
          <p:nvPr/>
        </p:nvPicPr>
        <p:blipFill>
          <a:blip r:embed="rId1"/>
          <a:stretch>
            <a:fillRect/>
          </a:stretch>
        </p:blipFill>
        <p:spPr>
          <a:xfrm>
            <a:off x="1666240" y="188595"/>
            <a:ext cx="7279640" cy="6649720"/>
          </a:xfrm>
          <a:prstGeom prst="rect">
            <a:avLst/>
          </a:prstGeom>
        </p:spPr>
      </p:pic>
      <p:pic>
        <p:nvPicPr>
          <p:cNvPr id="8" name="Picture 2"/>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55" y="3048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714264ea6eba7af0fe67"/>
          <p:cNvPicPr>
            <a:picLocks noChangeAspect="1"/>
          </p:cNvPicPr>
          <p:nvPr/>
        </p:nvPicPr>
        <p:blipFill>
          <a:blip r:embed="rId1"/>
          <a:stretch>
            <a:fillRect/>
          </a:stretch>
        </p:blipFill>
        <p:spPr>
          <a:xfrm>
            <a:off x="845820" y="3486150"/>
            <a:ext cx="7729855" cy="3531235"/>
          </a:xfrm>
          <a:prstGeom prst="rect">
            <a:avLst/>
          </a:prstGeom>
        </p:spPr>
      </p:pic>
      <p:pic>
        <p:nvPicPr>
          <p:cNvPr id="8" name="Picture 2"/>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215" y="139065"/>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3"/>
          <a:stretch>
            <a:fillRect/>
          </a:stretch>
        </p:blipFill>
        <p:spPr>
          <a:xfrm>
            <a:off x="742315" y="919480"/>
            <a:ext cx="7737475" cy="25673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6" name="文本框 5"/>
          <p:cNvSpPr txBox="1"/>
          <p:nvPr/>
        </p:nvSpPr>
        <p:spPr>
          <a:xfrm>
            <a:off x="1046732" y="1102396"/>
            <a:ext cx="9569003" cy="553998"/>
          </a:xfrm>
          <a:prstGeom prst="rect">
            <a:avLst/>
          </a:prstGeom>
          <a:noFill/>
        </p:spPr>
        <p:txBody>
          <a:bodyPr wrap="square" rtlCol="0">
            <a:spAutoFit/>
          </a:bodyPr>
          <a:lstStyle/>
          <a:p>
            <a:pPr>
              <a:lnSpc>
                <a:spcPct val="150000"/>
              </a:lnSpc>
            </a:pPr>
            <a:r>
              <a:rPr lang="en-US" altLang="zh-CN" sz="2000" dirty="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sp>
        <p:nvSpPr>
          <p:cNvPr id="3" name="TextBox 2"/>
          <p:cNvSpPr txBox="1"/>
          <p:nvPr/>
        </p:nvSpPr>
        <p:spPr>
          <a:xfrm>
            <a:off x="713064" y="1249960"/>
            <a:ext cx="10578517" cy="1477328"/>
          </a:xfrm>
          <a:prstGeom prst="rect">
            <a:avLst/>
          </a:prstGeom>
          <a:noFill/>
        </p:spPr>
        <p:txBody>
          <a:bodyPr wrap="square" rtlCol="0">
            <a:spAutoFit/>
          </a:bodyPr>
          <a:lstStyle/>
          <a:p>
            <a:r>
              <a:rPr lang="en-US" altLang="zh-CN" dirty="0" smtClean="0"/>
              <a:t>	</a:t>
            </a:r>
            <a:r>
              <a:rPr lang="zh-CN" altLang="en-US" dirty="0" smtClean="0"/>
              <a:t>链表</a:t>
            </a:r>
            <a:r>
              <a:rPr lang="zh-CN" altLang="en-US" dirty="0"/>
              <a:t>提供了高效的节点重排能力，以及顺序性的节点访问方式，并且可以通过增删节点灵活地调整链表的长度</a:t>
            </a:r>
            <a:r>
              <a:rPr lang="zh-CN" altLang="en-US" dirty="0" smtClean="0"/>
              <a:t>。链表</a:t>
            </a:r>
            <a:r>
              <a:rPr lang="zh-CN" altLang="en-US" dirty="0"/>
              <a:t>内置在许多高级的编程语言中，因为</a:t>
            </a:r>
            <a:r>
              <a:rPr lang="en-US" altLang="zh-CN" dirty="0" err="1"/>
              <a:t>Redis</a:t>
            </a:r>
            <a:r>
              <a:rPr lang="zh-CN" altLang="en-US" dirty="0"/>
              <a:t>使用的</a:t>
            </a:r>
            <a:r>
              <a:rPr lang="en-US" altLang="zh-CN" dirty="0"/>
              <a:t>C</a:t>
            </a:r>
            <a:r>
              <a:rPr lang="zh-CN" altLang="en-US" dirty="0"/>
              <a:t>语言并没有内置这种数据结构，所以</a:t>
            </a:r>
            <a:r>
              <a:rPr lang="en-US" altLang="zh-CN" dirty="0" err="1"/>
              <a:t>Redis</a:t>
            </a:r>
            <a:r>
              <a:rPr lang="zh-CN" altLang="en-US" dirty="0"/>
              <a:t>构建了自己的链表实现</a:t>
            </a:r>
            <a:r>
              <a:rPr lang="zh-CN" altLang="en-US" dirty="0" smtClean="0"/>
              <a:t>。当</a:t>
            </a:r>
            <a:r>
              <a:rPr lang="zh-CN" altLang="en-US" dirty="0"/>
              <a:t>一个列表键包含了数量比较多的元素，又或者列表中包含的</a:t>
            </a:r>
            <a:r>
              <a:rPr lang="zh-CN" altLang="en-US" dirty="0" smtClean="0"/>
              <a:t>元素</a:t>
            </a:r>
            <a:r>
              <a:rPr lang="zh-CN" altLang="en-US" dirty="0"/>
              <a:t>都是比较长的字符串时，</a:t>
            </a:r>
            <a:r>
              <a:rPr lang="en-US" altLang="zh-CN" dirty="0" err="1" smtClean="0"/>
              <a:t>Redis</a:t>
            </a:r>
            <a:r>
              <a:rPr lang="zh-CN" altLang="en-US" dirty="0" smtClean="0"/>
              <a:t>就会</a:t>
            </a:r>
            <a:r>
              <a:rPr lang="zh-CN" altLang="en-US" dirty="0"/>
              <a:t>使用链表作为列表键的</a:t>
            </a:r>
            <a:r>
              <a:rPr lang="zh-CN" altLang="en-US" dirty="0" smtClean="0"/>
              <a:t>底层</a:t>
            </a:r>
            <a:r>
              <a:rPr lang="zh-CN" altLang="en-US" dirty="0"/>
              <a:t>实现。除了链表键之外，发布与订阅、慢查询、监视器等功能也使用到了</a:t>
            </a:r>
            <a:r>
              <a:rPr lang="zh-CN" altLang="en-US" dirty="0" smtClean="0"/>
              <a:t>链表。</a:t>
            </a:r>
            <a:endParaRPr lang="zh-CN" altLang="en-US" dirty="0"/>
          </a:p>
        </p:txBody>
      </p:sp>
      <p:sp>
        <p:nvSpPr>
          <p:cNvPr id="11" name="标题 1"/>
          <p:cNvSpPr>
            <a:spLocks noGrp="1"/>
          </p:cNvSpPr>
          <p:nvPr>
            <p:ph type="ctrTitle"/>
          </p:nvPr>
        </p:nvSpPr>
        <p:spPr>
          <a:xfrm>
            <a:off x="914401" y="218942"/>
            <a:ext cx="9646276" cy="772733"/>
          </a:xfrm>
        </p:spPr>
        <p:txBody>
          <a:bodyPr/>
          <a:lstStyle/>
          <a:p>
            <a:pPr algn="ctr"/>
            <a:r>
              <a:rPr lang="zh-CN" altLang="en-US" sz="3600" dirty="0"/>
              <a:t>一</a:t>
            </a:r>
            <a:r>
              <a:rPr lang="zh-CN" altLang="en-US" sz="3600" dirty="0" smtClean="0"/>
              <a:t>、</a:t>
            </a:r>
            <a:r>
              <a:rPr lang="en-US" altLang="zh-CN" sz="3600" dirty="0"/>
              <a:t> </a:t>
            </a:r>
            <a:r>
              <a:rPr lang="en-US" altLang="zh-CN" sz="3600" dirty="0" err="1"/>
              <a:t>Redis</a:t>
            </a:r>
            <a:r>
              <a:rPr lang="zh-CN" altLang="en-US" sz="3600" dirty="0" smtClean="0"/>
              <a:t>数据结构</a:t>
            </a:r>
            <a:r>
              <a:rPr lang="en-US" altLang="zh-CN" sz="3600" dirty="0" smtClean="0"/>
              <a:t>—</a:t>
            </a:r>
            <a:r>
              <a:rPr lang="zh-CN" altLang="en-US" sz="3600" dirty="0"/>
              <a:t>链表</a:t>
            </a:r>
            <a:endParaRPr lang="zh-CN" altLang="en-US" sz="3600"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39112" y="3982760"/>
            <a:ext cx="6513992"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162" y="2965508"/>
            <a:ext cx="4112775" cy="3204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 calcmode="lin" valueType="num">
                                      <p:cBhvr additive="base">
                                        <p:cTn id="14" dur="500" fill="hold"/>
                                        <p:tgtEl>
                                          <p:spTgt spid="2051"/>
                                        </p:tgtEl>
                                        <p:attrNameLst>
                                          <p:attrName>ppt_x</p:attrName>
                                        </p:attrNameLst>
                                      </p:cBhvr>
                                      <p:tavLst>
                                        <p:tav tm="0">
                                          <p:val>
                                            <p:strVal val="#ppt_x"/>
                                          </p:val>
                                        </p:tav>
                                        <p:tav tm="100000">
                                          <p:val>
                                            <p:strVal val="#ppt_x"/>
                                          </p:val>
                                        </p:tav>
                                      </p:tavLst>
                                    </p:anim>
                                    <p:anim calcmode="lin" valueType="num">
                                      <p:cBhvr additive="base">
                                        <p:cTn id="15" dur="500" fill="hold"/>
                                        <p:tgtEl>
                                          <p:spTgt spid="2051"/>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 calcmode="lin" valueType="num">
                                      <p:cBhvr additive="base">
                                        <p:cTn id="18" dur="500" fill="hold"/>
                                        <p:tgtEl>
                                          <p:spTgt spid="2050"/>
                                        </p:tgtEl>
                                        <p:attrNameLst>
                                          <p:attrName>ppt_x</p:attrName>
                                        </p:attrNameLst>
                                      </p:cBhvr>
                                      <p:tavLst>
                                        <p:tav tm="0">
                                          <p:val>
                                            <p:strVal val="#ppt_x"/>
                                          </p:val>
                                        </p:tav>
                                        <p:tav tm="100000">
                                          <p:val>
                                            <p:strVal val="#ppt_x"/>
                                          </p:val>
                                        </p:tav>
                                      </p:tavLst>
                                    </p:anim>
                                    <p:anim calcmode="lin" valueType="num">
                                      <p:cBhvr additive="base">
                                        <p:cTn id="19"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38605" y="1395095"/>
            <a:ext cx="7325995" cy="583565"/>
          </a:xfrm>
          <a:prstGeom prst="rect">
            <a:avLst/>
          </a:prstGeom>
          <a:noFill/>
        </p:spPr>
        <p:txBody>
          <a:bodyPr wrap="square" rtlCol="0">
            <a:spAutoFit/>
          </a:bodyPr>
          <a:p>
            <a:r>
              <a:rPr lang="zh-CN" altLang="en-US" sz="3200"/>
              <a:t>MongoDB         Redis         </a:t>
            </a:r>
            <a:r>
              <a:rPr lang="en-US" altLang="zh-CN" sz="3200"/>
              <a:t>M</a:t>
            </a:r>
            <a:r>
              <a:rPr lang="zh-CN" altLang="en-US" sz="3200"/>
              <a:t>emached</a:t>
            </a:r>
            <a:endParaRPr lang="zh-CN" altLang="en-US" sz="3200"/>
          </a:p>
        </p:txBody>
      </p:sp>
      <p:sp>
        <p:nvSpPr>
          <p:cNvPr id="3" name="文本框 2"/>
          <p:cNvSpPr txBox="1"/>
          <p:nvPr/>
        </p:nvSpPr>
        <p:spPr>
          <a:xfrm>
            <a:off x="1501775" y="2317750"/>
            <a:ext cx="8047355" cy="3046095"/>
          </a:xfrm>
          <a:prstGeom prst="rect">
            <a:avLst/>
          </a:prstGeom>
          <a:noFill/>
        </p:spPr>
        <p:txBody>
          <a:bodyPr wrap="square" rtlCol="0">
            <a:spAutoFit/>
          </a:bodyPr>
          <a:p>
            <a:r>
              <a:rPr lang="zh-CN" altLang="en-US" sz="2400"/>
              <a:t>Redis是一个开源（BSD许可），内存存储的数据结构服务器，可用作数据库，高速缓存和消息队列代理。</a:t>
            </a:r>
            <a:endParaRPr lang="zh-CN" altLang="en-US" sz="2400"/>
          </a:p>
          <a:p>
            <a:endParaRPr lang="zh-CN" altLang="en-US" sz="2400"/>
          </a:p>
          <a:p>
            <a:r>
              <a:rPr lang="zh-CN" altLang="en-US" sz="2400"/>
              <a:t>Memcached是一个自由开源的，高性能，分布式内存对象缓存系统。</a:t>
            </a:r>
            <a:endParaRPr lang="zh-CN" altLang="en-US" sz="2400"/>
          </a:p>
          <a:p>
            <a:endParaRPr lang="zh-CN" altLang="en-US" sz="2400"/>
          </a:p>
          <a:p>
            <a:r>
              <a:rPr lang="zh-CN" altLang="en-US" sz="2400"/>
              <a:t>MongoDB是一个基于分布式文件存储的数据库,文档型的非关系型数据库，与上面两者不同。</a:t>
            </a:r>
            <a:endParaRPr lang="zh-CN" altLang="en-US" sz="2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6" name="文本框 5"/>
          <p:cNvSpPr txBox="1"/>
          <p:nvPr/>
        </p:nvSpPr>
        <p:spPr>
          <a:xfrm>
            <a:off x="1046732" y="1102396"/>
            <a:ext cx="9569003" cy="553998"/>
          </a:xfrm>
          <a:prstGeom prst="rect">
            <a:avLst/>
          </a:prstGeom>
          <a:noFill/>
        </p:spPr>
        <p:txBody>
          <a:bodyPr wrap="square" rtlCol="0">
            <a:spAutoFit/>
          </a:bodyPr>
          <a:lstStyle/>
          <a:p>
            <a:pPr>
              <a:lnSpc>
                <a:spcPct val="150000"/>
              </a:lnSpc>
            </a:pPr>
            <a:r>
              <a:rPr lang="en-US" altLang="zh-CN" sz="2000" dirty="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sp>
        <p:nvSpPr>
          <p:cNvPr id="3" name="TextBox 2"/>
          <p:cNvSpPr txBox="1"/>
          <p:nvPr/>
        </p:nvSpPr>
        <p:spPr>
          <a:xfrm>
            <a:off x="643945" y="1056229"/>
            <a:ext cx="10580526" cy="1200329"/>
          </a:xfrm>
          <a:prstGeom prst="rect">
            <a:avLst/>
          </a:prstGeom>
          <a:noFill/>
        </p:spPr>
        <p:txBody>
          <a:bodyPr wrap="square" rtlCol="0">
            <a:spAutoFit/>
          </a:bodyPr>
          <a:lstStyle/>
          <a:p>
            <a:r>
              <a:rPr lang="en-US" altLang="zh-CN" dirty="0" smtClean="0"/>
              <a:t>	</a:t>
            </a:r>
            <a:r>
              <a:rPr lang="zh-CN" altLang="en-US" dirty="0" smtClean="0"/>
              <a:t>字典</a:t>
            </a:r>
            <a:r>
              <a:rPr lang="zh-CN" altLang="en-US" dirty="0"/>
              <a:t>，是一种用于保存键值对的抽象数据结构，</a:t>
            </a:r>
            <a:r>
              <a:rPr lang="en-US" altLang="zh-CN" dirty="0"/>
              <a:t>C</a:t>
            </a:r>
            <a:r>
              <a:rPr lang="zh-CN" altLang="en-US" dirty="0"/>
              <a:t>语言没有内置这种数据结构，因此</a:t>
            </a:r>
            <a:r>
              <a:rPr lang="en-US" altLang="zh-CN" dirty="0" err="1"/>
              <a:t>Redis</a:t>
            </a:r>
            <a:r>
              <a:rPr lang="zh-CN" altLang="en-US" dirty="0"/>
              <a:t>构建了自己的字典实现。字典在</a:t>
            </a:r>
            <a:r>
              <a:rPr lang="en-US" altLang="zh-CN" dirty="0" err="1"/>
              <a:t>Redis</a:t>
            </a:r>
            <a:r>
              <a:rPr lang="zh-CN" altLang="en-US" dirty="0"/>
              <a:t>中的应用相当广泛，比如</a:t>
            </a:r>
            <a:r>
              <a:rPr lang="en-US" altLang="zh-CN" dirty="0" err="1"/>
              <a:t>Redis</a:t>
            </a:r>
            <a:r>
              <a:rPr lang="zh-CN" altLang="en-US" dirty="0"/>
              <a:t>的数据库就是使用字典作为底层实现的，对数据库的增、删、改、查等操作也是构建在对字典的操作之上</a:t>
            </a:r>
            <a:r>
              <a:rPr lang="zh-CN" altLang="en-US" dirty="0" smtClean="0"/>
              <a:t>。</a:t>
            </a:r>
            <a:endParaRPr lang="en-US" altLang="zh-CN" dirty="0" smtClean="0"/>
          </a:p>
          <a:p>
            <a:r>
              <a:rPr lang="en-US" altLang="zh-CN" dirty="0" smtClean="0"/>
              <a:t>     </a:t>
            </a:r>
            <a:endParaRPr lang="zh-CN" altLang="en-US" dirty="0"/>
          </a:p>
        </p:txBody>
      </p:sp>
      <p:sp>
        <p:nvSpPr>
          <p:cNvPr id="11" name="标题 1"/>
          <p:cNvSpPr>
            <a:spLocks noGrp="1"/>
          </p:cNvSpPr>
          <p:nvPr>
            <p:ph type="ctrTitle"/>
          </p:nvPr>
        </p:nvSpPr>
        <p:spPr>
          <a:xfrm>
            <a:off x="914401" y="218942"/>
            <a:ext cx="9646276" cy="772733"/>
          </a:xfrm>
        </p:spPr>
        <p:txBody>
          <a:bodyPr/>
          <a:lstStyle/>
          <a:p>
            <a:pPr algn="ctr"/>
            <a:r>
              <a:rPr lang="zh-CN" altLang="en-US" sz="3600" dirty="0"/>
              <a:t>一</a:t>
            </a:r>
            <a:r>
              <a:rPr lang="zh-CN" altLang="en-US" sz="3600" dirty="0" smtClean="0"/>
              <a:t>、</a:t>
            </a:r>
            <a:r>
              <a:rPr lang="en-US" altLang="zh-CN" sz="3600" dirty="0"/>
              <a:t> </a:t>
            </a:r>
            <a:r>
              <a:rPr lang="en-US" altLang="zh-CN" sz="3600" dirty="0" err="1"/>
              <a:t>Redis</a:t>
            </a:r>
            <a:r>
              <a:rPr lang="zh-CN" altLang="en-US" sz="3600" dirty="0" smtClean="0"/>
              <a:t>数据结构</a:t>
            </a:r>
            <a:r>
              <a:rPr lang="en-US" altLang="zh-CN" sz="3600" dirty="0" smtClean="0"/>
              <a:t>—</a:t>
            </a:r>
            <a:r>
              <a:rPr lang="zh-CN" altLang="en-US" sz="3600" dirty="0"/>
              <a:t>字典</a:t>
            </a:r>
            <a:endParaRPr lang="zh-CN" altLang="en-US" sz="3600" dirty="0"/>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2"/>
          <a:stretch>
            <a:fillRect/>
          </a:stretch>
        </p:blipFill>
        <p:spPr>
          <a:xfrm>
            <a:off x="1381125" y="2476500"/>
            <a:ext cx="7839710" cy="2650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8" name="标题 1"/>
          <p:cNvSpPr>
            <a:spLocks noGrp="1"/>
          </p:cNvSpPr>
          <p:nvPr>
            <p:ph type="ctrTitle"/>
          </p:nvPr>
        </p:nvSpPr>
        <p:spPr>
          <a:xfrm>
            <a:off x="1075386" y="109885"/>
            <a:ext cx="9646276" cy="772733"/>
          </a:xfrm>
        </p:spPr>
        <p:txBody>
          <a:bodyPr/>
          <a:lstStyle/>
          <a:p>
            <a:pPr algn="ctr"/>
            <a:r>
              <a:rPr lang="zh-CN" altLang="en-US" sz="3600" dirty="0" smtClean="0"/>
              <a:t>二、</a:t>
            </a:r>
            <a:r>
              <a:rPr lang="en-US" altLang="zh-CN" sz="3600" dirty="0"/>
              <a:t> </a:t>
            </a:r>
            <a:r>
              <a:rPr lang="en-US" altLang="zh-CN" sz="3600" dirty="0" err="1"/>
              <a:t>Redis</a:t>
            </a:r>
            <a:r>
              <a:rPr lang="zh-CN" altLang="en-US" sz="3600" dirty="0" smtClean="0"/>
              <a:t>对象</a:t>
            </a:r>
            <a:r>
              <a:rPr lang="en-US" altLang="zh-CN" sz="3600" dirty="0" smtClean="0"/>
              <a:t>—</a:t>
            </a:r>
            <a:r>
              <a:rPr lang="zh-CN" altLang="en-US" sz="3600" dirty="0" smtClean="0"/>
              <a:t>内存回收、对象共享</a:t>
            </a:r>
            <a:endParaRPr lang="zh-CN" altLang="en-US" sz="3600"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0562" y="2819414"/>
            <a:ext cx="3344544" cy="181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90561" y="931178"/>
            <a:ext cx="11137916" cy="1754326"/>
          </a:xfrm>
          <a:prstGeom prst="rect">
            <a:avLst/>
          </a:prstGeom>
          <a:noFill/>
        </p:spPr>
        <p:txBody>
          <a:bodyPr wrap="square" rtlCol="0">
            <a:spAutoFit/>
          </a:bodyPr>
          <a:lstStyle/>
          <a:p>
            <a:r>
              <a:rPr lang="zh-CN" altLang="en-US" dirty="0" smtClean="0"/>
              <a:t>      由于</a:t>
            </a:r>
            <a:r>
              <a:rPr lang="en-US" altLang="zh-CN" dirty="0"/>
              <a:t>C</a:t>
            </a:r>
            <a:r>
              <a:rPr lang="zh-CN" altLang="en-US" dirty="0"/>
              <a:t>语言并不具备自动内存回收功能，所以</a:t>
            </a:r>
            <a:r>
              <a:rPr lang="en-US" altLang="zh-CN" dirty="0" err="1"/>
              <a:t>Redis</a:t>
            </a:r>
            <a:r>
              <a:rPr lang="zh-CN" altLang="en-US" dirty="0"/>
              <a:t>在自己的对象系统中构建了一个引用计数（</a:t>
            </a:r>
            <a:r>
              <a:rPr lang="en-US" altLang="zh-CN" dirty="0"/>
              <a:t>reference counting</a:t>
            </a:r>
            <a:r>
              <a:rPr lang="zh-CN" altLang="en-US" dirty="0"/>
              <a:t>）技术实现内存回收机制，通过这一机制，程序可以跟踪对象的引用计数信息，在适当的时候自动释放对象并进行内存回收</a:t>
            </a:r>
            <a:r>
              <a:rPr lang="zh-CN" altLang="en-US" dirty="0" smtClean="0"/>
              <a:t>。</a:t>
            </a:r>
            <a:endParaRPr lang="en-US" altLang="zh-CN" dirty="0" smtClean="0"/>
          </a:p>
          <a:p>
            <a:r>
              <a:rPr lang="en-US" altLang="zh-CN" dirty="0"/>
              <a:t>	</a:t>
            </a:r>
            <a:r>
              <a:rPr lang="en-US" altLang="zh-CN" dirty="0" err="1" smtClean="0"/>
              <a:t>Redis</a:t>
            </a:r>
            <a:r>
              <a:rPr lang="zh-CN" altLang="en-US" dirty="0" smtClean="0"/>
              <a:t>还通过引用计数技术实现对象共享机制，这一机制可以在适当的条件下，通过让多个数据库键共享一个对象来节省内存。当数据库中保存的相同值对象越多，对象共享机制就能节约越多的内存。</a:t>
            </a:r>
            <a:endParaRPr lang="en-US" altLang="zh-CN" dirty="0" smtClean="0"/>
          </a:p>
          <a:p>
            <a:endParaRPr lang="zh-CN" altLang="en-US" dirty="0"/>
          </a:p>
        </p:txBody>
      </p:sp>
      <p:sp>
        <p:nvSpPr>
          <p:cNvPr id="3" name="TextBox 2"/>
          <p:cNvSpPr txBox="1"/>
          <p:nvPr/>
        </p:nvSpPr>
        <p:spPr>
          <a:xfrm>
            <a:off x="5560896" y="2432827"/>
            <a:ext cx="5377284" cy="2585323"/>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）在</a:t>
            </a:r>
            <a:r>
              <a:rPr lang="zh-CN" altLang="en-US" dirty="0"/>
              <a:t>创建一个新对象时，引用计数的值会被初始化为</a:t>
            </a:r>
            <a:r>
              <a:rPr lang="en-US" altLang="zh-CN" dirty="0"/>
              <a:t>1</a:t>
            </a:r>
            <a:r>
              <a:rPr lang="zh-CN" altLang="en-US" dirty="0"/>
              <a:t>；</a:t>
            </a:r>
            <a:endParaRPr lang="zh-CN" altLang="en-US" dirty="0"/>
          </a:p>
          <a:p>
            <a:r>
              <a:rPr lang="zh-CN" altLang="en-US" dirty="0" smtClean="0"/>
              <a:t>（</a:t>
            </a:r>
            <a:r>
              <a:rPr lang="en-US" altLang="zh-CN" dirty="0" smtClean="0"/>
              <a:t>2</a:t>
            </a:r>
            <a:r>
              <a:rPr lang="zh-CN" altLang="en-US" dirty="0" smtClean="0"/>
              <a:t>）当</a:t>
            </a:r>
            <a:r>
              <a:rPr lang="zh-CN" altLang="en-US" dirty="0"/>
              <a:t>对象被一个新程序使用时，它的引用计数值会被增一；</a:t>
            </a:r>
            <a:endParaRPr lang="zh-CN" altLang="en-US" dirty="0"/>
          </a:p>
          <a:p>
            <a:r>
              <a:rPr lang="zh-CN" altLang="en-US" dirty="0" smtClean="0"/>
              <a:t>（</a:t>
            </a:r>
            <a:r>
              <a:rPr lang="en-US" altLang="zh-CN" dirty="0" smtClean="0"/>
              <a:t>3</a:t>
            </a:r>
            <a:r>
              <a:rPr lang="zh-CN" altLang="en-US" dirty="0" smtClean="0"/>
              <a:t>）当</a:t>
            </a:r>
            <a:r>
              <a:rPr lang="zh-CN" altLang="en-US" dirty="0"/>
              <a:t>对象不再被一个程序使用时，它的引用计数值会被减一；</a:t>
            </a:r>
            <a:endParaRPr lang="zh-CN" altLang="en-US" dirty="0"/>
          </a:p>
          <a:p>
            <a:r>
              <a:rPr lang="zh-CN" altLang="en-US" dirty="0" smtClean="0"/>
              <a:t>（</a:t>
            </a:r>
            <a:r>
              <a:rPr lang="en-US" altLang="zh-CN" dirty="0" smtClean="0"/>
              <a:t>4</a:t>
            </a:r>
            <a:r>
              <a:rPr lang="zh-CN" altLang="en-US" dirty="0" smtClean="0"/>
              <a:t>）当</a:t>
            </a:r>
            <a:r>
              <a:rPr lang="zh-CN" altLang="en-US" dirty="0"/>
              <a:t>对象的引用计数值变为</a:t>
            </a:r>
            <a:r>
              <a:rPr lang="en-US" altLang="zh-CN" dirty="0"/>
              <a:t>0</a:t>
            </a:r>
            <a:r>
              <a:rPr lang="zh-CN" altLang="en-US" dirty="0"/>
              <a:t>时，对象所占用的内存会被释放；</a:t>
            </a:r>
            <a:endParaRPr lang="zh-CN" altLang="en-US" dirty="0"/>
          </a:p>
          <a:p>
            <a:endParaRPr lang="zh-CN"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373" y="4832058"/>
            <a:ext cx="2275344" cy="193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560896" y="5149955"/>
            <a:ext cx="4702029" cy="923330"/>
          </a:xfrm>
          <a:prstGeom prst="rect">
            <a:avLst/>
          </a:prstGeom>
          <a:noFill/>
        </p:spPr>
        <p:txBody>
          <a:bodyPr wrap="square" rtlCol="0">
            <a:spAutoFit/>
          </a:bodyPr>
          <a:lstStyle/>
          <a:p>
            <a:r>
              <a:rPr lang="zh-CN" altLang="en-US" dirty="0"/>
              <a:t>（</a:t>
            </a:r>
            <a:r>
              <a:rPr lang="en-US" altLang="zh-CN" dirty="0"/>
              <a:t>1</a:t>
            </a:r>
            <a:r>
              <a:rPr lang="zh-CN" altLang="en-US" dirty="0"/>
              <a:t>）将数据库键的值指针指向一个现有的值对象</a:t>
            </a:r>
            <a:endParaRPr lang="zh-CN" altLang="en-US" dirty="0"/>
          </a:p>
          <a:p>
            <a:r>
              <a:rPr lang="zh-CN" altLang="en-US" dirty="0"/>
              <a:t>（</a:t>
            </a:r>
            <a:r>
              <a:rPr lang="en-US" altLang="zh-CN" dirty="0"/>
              <a:t>2</a:t>
            </a:r>
            <a:r>
              <a:rPr lang="zh-CN" altLang="en-US" dirty="0"/>
              <a:t>）将被共享的值对象的引用计数增一</a:t>
            </a:r>
            <a:endParaRPr lang="zh-CN" alt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1000"/>
                                        <p:tgtEl>
                                          <p:spTgt spid="6146"/>
                                        </p:tgtEl>
                                      </p:cBhvr>
                                    </p:animEffect>
                                    <p:anim calcmode="lin" valueType="num">
                                      <p:cBhvr>
                                        <p:cTn id="13" dur="1000" fill="hold"/>
                                        <p:tgtEl>
                                          <p:spTgt spid="6146"/>
                                        </p:tgtEl>
                                        <p:attrNameLst>
                                          <p:attrName>ppt_x</p:attrName>
                                        </p:attrNameLst>
                                      </p:cBhvr>
                                      <p:tavLst>
                                        <p:tav tm="0">
                                          <p:val>
                                            <p:strVal val="#ppt_x"/>
                                          </p:val>
                                        </p:tav>
                                        <p:tav tm="100000">
                                          <p:val>
                                            <p:strVal val="#ppt_x"/>
                                          </p:val>
                                        </p:tav>
                                      </p:tavLst>
                                    </p:anim>
                                    <p:anim calcmode="lin" valueType="num">
                                      <p:cBhvr>
                                        <p:cTn id="14" dur="1000" fill="hold"/>
                                        <p:tgtEl>
                                          <p:spTgt spid="614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147"/>
                                        </p:tgtEl>
                                        <p:attrNameLst>
                                          <p:attrName>style.visibility</p:attrName>
                                        </p:attrNameLst>
                                      </p:cBhvr>
                                      <p:to>
                                        <p:strVal val="visible"/>
                                      </p:to>
                                    </p:set>
                                    <p:anim calcmode="lin" valueType="num">
                                      <p:cBhvr additive="base">
                                        <p:cTn id="24" dur="500" fill="hold"/>
                                        <p:tgtEl>
                                          <p:spTgt spid="6147"/>
                                        </p:tgtEl>
                                        <p:attrNameLst>
                                          <p:attrName>ppt_x</p:attrName>
                                        </p:attrNameLst>
                                      </p:cBhvr>
                                      <p:tavLst>
                                        <p:tav tm="0">
                                          <p:val>
                                            <p:strVal val="#ppt_x"/>
                                          </p:val>
                                        </p:tav>
                                        <p:tav tm="100000">
                                          <p:val>
                                            <p:strVal val="#ppt_x"/>
                                          </p:val>
                                        </p:tav>
                                      </p:tavLst>
                                    </p:anim>
                                    <p:anim calcmode="lin" valueType="num">
                                      <p:cBhvr additive="base">
                                        <p:cTn id="25" dur="500" fill="hold"/>
                                        <p:tgtEl>
                                          <p:spTgt spid="614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71786" y="2056329"/>
            <a:ext cx="7776595" cy="1646302"/>
          </a:xfrm>
        </p:spPr>
        <p:txBody>
          <a:bodyPr/>
          <a:lstStyle/>
          <a:p>
            <a:r>
              <a:rPr lang="zh-CN" altLang="en-US" sz="4800" dirty="0" smtClean="0"/>
              <a:t>第三章 </a:t>
            </a:r>
            <a:r>
              <a:rPr lang="en-US" altLang="zh-CN" sz="4800" dirty="0" err="1" smtClean="0"/>
              <a:t>Redis</a:t>
            </a:r>
            <a:r>
              <a:rPr lang="zh-CN" altLang="en-US" sz="4800" dirty="0" smtClean="0"/>
              <a:t>功能实现机制</a:t>
            </a:r>
            <a:endParaRPr lang="zh-CN" altLang="en-US" sz="4800" dirty="0"/>
          </a:p>
        </p:txBody>
      </p:sp>
      <p:sp>
        <p:nvSpPr>
          <p:cNvPr id="3" name="TextBox 2"/>
          <p:cNvSpPr txBox="1"/>
          <p:nvPr/>
        </p:nvSpPr>
        <p:spPr>
          <a:xfrm>
            <a:off x="2340528" y="3909270"/>
            <a:ext cx="7113865" cy="829945"/>
          </a:xfrm>
          <a:prstGeom prst="rect">
            <a:avLst/>
          </a:prstGeom>
          <a:noFill/>
        </p:spPr>
        <p:txBody>
          <a:bodyPr wrap="square" rtlCol="0">
            <a:spAutoFit/>
          </a:bodyPr>
          <a:lstStyle/>
          <a:p>
            <a:r>
              <a:rPr lang="zh-CN" altLang="en-US" sz="2400" dirty="0" smtClean="0"/>
              <a:t>持久化、事务</a:t>
            </a:r>
            <a:r>
              <a:rPr lang="zh-CN" altLang="en-US" sz="2400" dirty="0" smtClean="0">
                <a:sym typeface="+mn-ea"/>
              </a:rPr>
              <a:t>，</a:t>
            </a:r>
            <a:r>
              <a:rPr lang="zh-CN" altLang="en-US" sz="2400" dirty="0" smtClean="0"/>
              <a:t>主从库，哨兵、发布与订阅、集群、排序、事件等</a:t>
            </a:r>
            <a:r>
              <a:rPr lang="zh-CN" altLang="en-US" sz="2400" dirty="0"/>
              <a:t> </a:t>
            </a:r>
            <a:endParaRPr lang="zh-CN" alt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8951" y="218942"/>
            <a:ext cx="7186411" cy="772733"/>
          </a:xfrm>
        </p:spPr>
        <p:txBody>
          <a:bodyPr/>
          <a:lstStyle/>
          <a:p>
            <a:pPr algn="ctr"/>
            <a:r>
              <a:rPr lang="zh-CN" altLang="en-US" dirty="0"/>
              <a:t>一</a:t>
            </a:r>
            <a:r>
              <a:rPr lang="zh-CN" altLang="en-US" dirty="0" smtClean="0"/>
              <a:t>、持久化 </a:t>
            </a:r>
            <a:r>
              <a:rPr lang="en-US" altLang="zh-CN" dirty="0" smtClean="0"/>
              <a:t>—RDB</a:t>
            </a:r>
            <a:endParaRPr lang="zh-CN" altLang="en-US"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5" name="TextBox 4"/>
          <p:cNvSpPr txBox="1"/>
          <p:nvPr/>
        </p:nvSpPr>
        <p:spPr>
          <a:xfrm>
            <a:off x="1463819" y="1057013"/>
            <a:ext cx="9689285" cy="1200329"/>
          </a:xfrm>
          <a:prstGeom prst="rect">
            <a:avLst/>
          </a:prstGeom>
          <a:noFill/>
        </p:spPr>
        <p:txBody>
          <a:bodyPr wrap="square" rtlCol="0">
            <a:spAutoFit/>
          </a:bodyPr>
          <a:lstStyle/>
          <a:p>
            <a:r>
              <a:rPr lang="zh-CN" altLang="en-US" dirty="0" smtClean="0"/>
              <a:t>     由于</a:t>
            </a:r>
            <a:r>
              <a:rPr lang="en-US" altLang="zh-CN" dirty="0" err="1" smtClean="0"/>
              <a:t>Redis</a:t>
            </a:r>
            <a:r>
              <a:rPr lang="zh-CN" altLang="en-US" dirty="0"/>
              <a:t>是内存数据库，它将自己的数据库状态存储在内存里面，所以如果不想办法将储存在内存中的数据库状态保存到磁盘里面，那么一旦服务器退出，服务器中的数据库状态也会消失不见</a:t>
            </a:r>
            <a:r>
              <a:rPr lang="zh-CN" altLang="en-US" dirty="0" smtClean="0"/>
              <a:t>。为了解决这个问题，</a:t>
            </a:r>
            <a:r>
              <a:rPr lang="en-US" altLang="zh-CN" dirty="0" err="1" smtClean="0"/>
              <a:t>Redis</a:t>
            </a:r>
            <a:r>
              <a:rPr lang="zh-CN" altLang="en-US" dirty="0" smtClean="0"/>
              <a:t>提供了</a:t>
            </a:r>
            <a:r>
              <a:rPr lang="en-US" altLang="zh-CN" dirty="0" smtClean="0"/>
              <a:t>RDB</a:t>
            </a:r>
            <a:r>
              <a:rPr lang="zh-CN" altLang="en-US" dirty="0" smtClean="0"/>
              <a:t>、</a:t>
            </a:r>
            <a:r>
              <a:rPr lang="en-US" altLang="zh-CN" dirty="0" smtClean="0"/>
              <a:t>AOF</a:t>
            </a:r>
            <a:r>
              <a:rPr lang="zh-CN" altLang="en-US" dirty="0"/>
              <a:t>持久</a:t>
            </a:r>
            <a:r>
              <a:rPr lang="zh-CN" altLang="en-US" dirty="0" smtClean="0"/>
              <a:t>化方式，将内存中的数据保存到磁盘中，避免数据意外丢失。</a:t>
            </a:r>
            <a:endParaRPr lang="zh-CN" altLang="en-US" dirty="0"/>
          </a:p>
        </p:txBody>
      </p:sp>
      <p:sp>
        <p:nvSpPr>
          <p:cNvPr id="3" name="TextBox 2"/>
          <p:cNvSpPr txBox="1"/>
          <p:nvPr/>
        </p:nvSpPr>
        <p:spPr>
          <a:xfrm>
            <a:off x="1493239" y="2298583"/>
            <a:ext cx="9571840" cy="1754326"/>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a:t>
            </a:r>
            <a:r>
              <a:rPr lang="en-US" altLang="zh-CN" dirty="0" smtClean="0"/>
              <a:t>RDB</a:t>
            </a:r>
            <a:r>
              <a:rPr lang="zh-CN" altLang="en-US" dirty="0"/>
              <a:t>： </a:t>
            </a:r>
            <a:r>
              <a:rPr lang="en-US" altLang="zh-CN" dirty="0" smtClean="0"/>
              <a:t>RDB</a:t>
            </a:r>
            <a:r>
              <a:rPr lang="zh-CN" altLang="en-US" dirty="0" smtClean="0"/>
              <a:t>持久化通过将</a:t>
            </a:r>
            <a:r>
              <a:rPr lang="zh-CN" altLang="en-US" dirty="0"/>
              <a:t>服务器某个时间点上的数据库状态（非空数据库以及相关键值对）保存到一个</a:t>
            </a:r>
            <a:r>
              <a:rPr lang="en-US" altLang="zh-CN" dirty="0"/>
              <a:t>RDB</a:t>
            </a:r>
            <a:r>
              <a:rPr lang="zh-CN" altLang="en-US" dirty="0"/>
              <a:t>文件中，</a:t>
            </a:r>
            <a:r>
              <a:rPr lang="en-US" altLang="zh-CN" dirty="0" err="1"/>
              <a:t>Redis</a:t>
            </a:r>
            <a:r>
              <a:rPr lang="zh-CN" altLang="en-US" dirty="0"/>
              <a:t>服务器可以用它来还原数据库状态。 </a:t>
            </a:r>
            <a:r>
              <a:rPr lang="en-US" altLang="zh-CN" dirty="0" smtClean="0"/>
              <a:t>SAVE</a:t>
            </a:r>
            <a:r>
              <a:rPr lang="zh-CN" altLang="en-US" dirty="0" smtClean="0"/>
              <a:t>命令会阻塞</a:t>
            </a:r>
            <a:r>
              <a:rPr lang="en-US" altLang="zh-CN" dirty="0" err="1"/>
              <a:t>Redis</a:t>
            </a:r>
            <a:r>
              <a:rPr lang="zh-CN" altLang="en-US" dirty="0"/>
              <a:t>服务器</a:t>
            </a:r>
            <a:r>
              <a:rPr lang="zh-CN" altLang="en-US" dirty="0" smtClean="0"/>
              <a:t>进程。而</a:t>
            </a:r>
            <a:r>
              <a:rPr lang="en-US" altLang="zh-CN" dirty="0" smtClean="0"/>
              <a:t>BGSAVE</a:t>
            </a:r>
            <a:r>
              <a:rPr lang="zh-CN" altLang="en-US" dirty="0"/>
              <a:t>会派生出一个子进程，然后由子进程负责创建</a:t>
            </a:r>
            <a:r>
              <a:rPr lang="en-US" altLang="zh-CN" dirty="0"/>
              <a:t>RDB</a:t>
            </a:r>
            <a:r>
              <a:rPr lang="zh-CN" altLang="en-US" dirty="0"/>
              <a:t>文件，服务器父进程继续处理命令请求</a:t>
            </a:r>
            <a:r>
              <a:rPr lang="zh-CN" altLang="en-US" dirty="0" smtClean="0"/>
              <a:t>。还可以</a:t>
            </a:r>
            <a:r>
              <a:rPr lang="en-US" altLang="zh-CN" dirty="0" smtClean="0"/>
              <a:t>SAVE</a:t>
            </a:r>
            <a:r>
              <a:rPr lang="zh-CN" altLang="en-US" dirty="0"/>
              <a:t>命令设置自动间隔保存， </a:t>
            </a:r>
            <a:r>
              <a:rPr lang="zh-CN" altLang="en-US" dirty="0" smtClean="0"/>
              <a:t>例如</a:t>
            </a:r>
            <a:r>
              <a:rPr lang="en-US" altLang="zh-CN" dirty="0" smtClean="0"/>
              <a:t>SAVE </a:t>
            </a:r>
            <a:r>
              <a:rPr lang="en-US" altLang="zh-CN" dirty="0"/>
              <a:t>60 </a:t>
            </a:r>
            <a:r>
              <a:rPr lang="en-US" altLang="zh-CN" dirty="0" smtClean="0"/>
              <a:t>10000 </a:t>
            </a:r>
            <a:r>
              <a:rPr lang="zh-CN" altLang="en-US" dirty="0" smtClean="0"/>
              <a:t>服务器</a:t>
            </a:r>
            <a:r>
              <a:rPr lang="zh-CN" altLang="en-US" dirty="0"/>
              <a:t>在</a:t>
            </a:r>
            <a:r>
              <a:rPr lang="en-US" altLang="zh-CN" dirty="0"/>
              <a:t>60</a:t>
            </a:r>
            <a:r>
              <a:rPr lang="zh-CN" altLang="en-US" dirty="0"/>
              <a:t>秒之内，对数据库进行了至少</a:t>
            </a:r>
            <a:r>
              <a:rPr lang="en-US" altLang="zh-CN" dirty="0"/>
              <a:t>10000</a:t>
            </a:r>
            <a:r>
              <a:rPr lang="zh-CN" altLang="en-US" dirty="0"/>
              <a:t>次修改，自动执行</a:t>
            </a:r>
            <a:r>
              <a:rPr lang="en-US" altLang="zh-CN" dirty="0"/>
              <a:t>BGSAVE</a:t>
            </a:r>
            <a:r>
              <a:rPr lang="zh-CN" altLang="en-US" dirty="0"/>
              <a:t>命令</a:t>
            </a:r>
            <a:r>
              <a:rPr lang="zh-CN" altLang="en-US" dirty="0" smtClean="0"/>
              <a:t>。</a:t>
            </a:r>
            <a:r>
              <a:rPr lang="en-US" altLang="zh-CN" dirty="0" smtClean="0"/>
              <a:t>RDB</a:t>
            </a:r>
            <a:r>
              <a:rPr lang="zh-CN" altLang="en-US" dirty="0" smtClean="0"/>
              <a:t>文件是一个经过压缩的二进制文件。</a:t>
            </a:r>
            <a:endParaRPr lang="zh-CN" altLang="en-US"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92555" y="4055745"/>
            <a:ext cx="5322570"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029974" y="3933228"/>
            <a:ext cx="4035105" cy="2585323"/>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）服务器</a:t>
            </a:r>
            <a:r>
              <a:rPr lang="zh-CN" altLang="en-US" dirty="0"/>
              <a:t>状态结构</a:t>
            </a:r>
            <a:r>
              <a:rPr lang="en-US" altLang="zh-CN" dirty="0" err="1"/>
              <a:t>redisServer</a:t>
            </a:r>
            <a:r>
              <a:rPr lang="zh-CN" altLang="en-US" dirty="0"/>
              <a:t>的</a:t>
            </a:r>
            <a:r>
              <a:rPr lang="en-US" altLang="zh-CN" dirty="0" err="1"/>
              <a:t>saveparams</a:t>
            </a:r>
            <a:r>
              <a:rPr lang="zh-CN" altLang="en-US" dirty="0"/>
              <a:t>属性用来保存一个</a:t>
            </a:r>
            <a:r>
              <a:rPr lang="en-US" altLang="zh-CN" dirty="0"/>
              <a:t>save</a:t>
            </a:r>
            <a:r>
              <a:rPr lang="zh-CN" altLang="en-US" dirty="0"/>
              <a:t>选项设置的保存</a:t>
            </a:r>
            <a:r>
              <a:rPr lang="zh-CN" altLang="en-US" dirty="0" smtClean="0"/>
              <a:t>条件。</a:t>
            </a:r>
            <a:endParaRPr lang="en-US" altLang="zh-CN" dirty="0" smtClean="0"/>
          </a:p>
          <a:p>
            <a:r>
              <a:rPr lang="zh-CN" altLang="en-US" dirty="0" smtClean="0"/>
              <a:t>（</a:t>
            </a:r>
            <a:r>
              <a:rPr lang="en-US" altLang="zh-CN" dirty="0" smtClean="0"/>
              <a:t>2</a:t>
            </a:r>
            <a:r>
              <a:rPr lang="zh-CN" altLang="en-US" dirty="0"/>
              <a:t>） </a:t>
            </a:r>
            <a:r>
              <a:rPr lang="en-US" altLang="zh-CN" dirty="0"/>
              <a:t>dirty</a:t>
            </a:r>
            <a:r>
              <a:rPr lang="zh-CN" altLang="en-US" dirty="0"/>
              <a:t>计数器记录距离上一次成功执行</a:t>
            </a:r>
            <a:r>
              <a:rPr lang="en-US" altLang="zh-CN" dirty="0"/>
              <a:t>SAVE</a:t>
            </a:r>
            <a:r>
              <a:rPr lang="zh-CN" altLang="en-US" dirty="0"/>
              <a:t>命令或者</a:t>
            </a:r>
            <a:r>
              <a:rPr lang="en-US" altLang="zh-CN" dirty="0"/>
              <a:t>BGSAVE</a:t>
            </a:r>
            <a:r>
              <a:rPr lang="zh-CN" altLang="en-US" dirty="0"/>
              <a:t>命令之后，服务器对数据库状态进行了多少次</a:t>
            </a:r>
            <a:r>
              <a:rPr lang="zh-CN" altLang="en-US" dirty="0" smtClean="0"/>
              <a:t>修改。</a:t>
            </a:r>
            <a:r>
              <a:rPr lang="en-US" altLang="zh-CN" dirty="0" err="1" smtClean="0"/>
              <a:t>lastsave</a:t>
            </a:r>
            <a:r>
              <a:rPr lang="zh-CN" altLang="en-US" dirty="0"/>
              <a:t>属性是一个时间戳，记录了服务器上一次成功执行</a:t>
            </a:r>
            <a:r>
              <a:rPr lang="en-US" altLang="zh-CN" dirty="0"/>
              <a:t>SAVE</a:t>
            </a:r>
            <a:r>
              <a:rPr lang="zh-CN" altLang="en-US" dirty="0"/>
              <a:t>或</a:t>
            </a:r>
            <a:r>
              <a:rPr lang="en-US" altLang="zh-CN" dirty="0"/>
              <a:t>BGSAVE</a:t>
            </a:r>
            <a:r>
              <a:rPr lang="zh-CN" altLang="en-US" dirty="0"/>
              <a:t>命令的时间</a:t>
            </a:r>
            <a:endParaRPr lang="zh-CN" alt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44118" y="104168"/>
            <a:ext cx="7186411" cy="772733"/>
          </a:xfrm>
        </p:spPr>
        <p:txBody>
          <a:bodyPr/>
          <a:lstStyle/>
          <a:p>
            <a:pPr algn="ctr"/>
            <a:r>
              <a:rPr lang="zh-CN" altLang="en-US" sz="4000" dirty="0"/>
              <a:t>一</a:t>
            </a:r>
            <a:r>
              <a:rPr lang="zh-CN" altLang="en-US" sz="4000" dirty="0" smtClean="0"/>
              <a:t>、持久化</a:t>
            </a:r>
            <a:r>
              <a:rPr lang="en-US" altLang="zh-CN" sz="4000" dirty="0" smtClean="0"/>
              <a:t>—AOF</a:t>
            </a:r>
            <a:r>
              <a:rPr lang="zh-CN" altLang="en-US" sz="4000" dirty="0" smtClean="0"/>
              <a:t> </a:t>
            </a:r>
            <a:endParaRPr lang="zh-CN" altLang="en-US" sz="4000"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3" name="TextBox 2"/>
          <p:cNvSpPr txBox="1"/>
          <p:nvPr/>
        </p:nvSpPr>
        <p:spPr>
          <a:xfrm>
            <a:off x="989901" y="1124125"/>
            <a:ext cx="10335237" cy="2862322"/>
          </a:xfrm>
          <a:prstGeom prst="rect">
            <a:avLst/>
          </a:prstGeom>
          <a:noFill/>
        </p:spPr>
        <p:txBody>
          <a:bodyPr wrap="square" rtlCol="0">
            <a:spAutoFit/>
          </a:bodyPr>
          <a:lstStyle/>
          <a:p>
            <a:r>
              <a:rPr lang="zh-CN" altLang="en-US" dirty="0" smtClean="0"/>
              <a:t>（</a:t>
            </a:r>
            <a:r>
              <a:rPr lang="en-US" altLang="zh-CN" dirty="0" smtClean="0"/>
              <a:t>2</a:t>
            </a:r>
            <a:r>
              <a:rPr lang="zh-CN" altLang="en-US" dirty="0" smtClean="0"/>
              <a:t>）</a:t>
            </a:r>
            <a:r>
              <a:rPr lang="en-US" altLang="zh-CN" dirty="0" smtClean="0"/>
              <a:t>AOF</a:t>
            </a:r>
            <a:r>
              <a:rPr lang="zh-CN" altLang="en-US" dirty="0" smtClean="0"/>
              <a:t>： </a:t>
            </a:r>
            <a:r>
              <a:rPr lang="en-US" altLang="zh-CN" dirty="0"/>
              <a:t>AOF</a:t>
            </a:r>
            <a:r>
              <a:rPr lang="zh-CN" altLang="en-US" dirty="0"/>
              <a:t>持久化通过保存</a:t>
            </a:r>
            <a:r>
              <a:rPr lang="en-US" altLang="zh-CN" dirty="0" err="1"/>
              <a:t>Redis</a:t>
            </a:r>
            <a:r>
              <a:rPr lang="zh-CN" altLang="en-US" dirty="0"/>
              <a:t>服务器所执行的写命令来记录数据库状态的。被写入</a:t>
            </a:r>
            <a:r>
              <a:rPr lang="en-US" altLang="zh-CN" dirty="0"/>
              <a:t>AOF</a:t>
            </a:r>
            <a:r>
              <a:rPr lang="zh-CN" altLang="en-US" dirty="0" smtClean="0"/>
              <a:t>文件的</a:t>
            </a:r>
            <a:r>
              <a:rPr lang="zh-CN" altLang="en-US" dirty="0"/>
              <a:t>所有命令都是以</a:t>
            </a:r>
            <a:r>
              <a:rPr lang="en-US" altLang="zh-CN" dirty="0" err="1"/>
              <a:t>Redis</a:t>
            </a:r>
            <a:r>
              <a:rPr lang="zh-CN" altLang="en-US" dirty="0"/>
              <a:t>的命令请求协议格式保存的，</a:t>
            </a:r>
            <a:r>
              <a:rPr lang="en-US" altLang="zh-CN" dirty="0" err="1"/>
              <a:t>Redis</a:t>
            </a:r>
            <a:r>
              <a:rPr lang="zh-CN" altLang="en-US" dirty="0"/>
              <a:t>的命令请求</a:t>
            </a:r>
            <a:r>
              <a:rPr lang="zh-CN" altLang="en-US" dirty="0" smtClean="0"/>
              <a:t>协议保存为纯</a:t>
            </a:r>
            <a:r>
              <a:rPr lang="zh-CN" altLang="en-US" dirty="0"/>
              <a:t>文本</a:t>
            </a:r>
            <a:r>
              <a:rPr lang="zh-CN" altLang="en-US" dirty="0" smtClean="0"/>
              <a:t>格式。</a:t>
            </a:r>
            <a:endParaRPr lang="en-US" altLang="zh-CN" dirty="0" smtClean="0"/>
          </a:p>
          <a:p>
            <a:r>
              <a:rPr lang="en-US" altLang="zh-CN" dirty="0" smtClean="0"/>
              <a:t>AOF</a:t>
            </a:r>
            <a:r>
              <a:rPr lang="zh-CN" altLang="en-US" dirty="0"/>
              <a:t>持久化功能的实现分为命令追加、文件写入、文件</a:t>
            </a:r>
            <a:r>
              <a:rPr lang="zh-CN" altLang="en-US" dirty="0" smtClean="0"/>
              <a:t>同步三个步骤：</a:t>
            </a:r>
            <a:endParaRPr lang="en-US" altLang="zh-CN" dirty="0" smtClean="0"/>
          </a:p>
          <a:p>
            <a:r>
              <a:rPr lang="zh-CN" altLang="en-US" dirty="0"/>
              <a:t>当</a:t>
            </a:r>
            <a:r>
              <a:rPr lang="en-US" altLang="zh-CN" dirty="0"/>
              <a:t>AOF</a:t>
            </a:r>
            <a:r>
              <a:rPr lang="zh-CN" altLang="en-US" dirty="0"/>
              <a:t>持久化处于打开状态时，服务器在执行完一个写命令后，会以协议</a:t>
            </a:r>
            <a:r>
              <a:rPr lang="zh-CN" altLang="en-US" dirty="0" smtClean="0"/>
              <a:t>格式</a:t>
            </a:r>
            <a:r>
              <a:rPr lang="zh-CN" altLang="en-US" dirty="0"/>
              <a:t>将被执行的写命令（如</a:t>
            </a:r>
            <a:r>
              <a:rPr lang="en-US" altLang="zh-CN" dirty="0"/>
              <a:t>SET</a:t>
            </a:r>
            <a:r>
              <a:rPr lang="zh-CN" altLang="en-US" dirty="0"/>
              <a:t>、</a:t>
            </a:r>
            <a:r>
              <a:rPr lang="en-US" altLang="zh-CN" dirty="0"/>
              <a:t>SADD</a:t>
            </a:r>
            <a:r>
              <a:rPr lang="zh-CN" altLang="en-US" dirty="0"/>
              <a:t>、</a:t>
            </a:r>
            <a:r>
              <a:rPr lang="en-US" altLang="zh-CN" dirty="0"/>
              <a:t>RPUSH</a:t>
            </a:r>
            <a:r>
              <a:rPr lang="zh-CN" altLang="en-US" dirty="0"/>
              <a:t>）追加到服务器状态的</a:t>
            </a:r>
            <a:r>
              <a:rPr lang="en-US" altLang="zh-CN" dirty="0" err="1"/>
              <a:t>aof_buf</a:t>
            </a:r>
            <a:r>
              <a:rPr lang="zh-CN" altLang="en-US" dirty="0"/>
              <a:t>缓冲区的</a:t>
            </a:r>
            <a:r>
              <a:rPr lang="zh-CN" altLang="en-US" dirty="0" smtClean="0"/>
              <a:t>末尾。</a:t>
            </a:r>
            <a:endParaRPr lang="zh-CN" altLang="en-US" dirty="0"/>
          </a:p>
          <a:p>
            <a:r>
              <a:rPr lang="zh-CN" altLang="en-US" dirty="0"/>
              <a:t>服务器在每次结束一个事件循环之前，它都会调用</a:t>
            </a:r>
            <a:r>
              <a:rPr lang="en-US" altLang="zh-CN" dirty="0" err="1"/>
              <a:t>flushAppendOnlyFile</a:t>
            </a:r>
            <a:r>
              <a:rPr lang="zh-CN" altLang="en-US" dirty="0"/>
              <a:t>函数，考虑是否需要将</a:t>
            </a:r>
            <a:r>
              <a:rPr lang="en-US" altLang="zh-CN" dirty="0" err="1"/>
              <a:t>aof_buf</a:t>
            </a:r>
            <a:r>
              <a:rPr lang="zh-CN" altLang="en-US" dirty="0"/>
              <a:t>缓冲区中的内容写入和保存到</a:t>
            </a:r>
            <a:r>
              <a:rPr lang="en-US" altLang="zh-CN" dirty="0"/>
              <a:t>AOF</a:t>
            </a:r>
            <a:r>
              <a:rPr lang="zh-CN" altLang="en-US" dirty="0"/>
              <a:t>文件里面。</a:t>
            </a:r>
            <a:r>
              <a:rPr lang="en-US" altLang="zh-CN" dirty="0" err="1"/>
              <a:t>flushAppendOnlyFile</a:t>
            </a:r>
            <a:r>
              <a:rPr lang="zh-CN" altLang="en-US" dirty="0"/>
              <a:t>函数的行为由服务器配置的</a:t>
            </a:r>
            <a:r>
              <a:rPr lang="en-US" altLang="zh-CN" dirty="0" err="1"/>
              <a:t>appendfsync</a:t>
            </a:r>
            <a:r>
              <a:rPr lang="zh-CN" altLang="en-US" dirty="0"/>
              <a:t>选项的</a:t>
            </a:r>
            <a:r>
              <a:rPr lang="zh-CN" altLang="en-US" dirty="0" smtClean="0"/>
              <a:t>值（</a:t>
            </a:r>
            <a:r>
              <a:rPr lang="en-US" altLang="zh-CN" dirty="0"/>
              <a:t> always </a:t>
            </a:r>
            <a:r>
              <a:rPr lang="zh-CN" altLang="en-US" dirty="0" smtClean="0"/>
              <a:t>、</a:t>
            </a:r>
            <a:r>
              <a:rPr lang="en-US" altLang="zh-CN" dirty="0"/>
              <a:t> </a:t>
            </a:r>
            <a:r>
              <a:rPr lang="en-US" altLang="zh-CN" dirty="0" err="1" smtClean="0"/>
              <a:t>everysec</a:t>
            </a:r>
            <a:r>
              <a:rPr lang="zh-CN" altLang="en-US" dirty="0" smtClean="0"/>
              <a:t>（默认）</a:t>
            </a:r>
            <a:r>
              <a:rPr lang="en-US" altLang="zh-CN" dirty="0" smtClean="0"/>
              <a:t> </a:t>
            </a:r>
            <a:r>
              <a:rPr lang="zh-CN" altLang="en-US" dirty="0" smtClean="0"/>
              <a:t>、</a:t>
            </a:r>
            <a:r>
              <a:rPr lang="en-US" altLang="zh-CN" dirty="0"/>
              <a:t> no </a:t>
            </a:r>
            <a:r>
              <a:rPr lang="zh-CN" altLang="en-US" dirty="0" smtClean="0"/>
              <a:t>）来决定。</a:t>
            </a:r>
            <a:endParaRPr lang="en-US" altLang="zh-CN" dirty="0" smtClean="0"/>
          </a:p>
          <a:p>
            <a:endParaRPr lang="zh-CN" altLang="en-US" dirty="0"/>
          </a:p>
          <a:p>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2355" y="3716323"/>
            <a:ext cx="4286599" cy="128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355" y="5251508"/>
            <a:ext cx="5472285" cy="1115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925" y="3494768"/>
            <a:ext cx="5362575" cy="2419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8" y="-2"/>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8951" y="218942"/>
            <a:ext cx="7186411" cy="772733"/>
          </a:xfrm>
        </p:spPr>
        <p:txBody>
          <a:bodyPr/>
          <a:lstStyle/>
          <a:p>
            <a:pPr algn="ctr"/>
            <a:r>
              <a:rPr lang="zh-CN" altLang="en-US" sz="4000" dirty="0"/>
              <a:t>一</a:t>
            </a:r>
            <a:r>
              <a:rPr lang="zh-CN" altLang="en-US" sz="4000" dirty="0" smtClean="0"/>
              <a:t>、持久化</a:t>
            </a:r>
            <a:r>
              <a:rPr lang="en-US" altLang="zh-CN" sz="4000" dirty="0" smtClean="0"/>
              <a:t>—RDB</a:t>
            </a:r>
            <a:r>
              <a:rPr lang="zh-CN" altLang="en-US" sz="4000" dirty="0" smtClean="0"/>
              <a:t>与</a:t>
            </a:r>
            <a:r>
              <a:rPr lang="en-US" altLang="zh-CN" sz="4000" dirty="0" smtClean="0"/>
              <a:t>AOF</a:t>
            </a:r>
            <a:r>
              <a:rPr lang="zh-CN" altLang="en-US" sz="4000" dirty="0" smtClean="0"/>
              <a:t>比较 </a:t>
            </a:r>
            <a:endParaRPr lang="zh-CN" altLang="en-US" sz="4000"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3" name="TextBox 2"/>
          <p:cNvSpPr txBox="1"/>
          <p:nvPr/>
        </p:nvSpPr>
        <p:spPr>
          <a:xfrm>
            <a:off x="989901" y="1124125"/>
            <a:ext cx="10335237" cy="2308324"/>
          </a:xfrm>
          <a:prstGeom prst="rect">
            <a:avLst/>
          </a:prstGeom>
          <a:noFill/>
        </p:spPr>
        <p:txBody>
          <a:bodyPr wrap="square" rtlCol="0">
            <a:spAutoFit/>
          </a:bodyPr>
          <a:lstStyle/>
          <a:p>
            <a:r>
              <a:rPr lang="en-US" altLang="zh-CN" dirty="0" smtClean="0"/>
              <a:t>RDB</a:t>
            </a:r>
            <a:r>
              <a:rPr lang="zh-CN" altLang="en-US" dirty="0"/>
              <a:t> </a:t>
            </a:r>
            <a:r>
              <a:rPr lang="zh-CN" altLang="en-US" dirty="0" smtClean="0"/>
              <a:t>  </a:t>
            </a:r>
            <a:endParaRPr lang="en-US" altLang="zh-CN" dirty="0" smtClean="0"/>
          </a:p>
          <a:p>
            <a:r>
              <a:rPr lang="zh-CN" altLang="en-US" dirty="0" smtClean="0"/>
              <a:t>优点：</a:t>
            </a:r>
            <a:r>
              <a:rPr lang="en-US" altLang="zh-CN" dirty="0" smtClean="0"/>
              <a:t>RDB </a:t>
            </a:r>
            <a:r>
              <a:rPr lang="zh-CN" altLang="en-US" dirty="0"/>
              <a:t>是一个非常</a:t>
            </a:r>
            <a:r>
              <a:rPr lang="zh-CN" altLang="en-US" dirty="0" smtClean="0"/>
              <a:t>紧凑的</a:t>
            </a:r>
            <a:r>
              <a:rPr lang="zh-CN" altLang="en-US" dirty="0"/>
              <a:t>文件，它保存了 </a:t>
            </a:r>
            <a:r>
              <a:rPr lang="en-US" altLang="zh-CN" dirty="0" err="1"/>
              <a:t>Redis</a:t>
            </a:r>
            <a:r>
              <a:rPr lang="en-US" altLang="zh-CN" dirty="0"/>
              <a:t> </a:t>
            </a:r>
            <a:r>
              <a:rPr lang="zh-CN" altLang="en-US" dirty="0"/>
              <a:t>在某个时间点上的数据集</a:t>
            </a:r>
            <a:r>
              <a:rPr lang="zh-CN" altLang="en-US" dirty="0" smtClean="0"/>
              <a:t>。这种</a:t>
            </a:r>
            <a:r>
              <a:rPr lang="zh-CN" altLang="en-US" dirty="0"/>
              <a:t>文件非常适合用于进行</a:t>
            </a:r>
            <a:r>
              <a:rPr lang="zh-CN" altLang="en-US" dirty="0" smtClean="0"/>
              <a:t>备份。</a:t>
            </a:r>
            <a:endParaRPr lang="en-US" altLang="zh-CN" dirty="0" smtClean="0"/>
          </a:p>
          <a:p>
            <a:r>
              <a:rPr lang="zh-CN" altLang="en-US" dirty="0" smtClean="0"/>
              <a:t>缺点：如果</a:t>
            </a:r>
            <a:r>
              <a:rPr lang="zh-CN" altLang="en-US" dirty="0"/>
              <a:t>你需要尽量避免在服务器故障时丢失数据，那么 </a:t>
            </a:r>
            <a:r>
              <a:rPr lang="en-US" altLang="zh-CN" dirty="0"/>
              <a:t>RDB </a:t>
            </a:r>
            <a:r>
              <a:rPr lang="zh-CN" altLang="en-US" dirty="0"/>
              <a:t>不适合你。 虽然 </a:t>
            </a:r>
            <a:r>
              <a:rPr lang="en-US" altLang="zh-CN" dirty="0" err="1"/>
              <a:t>Redis</a:t>
            </a:r>
            <a:r>
              <a:rPr lang="en-US" altLang="zh-CN" dirty="0"/>
              <a:t> </a:t>
            </a:r>
            <a:r>
              <a:rPr lang="zh-CN" altLang="en-US" dirty="0"/>
              <a:t>允许你设置不同的保存点（</a:t>
            </a:r>
            <a:r>
              <a:rPr lang="en-US" altLang="zh-CN" dirty="0"/>
              <a:t>save point</a:t>
            </a:r>
            <a:r>
              <a:rPr lang="zh-CN" altLang="en-US" dirty="0"/>
              <a:t>）来控制保存 </a:t>
            </a:r>
            <a:r>
              <a:rPr lang="en-US" altLang="zh-CN" dirty="0"/>
              <a:t>RDB </a:t>
            </a:r>
            <a:r>
              <a:rPr lang="zh-CN" altLang="en-US" dirty="0"/>
              <a:t>文件的频率， 但是， 因为</a:t>
            </a:r>
            <a:r>
              <a:rPr lang="en-US" altLang="zh-CN" dirty="0"/>
              <a:t>RDB </a:t>
            </a:r>
            <a:r>
              <a:rPr lang="zh-CN" altLang="en-US" dirty="0"/>
              <a:t>文件需要保存整个数据集的状态</a:t>
            </a:r>
            <a:r>
              <a:rPr lang="zh-CN" altLang="en-US" dirty="0" smtClean="0"/>
              <a:t>，所以</a:t>
            </a:r>
            <a:r>
              <a:rPr lang="zh-CN" altLang="en-US" dirty="0"/>
              <a:t>它并不是一个轻松的操作</a:t>
            </a:r>
            <a:r>
              <a:rPr lang="zh-CN" altLang="en-US" dirty="0" smtClean="0"/>
              <a:t>。因此</a:t>
            </a:r>
            <a:r>
              <a:rPr lang="zh-CN" altLang="en-US" dirty="0"/>
              <a:t>你可能会至少 </a:t>
            </a:r>
            <a:r>
              <a:rPr lang="en-US" altLang="zh-CN" dirty="0"/>
              <a:t>5 </a:t>
            </a:r>
            <a:r>
              <a:rPr lang="zh-CN" altLang="en-US" dirty="0"/>
              <a:t>分钟才保存一次 </a:t>
            </a:r>
            <a:r>
              <a:rPr lang="en-US" altLang="zh-CN" dirty="0"/>
              <a:t>RDB </a:t>
            </a:r>
            <a:r>
              <a:rPr lang="zh-CN" altLang="en-US" dirty="0"/>
              <a:t>文件。 在这种情况下， 一旦发生故障停机， 你就可能会丢失好几分钟的数据。</a:t>
            </a:r>
            <a:endParaRPr lang="zh-CN" altLang="en-US" dirty="0"/>
          </a:p>
          <a:p>
            <a:endParaRPr lang="zh-CN" altLang="en-US" dirty="0"/>
          </a:p>
        </p:txBody>
      </p:sp>
      <p:sp>
        <p:nvSpPr>
          <p:cNvPr id="7" name="TextBox 6"/>
          <p:cNvSpPr txBox="1"/>
          <p:nvPr/>
        </p:nvSpPr>
        <p:spPr>
          <a:xfrm>
            <a:off x="989899" y="3457616"/>
            <a:ext cx="10335237" cy="2031325"/>
          </a:xfrm>
          <a:prstGeom prst="rect">
            <a:avLst/>
          </a:prstGeom>
          <a:noFill/>
        </p:spPr>
        <p:txBody>
          <a:bodyPr wrap="square" rtlCol="0">
            <a:spAutoFit/>
          </a:bodyPr>
          <a:lstStyle/>
          <a:p>
            <a:r>
              <a:rPr lang="en-US" altLang="zh-CN" dirty="0" smtClean="0"/>
              <a:t>AOF</a:t>
            </a:r>
            <a:r>
              <a:rPr lang="zh-CN" altLang="en-US" dirty="0" smtClean="0"/>
              <a:t> </a:t>
            </a:r>
            <a:endParaRPr lang="en-US" altLang="zh-CN" dirty="0" smtClean="0"/>
          </a:p>
          <a:p>
            <a:r>
              <a:rPr lang="zh-CN" altLang="en-US" dirty="0"/>
              <a:t>优点：使用 </a:t>
            </a:r>
            <a:r>
              <a:rPr lang="en-US" altLang="zh-CN" dirty="0"/>
              <a:t>AOF </a:t>
            </a:r>
            <a:r>
              <a:rPr lang="zh-CN" altLang="en-US" dirty="0"/>
              <a:t>持久化会让 </a:t>
            </a:r>
            <a:r>
              <a:rPr lang="en-US" altLang="zh-CN" dirty="0" err="1"/>
              <a:t>Redis</a:t>
            </a:r>
            <a:r>
              <a:rPr lang="en-US" altLang="zh-CN" dirty="0"/>
              <a:t> </a:t>
            </a:r>
            <a:r>
              <a:rPr lang="zh-CN" altLang="en-US" dirty="0"/>
              <a:t>变得非常</a:t>
            </a:r>
            <a:r>
              <a:rPr lang="zh-CN" altLang="en-US" dirty="0" smtClean="0"/>
              <a:t>耐久：</a:t>
            </a:r>
            <a:r>
              <a:rPr lang="zh-CN" altLang="en-US" dirty="0"/>
              <a:t>你可以设置不同的 </a:t>
            </a:r>
            <a:r>
              <a:rPr lang="en-US" altLang="zh-CN" dirty="0" err="1"/>
              <a:t>fsync</a:t>
            </a:r>
            <a:r>
              <a:rPr lang="en-US" altLang="zh-CN" dirty="0"/>
              <a:t> </a:t>
            </a:r>
            <a:r>
              <a:rPr lang="zh-CN" altLang="en-US" dirty="0"/>
              <a:t>策略，比如无 </a:t>
            </a:r>
            <a:r>
              <a:rPr lang="en-US" altLang="zh-CN" dirty="0" err="1"/>
              <a:t>fsync</a:t>
            </a:r>
            <a:r>
              <a:rPr lang="en-US" altLang="zh-CN" dirty="0"/>
              <a:t> </a:t>
            </a:r>
            <a:r>
              <a:rPr lang="zh-CN" altLang="en-US" dirty="0"/>
              <a:t>，每秒钟一次 </a:t>
            </a:r>
            <a:r>
              <a:rPr lang="en-US" altLang="zh-CN" dirty="0" err="1"/>
              <a:t>fsync</a:t>
            </a:r>
            <a:r>
              <a:rPr lang="en-US" altLang="zh-CN" dirty="0"/>
              <a:t> </a:t>
            </a:r>
            <a:r>
              <a:rPr lang="zh-CN" altLang="en-US" dirty="0"/>
              <a:t>，或者每次执行写入命令时 </a:t>
            </a:r>
            <a:r>
              <a:rPr lang="en-US" altLang="zh-CN" dirty="0" err="1"/>
              <a:t>fsync</a:t>
            </a:r>
            <a:r>
              <a:rPr lang="en-US" altLang="zh-CN" dirty="0"/>
              <a:t> </a:t>
            </a:r>
            <a:r>
              <a:rPr lang="zh-CN" altLang="en-US" dirty="0"/>
              <a:t>。 </a:t>
            </a:r>
            <a:r>
              <a:rPr lang="en-US" altLang="zh-CN" dirty="0"/>
              <a:t>AOF </a:t>
            </a:r>
            <a:r>
              <a:rPr lang="zh-CN" altLang="en-US" dirty="0"/>
              <a:t>的默认策略为每秒钟 </a:t>
            </a:r>
            <a:r>
              <a:rPr lang="en-US" altLang="zh-CN" dirty="0" err="1"/>
              <a:t>fsync</a:t>
            </a:r>
            <a:r>
              <a:rPr lang="en-US" altLang="zh-CN" dirty="0"/>
              <a:t> </a:t>
            </a:r>
            <a:r>
              <a:rPr lang="zh-CN" altLang="en-US" dirty="0"/>
              <a:t>一次，在这种配置下，</a:t>
            </a:r>
            <a:r>
              <a:rPr lang="en-US" altLang="zh-CN" dirty="0" err="1"/>
              <a:t>Redis</a:t>
            </a:r>
            <a:r>
              <a:rPr lang="en-US" altLang="zh-CN" dirty="0"/>
              <a:t> </a:t>
            </a:r>
            <a:r>
              <a:rPr lang="zh-CN" altLang="en-US" dirty="0"/>
              <a:t>仍然可以保持良好的性能，并且就算发生故障停机，也最多只会丢失一秒钟的数据（ </a:t>
            </a:r>
            <a:r>
              <a:rPr lang="en-US" altLang="zh-CN" dirty="0" err="1"/>
              <a:t>fsync</a:t>
            </a:r>
            <a:r>
              <a:rPr lang="en-US" altLang="zh-CN" dirty="0"/>
              <a:t> </a:t>
            </a:r>
            <a:r>
              <a:rPr lang="zh-CN" altLang="en-US" dirty="0"/>
              <a:t>会在后台线程执行，所以主线程可以继续努力地处理命令请求）</a:t>
            </a:r>
            <a:r>
              <a:rPr lang="zh-CN" altLang="en-US" dirty="0" smtClean="0"/>
              <a:t>。</a:t>
            </a:r>
            <a:endParaRPr lang="en-US" altLang="zh-CN" dirty="0" smtClean="0"/>
          </a:p>
          <a:p>
            <a:r>
              <a:rPr lang="zh-CN" altLang="en-US" dirty="0"/>
              <a:t>缺点：对于相同的数据集来说，</a:t>
            </a:r>
            <a:r>
              <a:rPr lang="en-US" altLang="zh-CN" dirty="0"/>
              <a:t>AOF </a:t>
            </a:r>
            <a:r>
              <a:rPr lang="zh-CN" altLang="en-US" dirty="0"/>
              <a:t>文件的体积通常要大于 </a:t>
            </a:r>
            <a:r>
              <a:rPr lang="en-US" altLang="zh-CN" dirty="0"/>
              <a:t>RDB </a:t>
            </a:r>
            <a:r>
              <a:rPr lang="zh-CN" altLang="en-US" dirty="0"/>
              <a:t>文件的体积。根据所使用的 </a:t>
            </a:r>
            <a:r>
              <a:rPr lang="en-US" altLang="zh-CN" dirty="0" err="1"/>
              <a:t>fsync</a:t>
            </a:r>
            <a:r>
              <a:rPr lang="en-US" altLang="zh-CN" dirty="0"/>
              <a:t> </a:t>
            </a:r>
            <a:r>
              <a:rPr lang="zh-CN" altLang="en-US" dirty="0"/>
              <a:t>策略，</a:t>
            </a:r>
            <a:r>
              <a:rPr lang="en-US" altLang="zh-CN" dirty="0"/>
              <a:t>AOF </a:t>
            </a:r>
            <a:r>
              <a:rPr lang="zh-CN" altLang="en-US" dirty="0"/>
              <a:t>的速度可能会慢于 </a:t>
            </a:r>
            <a:r>
              <a:rPr lang="en-US" altLang="zh-CN" dirty="0"/>
              <a:t>RDB </a:t>
            </a:r>
            <a:r>
              <a:rPr lang="zh-CN" altLang="en-US" dirty="0"/>
              <a:t>。</a:t>
            </a:r>
            <a:endParaRPr lang="zh-CN" altLang="en-US"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8951" y="218942"/>
            <a:ext cx="7186411" cy="772733"/>
          </a:xfrm>
        </p:spPr>
        <p:txBody>
          <a:bodyPr/>
          <a:lstStyle/>
          <a:p>
            <a:pPr algn="ctr"/>
            <a:r>
              <a:rPr lang="zh-CN" altLang="en-US" sz="4400" dirty="0"/>
              <a:t>二</a:t>
            </a:r>
            <a:r>
              <a:rPr lang="zh-CN" altLang="en-US" sz="4400" dirty="0" smtClean="0"/>
              <a:t>、事务 </a:t>
            </a:r>
            <a:endParaRPr lang="zh-CN" altLang="en-US" sz="4400"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3" name="文本框 2"/>
          <p:cNvSpPr txBox="1"/>
          <p:nvPr/>
        </p:nvSpPr>
        <p:spPr>
          <a:xfrm>
            <a:off x="643944" y="973448"/>
            <a:ext cx="10109915" cy="1938992"/>
          </a:xfrm>
          <a:prstGeom prst="rect">
            <a:avLst/>
          </a:prstGeom>
          <a:noFill/>
        </p:spPr>
        <p:txBody>
          <a:bodyPr wrap="square" rtlCol="0">
            <a:spAutoFit/>
          </a:bodyPr>
          <a:lstStyle/>
          <a:p>
            <a:pPr>
              <a:lnSpc>
                <a:spcPct val="150000"/>
              </a:lnSpc>
            </a:pPr>
            <a:r>
              <a:rPr lang="en-US" altLang="zh-CN" sz="1600" dirty="0">
                <a:latin typeface="黑体" panose="02010609060101010101" pitchFamily="49" charset="-122"/>
                <a:ea typeface="黑体" panose="02010609060101010101" pitchFamily="49" charset="-122"/>
              </a:rPr>
              <a:t>	</a:t>
            </a:r>
            <a:r>
              <a:rPr lang="en-US" altLang="zh-CN" sz="1600" dirty="0" err="1">
                <a:latin typeface="黑体" panose="02010609060101010101" pitchFamily="49" charset="-122"/>
                <a:ea typeface="黑体" panose="02010609060101010101" pitchFamily="49" charset="-122"/>
              </a:rPr>
              <a:t>Redis</a:t>
            </a:r>
            <a:r>
              <a:rPr lang="zh-CN" altLang="en-US" sz="1600" dirty="0">
                <a:latin typeface="黑体" panose="02010609060101010101" pitchFamily="49" charset="-122"/>
                <a:ea typeface="黑体" panose="02010609060101010101" pitchFamily="49" charset="-122"/>
              </a:rPr>
              <a:t>中的事务是一组命令的集合。事务同命令一样都是</a:t>
            </a:r>
            <a:r>
              <a:rPr lang="en-US" altLang="zh-CN" sz="1600" dirty="0" err="1">
                <a:latin typeface="黑体" panose="02010609060101010101" pitchFamily="49" charset="-122"/>
                <a:ea typeface="黑体" panose="02010609060101010101" pitchFamily="49" charset="-122"/>
              </a:rPr>
              <a:t>Redis</a:t>
            </a:r>
            <a:r>
              <a:rPr lang="zh-CN" altLang="en-US" sz="1600" dirty="0">
                <a:latin typeface="黑体" panose="02010609060101010101" pitchFamily="49" charset="-122"/>
                <a:ea typeface="黑体" panose="02010609060101010101" pitchFamily="49" charset="-122"/>
              </a:rPr>
              <a:t>的最小执行单位，一个事务中的命令要么都执行，要么都不执行</a:t>
            </a:r>
            <a:r>
              <a:rPr lang="zh-CN" altLang="en-US" sz="1600" dirty="0" smtClean="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一</a:t>
            </a:r>
            <a:r>
              <a:rPr lang="zh-CN" altLang="en-US" sz="1600" dirty="0" smtClean="0">
                <a:latin typeface="黑体" panose="02010609060101010101" pitchFamily="49" charset="-122"/>
                <a:ea typeface="黑体" panose="02010609060101010101" pitchFamily="49" charset="-122"/>
              </a:rPr>
              <a:t>个事务从开始到结束通常会经过事务开始、命令入队、事务执行三个阶段。</a:t>
            </a:r>
            <a:endParaRPr lang="en-US" altLang="zh-CN" sz="1600" dirty="0" smtClean="0">
              <a:latin typeface="黑体" panose="02010609060101010101" pitchFamily="49" charset="-122"/>
              <a:ea typeface="黑体" panose="02010609060101010101" pitchFamily="49" charset="-122"/>
            </a:endParaRPr>
          </a:p>
          <a:p>
            <a:pPr>
              <a:lnSpc>
                <a:spcPct val="150000"/>
              </a:lnSpc>
            </a:pPr>
            <a:r>
              <a:rPr lang="en-US" altLang="zh-CN" sz="16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每个</a:t>
            </a:r>
            <a:r>
              <a:rPr lang="en-US" altLang="zh-CN" sz="1600" dirty="0" err="1">
                <a:latin typeface="黑体" panose="02010609060101010101" pitchFamily="49" charset="-122"/>
                <a:ea typeface="黑体" panose="02010609060101010101" pitchFamily="49" charset="-122"/>
              </a:rPr>
              <a:t>Redis</a:t>
            </a:r>
            <a:r>
              <a:rPr lang="zh-CN" altLang="en-US" sz="1600" dirty="0">
                <a:latin typeface="黑体" panose="02010609060101010101" pitchFamily="49" charset="-122"/>
                <a:ea typeface="黑体" panose="02010609060101010101" pitchFamily="49" charset="-122"/>
              </a:rPr>
              <a:t>客户端都有自己的事务状态，保存在</a:t>
            </a:r>
            <a:r>
              <a:rPr lang="en-US" altLang="zh-CN" sz="1600" dirty="0" err="1">
                <a:latin typeface="黑体" panose="02010609060101010101" pitchFamily="49" charset="-122"/>
                <a:ea typeface="黑体" panose="02010609060101010101" pitchFamily="49" charset="-122"/>
              </a:rPr>
              <a:t>mstate</a:t>
            </a:r>
            <a:r>
              <a:rPr lang="zh-CN" altLang="en-US" sz="1600" dirty="0">
                <a:latin typeface="黑体" panose="02010609060101010101" pitchFamily="49" charset="-122"/>
                <a:ea typeface="黑体" panose="02010609060101010101" pitchFamily="49" charset="-122"/>
              </a:rPr>
              <a:t>属性中。进一步，每一个事务状态包含一个事务队列以及已入队命令的计数器，事务队列是一个数组，数组中的每个元素保存了已入队命令的相关信息，包含指向命令实现函数的指针、命令的参数，以及参数的数量</a:t>
            </a:r>
            <a:r>
              <a:rPr lang="zh-CN" altLang="en-US" sz="1600" dirty="0" smtClean="0">
                <a:latin typeface="黑体" panose="02010609060101010101" pitchFamily="49" charset="-122"/>
                <a:ea typeface="黑体" panose="02010609060101010101" pitchFamily="49" charset="-122"/>
              </a:rPr>
              <a:t>。</a:t>
            </a:r>
            <a:endParaRPr lang="zh-CN" altLang="en-US" sz="1600" dirty="0">
              <a:latin typeface="黑体" panose="02010609060101010101" pitchFamily="49" charset="-122"/>
              <a:ea typeface="黑体" panose="02010609060101010101" pitchFamily="49" charset="-122"/>
            </a:endParaRPr>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60263" y="3070371"/>
            <a:ext cx="6801898" cy="353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166" y="2992373"/>
            <a:ext cx="3367917" cy="386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8951" y="218942"/>
            <a:ext cx="7186411" cy="772733"/>
          </a:xfrm>
        </p:spPr>
        <p:txBody>
          <a:bodyPr/>
          <a:lstStyle/>
          <a:p>
            <a:pPr algn="ctr"/>
            <a:r>
              <a:rPr lang="zh-CN" altLang="en-US" sz="4400" dirty="0"/>
              <a:t>三</a:t>
            </a:r>
            <a:r>
              <a:rPr lang="zh-CN" altLang="en-US" sz="4400" dirty="0" smtClean="0"/>
              <a:t>、主从数据库 </a:t>
            </a:r>
            <a:endParaRPr lang="zh-CN" altLang="en-US" sz="4400"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2"/>
          <a:stretch>
            <a:fillRect/>
          </a:stretch>
        </p:blipFill>
        <p:spPr>
          <a:xfrm>
            <a:off x="2287270" y="1553210"/>
            <a:ext cx="5238115" cy="3449320"/>
          </a:xfrm>
          <a:prstGeom prst="rect">
            <a:avLst/>
          </a:prstGeom>
        </p:spPr>
      </p:pic>
      <p:sp>
        <p:nvSpPr>
          <p:cNvPr id="6" name="文本框 5"/>
          <p:cNvSpPr txBox="1"/>
          <p:nvPr/>
        </p:nvSpPr>
        <p:spPr>
          <a:xfrm>
            <a:off x="4486275" y="2425700"/>
            <a:ext cx="1320800" cy="368300"/>
          </a:xfrm>
          <a:prstGeom prst="rect">
            <a:avLst/>
          </a:prstGeom>
          <a:noFill/>
        </p:spPr>
        <p:txBody>
          <a:bodyPr wrap="square" rtlCol="0">
            <a:spAutoFit/>
          </a:bodyPr>
          <a:p>
            <a:r>
              <a:rPr lang="en-US" altLang="zh-CN"/>
              <a:t>6379</a:t>
            </a:r>
            <a:endParaRPr lang="en-US" altLang="zh-CN"/>
          </a:p>
        </p:txBody>
      </p:sp>
      <p:sp>
        <p:nvSpPr>
          <p:cNvPr id="8" name="文本框 7"/>
          <p:cNvSpPr txBox="1"/>
          <p:nvPr/>
        </p:nvSpPr>
        <p:spPr>
          <a:xfrm>
            <a:off x="2642870" y="4851400"/>
            <a:ext cx="1021080" cy="368300"/>
          </a:xfrm>
          <a:prstGeom prst="rect">
            <a:avLst/>
          </a:prstGeom>
          <a:noFill/>
        </p:spPr>
        <p:txBody>
          <a:bodyPr wrap="square" rtlCol="0">
            <a:spAutoFit/>
          </a:bodyPr>
          <a:p>
            <a:r>
              <a:rPr lang="en-US" altLang="zh-CN"/>
              <a:t>6380</a:t>
            </a:r>
            <a:endParaRPr lang="en-US" altLang="zh-CN"/>
          </a:p>
        </p:txBody>
      </p:sp>
      <p:sp>
        <p:nvSpPr>
          <p:cNvPr id="9" name="文本框 8"/>
          <p:cNvSpPr txBox="1"/>
          <p:nvPr/>
        </p:nvSpPr>
        <p:spPr>
          <a:xfrm>
            <a:off x="5946140" y="4911725"/>
            <a:ext cx="1200785" cy="368300"/>
          </a:xfrm>
          <a:prstGeom prst="rect">
            <a:avLst/>
          </a:prstGeom>
          <a:noFill/>
        </p:spPr>
        <p:txBody>
          <a:bodyPr wrap="square" rtlCol="0">
            <a:spAutoFit/>
          </a:bodyPr>
          <a:p>
            <a:r>
              <a:rPr lang="en-US" altLang="zh-CN"/>
              <a:t>6381</a:t>
            </a:r>
            <a:endParaRPr lang="en-US" altLang="zh-CN"/>
          </a:p>
        </p:txBody>
      </p:sp>
      <p:sp>
        <p:nvSpPr>
          <p:cNvPr id="10" name="文本框 9"/>
          <p:cNvSpPr txBox="1"/>
          <p:nvPr/>
        </p:nvSpPr>
        <p:spPr>
          <a:xfrm>
            <a:off x="1574165" y="5512435"/>
            <a:ext cx="6377305" cy="922020"/>
          </a:xfrm>
          <a:prstGeom prst="rect">
            <a:avLst/>
          </a:prstGeom>
          <a:noFill/>
        </p:spPr>
        <p:txBody>
          <a:bodyPr wrap="square" rtlCol="0">
            <a:spAutoFit/>
          </a:bodyPr>
          <a:p>
            <a:r>
              <a:rPr lang="zh-CN" altLang="en-US"/>
              <a:t>只需要在从数据库的配置文件里加入 </a:t>
            </a:r>
            <a:r>
              <a:rPr lang="en-US" altLang="zh-CN"/>
              <a:t>slaveof IP PORT </a:t>
            </a:r>
            <a:r>
              <a:rPr lang="zh-CN" altLang="en-US"/>
              <a:t>即可，主数据库不需要任何配置</a:t>
            </a:r>
            <a:endParaRPr lang="zh-CN" altLang="en-US"/>
          </a:p>
          <a:p>
            <a:r>
              <a:rPr lang="zh-CN" altLang="en-US"/>
              <a:t>查看数据库信息：</a:t>
            </a:r>
            <a:r>
              <a:rPr lang="en-US" altLang="zh-CN"/>
              <a:t>info replication</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8951" y="218942"/>
            <a:ext cx="7186411" cy="772733"/>
          </a:xfrm>
        </p:spPr>
        <p:txBody>
          <a:bodyPr/>
          <a:lstStyle/>
          <a:p>
            <a:pPr algn="ctr"/>
            <a:r>
              <a:rPr lang="zh-CN" altLang="en-US" sz="4400" dirty="0"/>
              <a:t>四</a:t>
            </a:r>
            <a:r>
              <a:rPr lang="zh-CN" altLang="en-US" sz="4400" dirty="0" smtClean="0"/>
              <a:t>、哨兵 </a:t>
            </a:r>
            <a:endParaRPr lang="zh-CN" altLang="en-US" sz="4400" dirty="0"/>
          </a:p>
        </p:txBody>
      </p:sp>
      <p:sp>
        <p:nvSpPr>
          <p:cNvPr id="4" name="文本框 3"/>
          <p:cNvSpPr txBox="1"/>
          <p:nvPr/>
        </p:nvSpPr>
        <p:spPr>
          <a:xfrm>
            <a:off x="704269" y="1202292"/>
            <a:ext cx="10509160" cy="1753235"/>
          </a:xfrm>
          <a:prstGeom prst="rect">
            <a:avLst/>
          </a:prstGeom>
          <a:noFill/>
        </p:spPr>
        <p:txBody>
          <a:bodyPr wrap="square" rtlCol="0">
            <a:spAutoFit/>
          </a:bodyPr>
          <a:lstStyle/>
          <a:p>
            <a:pPr>
              <a:lnSpc>
                <a:spcPct val="150000"/>
              </a:lnSpc>
            </a:pPr>
            <a:r>
              <a:rPr lang="zh-CN" altLang="en-US" dirty="0" smtClean="0"/>
              <a:t>作用：监控</a:t>
            </a:r>
            <a:r>
              <a:rPr lang="en-US" altLang="zh-CN" dirty="0" smtClean="0"/>
              <a:t>redis</a:t>
            </a:r>
            <a:r>
              <a:rPr lang="zh-CN" altLang="en-US" dirty="0" smtClean="0"/>
              <a:t>系统的运行状态</a:t>
            </a:r>
            <a:endParaRPr lang="zh-CN" altLang="en-US" dirty="0" smtClean="0"/>
          </a:p>
          <a:p>
            <a:pPr>
              <a:lnSpc>
                <a:spcPct val="150000"/>
              </a:lnSpc>
            </a:pPr>
            <a:r>
              <a:rPr lang="en-US" altLang="zh-CN" dirty="0" smtClean="0"/>
              <a:t>1.</a:t>
            </a:r>
            <a:r>
              <a:rPr lang="zh-CN" altLang="en-US" dirty="0" smtClean="0"/>
              <a:t>监控主从数据库是否正常运行</a:t>
            </a:r>
            <a:endParaRPr lang="zh-CN" altLang="en-US" dirty="0" smtClean="0"/>
          </a:p>
          <a:p>
            <a:pPr>
              <a:lnSpc>
                <a:spcPct val="150000"/>
              </a:lnSpc>
            </a:pPr>
            <a:r>
              <a:rPr lang="en-US" altLang="zh-CN" dirty="0" smtClean="0"/>
              <a:t>2.</a:t>
            </a:r>
            <a:r>
              <a:rPr lang="zh-CN" altLang="en-US" dirty="0" smtClean="0"/>
              <a:t>主数据库出现故障的时候自动将从数据库转成主数据库</a:t>
            </a:r>
            <a:endParaRPr lang="zh-CN" altLang="en-US" dirty="0" smtClean="0"/>
          </a:p>
          <a:p>
            <a:pPr>
              <a:lnSpc>
                <a:spcPct val="150000"/>
              </a:lnSpc>
            </a:pPr>
            <a:r>
              <a:rPr lang="zh-CN" altLang="en-US" dirty="0" smtClean="0"/>
              <a:t>指令</a:t>
            </a:r>
            <a:r>
              <a:rPr lang="en-US" altLang="zh-CN" dirty="0" smtClean="0"/>
              <a:t>:</a:t>
            </a:r>
            <a:r>
              <a:rPr lang="zh-CN" altLang="en-US" dirty="0" smtClean="0"/>
              <a:t>redis-server sentinel.conf --sentinel</a:t>
            </a:r>
            <a:r>
              <a:rPr lang="en-US" altLang="zh-CN" dirty="0" smtClean="0"/>
              <a:t>	</a:t>
            </a:r>
            <a:endParaRPr lang="zh-CN" altLang="en-US" dirty="0">
              <a:latin typeface="黑体" panose="02010609060101010101" pitchFamily="49" charset="-122"/>
              <a:ea typeface="黑体" panose="02010609060101010101" pitchFamily="49" charset="-122"/>
            </a:endParaRPr>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图片 10"/>
          <p:cNvPicPr>
            <a:picLocks noChangeAspect="1"/>
          </p:cNvPicPr>
          <p:nvPr/>
        </p:nvPicPr>
        <p:blipFill>
          <a:blip r:embed="rId2"/>
          <a:stretch>
            <a:fillRect/>
          </a:stretch>
        </p:blipFill>
        <p:spPr>
          <a:xfrm>
            <a:off x="897255" y="2955290"/>
            <a:ext cx="7167245" cy="307276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8951" y="218942"/>
            <a:ext cx="7186411" cy="772733"/>
          </a:xfrm>
        </p:spPr>
        <p:txBody>
          <a:bodyPr/>
          <a:lstStyle/>
          <a:p>
            <a:pPr algn="ctr"/>
            <a:r>
              <a:rPr lang="zh-CN" altLang="en-US" sz="3600" dirty="0"/>
              <a:t>三</a:t>
            </a:r>
            <a:r>
              <a:rPr lang="zh-CN" altLang="en-US" sz="3600" dirty="0" smtClean="0"/>
              <a:t>、消息</a:t>
            </a:r>
            <a:r>
              <a:rPr lang="zh-CN" altLang="en-US" sz="3600" dirty="0"/>
              <a:t>订阅</a:t>
            </a:r>
            <a:r>
              <a:rPr lang="zh-CN" altLang="en-US" sz="3600" dirty="0" smtClean="0"/>
              <a:t> </a:t>
            </a:r>
            <a:endParaRPr lang="zh-CN" altLang="en-US" sz="3600"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3" name="文本框 2"/>
          <p:cNvSpPr txBox="1"/>
          <p:nvPr/>
        </p:nvSpPr>
        <p:spPr>
          <a:xfrm>
            <a:off x="837127" y="1415652"/>
            <a:ext cx="10109915" cy="442878"/>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837127" y="1113728"/>
            <a:ext cx="10680957" cy="1061829"/>
          </a:xfrm>
          <a:prstGeom prst="rect">
            <a:avLst/>
          </a:prstGeom>
          <a:noFill/>
        </p:spPr>
        <p:txBody>
          <a:bodyPr wrap="square" rtlCol="0">
            <a:spAutoFit/>
          </a:bodyPr>
          <a:lstStyle/>
          <a:p>
            <a:pPr>
              <a:lnSpc>
                <a:spcPct val="150000"/>
              </a:lnSpc>
            </a:pPr>
            <a:r>
              <a:rPr lang="en-US" altLang="zh-CN" sz="1400" dirty="0" smtClean="0">
                <a:latin typeface="黑体" panose="02010609060101010101" pitchFamily="49" charset="-122"/>
                <a:ea typeface="黑体" panose="02010609060101010101" pitchFamily="49" charset="-122"/>
              </a:rPr>
              <a:t>	</a:t>
            </a:r>
            <a:r>
              <a:rPr lang="en-US" altLang="zh-CN" sz="1400" dirty="0" err="1" smtClean="0">
                <a:latin typeface="黑体" panose="02010609060101010101" pitchFamily="49" charset="-122"/>
                <a:ea typeface="黑体" panose="02010609060101010101" pitchFamily="49" charset="-122"/>
              </a:rPr>
              <a:t>Redis</a:t>
            </a:r>
            <a:r>
              <a:rPr lang="zh-CN" altLang="en-US" sz="1400" dirty="0" smtClean="0">
                <a:latin typeface="黑体" panose="02010609060101010101" pitchFamily="49" charset="-122"/>
                <a:ea typeface="黑体" panose="02010609060101010101" pitchFamily="49" charset="-122"/>
              </a:rPr>
              <a:t>提供了一组命令可以让开发者实现“发布</a:t>
            </a:r>
            <a:r>
              <a:rPr lang="en-US" altLang="zh-CN" sz="1400" dirty="0" smtClean="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订阅” </a:t>
            </a:r>
            <a:r>
              <a:rPr lang="en-US" altLang="zh-CN" sz="1400" dirty="0">
                <a:latin typeface="黑体" panose="02010609060101010101" pitchFamily="49" charset="-122"/>
                <a:ea typeface="黑体" panose="02010609060101010101" pitchFamily="49" charset="-122"/>
              </a:rPr>
              <a:t>(publish/subscribe)</a:t>
            </a:r>
            <a:r>
              <a:rPr lang="zh-CN" altLang="en-US" sz="1400" dirty="0">
                <a:latin typeface="黑体" panose="02010609060101010101" pitchFamily="49" charset="-122"/>
                <a:ea typeface="黑体" panose="02010609060101010101" pitchFamily="49" charset="-122"/>
              </a:rPr>
              <a:t>模式。“发布</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订阅”模式可以实现进程间的消息传递，“发布</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订阅”模式中包含两种角色，分别是发布者和订阅者。订阅者可以订阅一个或若干个频道，发布者可以向指定的频道发送消息，所有订阅此频道的人都会收到此消息</a:t>
            </a:r>
            <a:r>
              <a:rPr lang="zh-CN" altLang="en-US" sz="1400" dirty="0" smtClean="0">
                <a:latin typeface="黑体" panose="02010609060101010101" pitchFamily="49" charset="-122"/>
                <a:ea typeface="黑体" panose="02010609060101010101" pitchFamily="49" charset="-122"/>
              </a:rPr>
              <a:t>。</a:t>
            </a:r>
            <a:endParaRPr lang="en-US" altLang="zh-CN" sz="1400" dirty="0" smtClean="0">
              <a:latin typeface="黑体" panose="02010609060101010101" pitchFamily="49" charset="-122"/>
              <a:ea typeface="黑体" panose="02010609060101010101" pitchFamily="49" charset="-122"/>
            </a:endParaRPr>
          </a:p>
        </p:txBody>
      </p:sp>
      <p:sp>
        <p:nvSpPr>
          <p:cNvPr id="6" name="文本框 5"/>
          <p:cNvSpPr txBox="1"/>
          <p:nvPr/>
        </p:nvSpPr>
        <p:spPr>
          <a:xfrm>
            <a:off x="4530054" y="2659311"/>
            <a:ext cx="4546833" cy="1061829"/>
          </a:xfrm>
          <a:prstGeom prst="rect">
            <a:avLst/>
          </a:prstGeom>
          <a:noFill/>
        </p:spPr>
        <p:txBody>
          <a:bodyPr wrap="square" rtlCol="0">
            <a:spAutoFit/>
          </a:bodyPr>
          <a:lstStyle/>
          <a:p>
            <a:pPr>
              <a:lnSpc>
                <a:spcPct val="150000"/>
              </a:lnSpc>
            </a:pPr>
            <a:r>
              <a:rPr lang="en-US" altLang="zh-CN" sz="1400" dirty="0" smtClean="0">
                <a:latin typeface="黑体" panose="02010609060101010101" pitchFamily="49" charset="-122"/>
                <a:ea typeface="黑体" panose="02010609060101010101" pitchFamily="49" charset="-122"/>
              </a:rPr>
              <a:t>	</a:t>
            </a:r>
            <a:r>
              <a:rPr lang="zh-CN" altLang="en-US" sz="1400" dirty="0" smtClean="0">
                <a:latin typeface="黑体" panose="02010609060101010101" pitchFamily="49" charset="-122"/>
                <a:ea typeface="黑体" panose="02010609060101010101" pitchFamily="49" charset="-122"/>
              </a:rPr>
              <a:t>命令：</a:t>
            </a:r>
            <a:endParaRPr lang="en-US" altLang="zh-CN" sz="1400" dirty="0" smtClean="0">
              <a:latin typeface="黑体" panose="02010609060101010101" pitchFamily="49" charset="-122"/>
              <a:ea typeface="黑体" panose="02010609060101010101" pitchFamily="49" charset="-122"/>
            </a:endParaRPr>
          </a:p>
          <a:p>
            <a:pPr>
              <a:lnSpc>
                <a:spcPct val="150000"/>
              </a:lnSpc>
            </a:pPr>
            <a:r>
              <a:rPr lang="en-US" altLang="zh-CN" sz="1400" dirty="0">
                <a:latin typeface="黑体" panose="02010609060101010101" pitchFamily="49" charset="-122"/>
                <a:ea typeface="黑体" panose="02010609060101010101" pitchFamily="49" charset="-122"/>
              </a:rPr>
              <a:t>	</a:t>
            </a:r>
            <a:r>
              <a:rPr lang="en-US" altLang="zh-CN" sz="1400" dirty="0" smtClean="0">
                <a:latin typeface="黑体" panose="02010609060101010101" pitchFamily="49" charset="-122"/>
                <a:ea typeface="黑体" panose="02010609060101010101" pitchFamily="49" charset="-122"/>
              </a:rPr>
              <a:t>PUBLISH news.it “hello world”  //</a:t>
            </a:r>
            <a:r>
              <a:rPr lang="zh-CN" altLang="en-US" sz="1400" dirty="0" smtClean="0">
                <a:latin typeface="黑体" panose="02010609060101010101" pitchFamily="49" charset="-122"/>
                <a:ea typeface="黑体" panose="02010609060101010101" pitchFamily="49" charset="-122"/>
              </a:rPr>
              <a:t>发送消息</a:t>
            </a:r>
            <a:endParaRPr lang="en-US" altLang="zh-CN" sz="1400" dirty="0" smtClean="0">
              <a:latin typeface="黑体" panose="02010609060101010101" pitchFamily="49" charset="-122"/>
              <a:ea typeface="黑体" panose="02010609060101010101" pitchFamily="49" charset="-122"/>
            </a:endParaRPr>
          </a:p>
          <a:p>
            <a:pPr>
              <a:lnSpc>
                <a:spcPct val="150000"/>
              </a:lnSpc>
            </a:pPr>
            <a:r>
              <a:rPr lang="en-US" altLang="zh-CN" sz="1400" dirty="0">
                <a:latin typeface="黑体" panose="02010609060101010101" pitchFamily="49" charset="-122"/>
                <a:ea typeface="黑体" panose="02010609060101010101" pitchFamily="49" charset="-122"/>
              </a:rPr>
              <a:t>	</a:t>
            </a:r>
            <a:r>
              <a:rPr lang="en-US" altLang="zh-CN" sz="1400" dirty="0" smtClean="0">
                <a:latin typeface="黑体" panose="02010609060101010101" pitchFamily="49" charset="-122"/>
                <a:ea typeface="黑体" panose="02010609060101010101" pitchFamily="49" charset="-122"/>
              </a:rPr>
              <a:t>SUBSCRIBE news.it   //</a:t>
            </a:r>
            <a:r>
              <a:rPr lang="zh-CN" altLang="en-US" sz="1400" dirty="0" smtClean="0">
                <a:latin typeface="黑体" panose="02010609060101010101" pitchFamily="49" charset="-122"/>
                <a:ea typeface="黑体" panose="02010609060101010101" pitchFamily="49" charset="-122"/>
              </a:rPr>
              <a:t>订阅消息</a:t>
            </a:r>
            <a:endParaRPr lang="en-US" altLang="zh-CN" sz="1400" dirty="0" smtClean="0">
              <a:latin typeface="黑体" panose="02010609060101010101" pitchFamily="49" charset="-122"/>
              <a:ea typeface="黑体" panose="02010609060101010101" pitchFamily="49" charset="-122"/>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2884" y="4095081"/>
            <a:ext cx="3407701" cy="1430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127" y="2659311"/>
            <a:ext cx="3239216" cy="99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93194" y="2584835"/>
            <a:ext cx="6375042" cy="1646302"/>
          </a:xfrm>
        </p:spPr>
        <p:txBody>
          <a:bodyPr/>
          <a:lstStyle/>
          <a:p>
            <a:r>
              <a:rPr lang="zh-CN" altLang="en-US" dirty="0"/>
              <a:t>第一</a:t>
            </a:r>
            <a:r>
              <a:rPr lang="zh-CN" altLang="en-US" dirty="0" smtClean="0"/>
              <a:t>章</a:t>
            </a:r>
            <a:r>
              <a:rPr lang="zh-CN" altLang="en-US" dirty="0"/>
              <a:t> </a:t>
            </a:r>
            <a:r>
              <a:rPr lang="en-US" altLang="zh-CN" dirty="0" err="1" smtClean="0"/>
              <a:t>Redis</a:t>
            </a:r>
            <a:r>
              <a:rPr lang="zh-CN" altLang="en-US" dirty="0"/>
              <a:t>介绍</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8951" y="218942"/>
            <a:ext cx="7186411" cy="772733"/>
          </a:xfrm>
        </p:spPr>
        <p:txBody>
          <a:bodyPr/>
          <a:lstStyle/>
          <a:p>
            <a:pPr algn="ctr"/>
            <a:r>
              <a:rPr lang="zh-CN" altLang="en-US" sz="3600" dirty="0"/>
              <a:t>四</a:t>
            </a:r>
            <a:r>
              <a:rPr lang="zh-CN" altLang="en-US" sz="3600" dirty="0" smtClean="0"/>
              <a:t>、</a:t>
            </a:r>
            <a:r>
              <a:rPr lang="en-US" altLang="zh-CN" sz="3600" dirty="0" err="1" smtClean="0"/>
              <a:t>Redis</a:t>
            </a:r>
            <a:r>
              <a:rPr lang="zh-CN" altLang="en-US" sz="3600" dirty="0" smtClean="0"/>
              <a:t>集群</a:t>
            </a:r>
            <a:endParaRPr lang="zh-CN" altLang="en-US" sz="3600"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5" name="TextBox 4"/>
          <p:cNvSpPr txBox="1"/>
          <p:nvPr/>
        </p:nvSpPr>
        <p:spPr>
          <a:xfrm>
            <a:off x="822121" y="980976"/>
            <a:ext cx="10330983" cy="4984750"/>
          </a:xfrm>
          <a:prstGeom prst="rect">
            <a:avLst/>
          </a:prstGeom>
          <a:noFill/>
        </p:spPr>
        <p:txBody>
          <a:bodyPr wrap="square" rtlCol="0">
            <a:spAutoFit/>
          </a:bodyPr>
          <a:lstStyle/>
          <a:p>
            <a:pPr>
              <a:lnSpc>
                <a:spcPct val="150000"/>
              </a:lnSpc>
            </a:pPr>
            <a:r>
              <a:rPr lang="en-US" altLang="zh-CN" sz="3200" dirty="0" smtClean="0"/>
              <a:t>Redis集群介绍</a:t>
            </a:r>
            <a:endParaRPr lang="en-US" altLang="zh-CN" sz="2800" dirty="0" smtClean="0"/>
          </a:p>
          <a:p>
            <a:pPr>
              <a:lnSpc>
                <a:spcPct val="150000"/>
              </a:lnSpc>
            </a:pPr>
            <a:r>
              <a:rPr lang="en-US" altLang="zh-CN" sz="2000" dirty="0" smtClean="0"/>
              <a:t>Redis 集群是一个提供在</a:t>
            </a:r>
            <a:r>
              <a:rPr lang="en-US" altLang="zh-CN" sz="2000" b="1" dirty="0" smtClean="0">
                <a:solidFill>
                  <a:srgbClr val="FF0000"/>
                </a:solidFill>
              </a:rPr>
              <a:t>多个Redis间节点间</a:t>
            </a:r>
            <a:r>
              <a:rPr lang="en-US" altLang="zh-CN" sz="2000" dirty="0" smtClean="0"/>
              <a:t>共享数据的程序集。</a:t>
            </a:r>
            <a:endParaRPr lang="en-US" altLang="zh-CN" sz="2000" dirty="0" smtClean="0"/>
          </a:p>
          <a:p>
            <a:pPr>
              <a:lnSpc>
                <a:spcPct val="150000"/>
              </a:lnSpc>
            </a:pPr>
            <a:endParaRPr lang="en-US" altLang="zh-CN" sz="2000" dirty="0" smtClean="0"/>
          </a:p>
          <a:p>
            <a:pPr>
              <a:lnSpc>
                <a:spcPct val="150000"/>
              </a:lnSpc>
            </a:pPr>
            <a:r>
              <a:rPr lang="en-US" altLang="zh-CN" sz="2000" dirty="0" smtClean="0"/>
              <a:t>Redis集群并不支持处理多个keys的命令,因为这需要在不同的节点间移动数据,从而达不到像Redis那样的性能,在高负载的情况下可能会导致不可预料的错误.</a:t>
            </a:r>
            <a:endParaRPr lang="en-US" altLang="zh-CN" sz="2000" dirty="0" smtClean="0"/>
          </a:p>
          <a:p>
            <a:pPr>
              <a:lnSpc>
                <a:spcPct val="150000"/>
              </a:lnSpc>
            </a:pPr>
            <a:endParaRPr lang="en-US" altLang="zh-CN" sz="2000" dirty="0" smtClean="0"/>
          </a:p>
          <a:p>
            <a:pPr>
              <a:lnSpc>
                <a:spcPct val="150000"/>
              </a:lnSpc>
            </a:pPr>
            <a:r>
              <a:rPr lang="en-US" altLang="zh-CN" sz="2000" dirty="0" smtClean="0"/>
              <a:t>Redis 集群通过分区来提供一定程度的可用性,在实际环境中当某个节点宕机或者不可达的情况下继续处理命令. Redis 集群的优势:</a:t>
            </a:r>
            <a:endParaRPr lang="en-US" altLang="zh-CN" sz="2000" dirty="0" smtClean="0"/>
          </a:p>
          <a:p>
            <a:pPr>
              <a:lnSpc>
                <a:spcPct val="150000"/>
              </a:lnSpc>
            </a:pPr>
            <a:r>
              <a:rPr lang="en-US" altLang="zh-CN" sz="2000" dirty="0" smtClean="0"/>
              <a:t>	1.自动分割数据到不同的节点上。</a:t>
            </a:r>
            <a:endParaRPr lang="en-US" altLang="zh-CN" sz="2000" dirty="0" smtClean="0"/>
          </a:p>
          <a:p>
            <a:pPr>
              <a:lnSpc>
                <a:spcPct val="150000"/>
              </a:lnSpc>
            </a:pPr>
            <a:r>
              <a:rPr lang="en-US" altLang="zh-CN" sz="2000" dirty="0" smtClean="0"/>
              <a:t>	2.整个集群的部分节点失败或者不可达的情况下能够继续处理命令。</a:t>
            </a:r>
            <a:r>
              <a:rPr lang="en-US" altLang="zh-CN" sz="1400" dirty="0" smtClean="0"/>
              <a:t>	</a:t>
            </a:r>
            <a:endParaRPr lang="zh-CN" altLang="en-US" sz="1400" dirty="0"/>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739775" y="981710"/>
            <a:ext cx="10413365" cy="4984750"/>
          </a:xfrm>
          <a:prstGeom prst="rect">
            <a:avLst/>
          </a:prstGeom>
          <a:noFill/>
        </p:spPr>
        <p:txBody>
          <a:bodyPr wrap="square" rtlCol="0">
            <a:spAutoFit/>
          </a:bodyPr>
          <a:lstStyle/>
          <a:p>
            <a:pPr>
              <a:lnSpc>
                <a:spcPct val="150000"/>
              </a:lnSpc>
            </a:pPr>
            <a:r>
              <a:rPr lang="en-US" altLang="zh-CN" sz="3200" dirty="0" smtClean="0"/>
              <a:t>Redis 集群的数据分片</a:t>
            </a:r>
            <a:endParaRPr lang="en-US" altLang="zh-CN" sz="3200" dirty="0" smtClean="0"/>
          </a:p>
          <a:p>
            <a:pPr>
              <a:lnSpc>
                <a:spcPct val="150000"/>
              </a:lnSpc>
            </a:pPr>
            <a:r>
              <a:rPr lang="zh-CN" altLang="en-US" dirty="0">
                <a:latin typeface="黑体" panose="02010609060101010101" pitchFamily="49" charset="-122"/>
                <a:ea typeface="黑体" panose="02010609060101010101" pitchFamily="49" charset="-122"/>
              </a:rPr>
              <a:t>Redis 集群没有使用一致性hash, 而是引入了 哈希槽的概念.</a:t>
            </a:r>
            <a:endParaRPr lang="zh-CN" altLang="en-US"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Redis 集群有16384个哈希槽,每个key通过CRC16校验后对16384取模来决定放置哪个槽.集群的每个节点负责一部分hash槽,举个例子,比如当前集群有3个节点,那么:</a:t>
            </a:r>
            <a:endParaRPr lang="zh-CN" altLang="en-US"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节点 A 包含 0 到 5500号哈希槽.</a:t>
            </a:r>
            <a:endParaRPr lang="zh-CN" altLang="en-US"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节点 B 包含5501 到 11000 号哈希槽.</a:t>
            </a:r>
            <a:endParaRPr lang="zh-CN" altLang="en-US"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3.</a:t>
            </a:r>
            <a:r>
              <a:rPr lang="zh-CN" altLang="en-US" dirty="0">
                <a:latin typeface="黑体" panose="02010609060101010101" pitchFamily="49" charset="-122"/>
                <a:ea typeface="黑体" panose="02010609060101010101" pitchFamily="49" charset="-122"/>
              </a:rPr>
              <a:t>节点 C 包含11001 到 16384号哈希槽.</a:t>
            </a:r>
            <a:endParaRPr lang="zh-CN" altLang="en-US"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这种结构很容易添加或者删除节点. 比如如果我想新添加个节点D, 我需要从节点 A, B, C中得部分槽到D上. 如果我像移除节点A,需要将A中得槽移到B和C节点上,然后将没有任何槽的A节点从集群中移除即可. 由于从一个节点将哈希槽移动到另一个节点并不会停止服务,所以无论添加删除或者改变某个节点的哈希槽的数量都不会造成集群不可用的状态.</a:t>
            </a:r>
            <a:endParaRPr lang="zh-CN" altLang="en-US" dirty="0">
              <a:latin typeface="黑体" panose="02010609060101010101" pitchFamily="49" charset="-122"/>
              <a:ea typeface="黑体" panose="02010609060101010101" pitchFamily="49" charset="-122"/>
            </a:endParaRPr>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9775" y="981710"/>
            <a:ext cx="10413365" cy="4569460"/>
          </a:xfrm>
          <a:prstGeom prst="rect">
            <a:avLst/>
          </a:prstGeom>
          <a:noFill/>
        </p:spPr>
        <p:txBody>
          <a:bodyPr wrap="square" rtlCol="0">
            <a:spAutoFit/>
          </a:bodyPr>
          <a:lstStyle/>
          <a:p>
            <a:pPr>
              <a:lnSpc>
                <a:spcPct val="150000"/>
              </a:lnSpc>
            </a:pPr>
            <a:r>
              <a:rPr lang="zh-CN" altLang="en-US" sz="3200" dirty="0">
                <a:latin typeface="黑体" panose="02010609060101010101" pitchFamily="49" charset="-122"/>
                <a:ea typeface="黑体" panose="02010609060101010101" pitchFamily="49" charset="-122"/>
              </a:rPr>
              <a:t>Redis 集群的主从复制模型</a:t>
            </a:r>
            <a:endParaRPr lang="zh-CN" altLang="en-US" sz="3200" dirty="0">
              <a:latin typeface="黑体" panose="02010609060101010101" pitchFamily="49" charset="-122"/>
              <a:ea typeface="黑体" panose="02010609060101010101" pitchFamily="49" charset="-122"/>
            </a:endParaRPr>
          </a:p>
          <a:p>
            <a:pPr>
              <a:lnSpc>
                <a:spcPct val="150000"/>
              </a:lnSpc>
            </a:pPr>
            <a:endParaRPr lang="zh-CN" altLang="en-US"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为了使在部分节点失败或者大部分节点无法通信的情况下集群仍然可用，所以集群使用了主从复制模型,每个节点都会有N-1个复制品.</a:t>
            </a:r>
            <a:endParaRPr lang="zh-CN" altLang="en-US"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在我们例子中具有A，B，C三个节点的集群,在没有复制模型的情况下,如果节点B失败了，那么整个集群就会以为缺少5501-11000这个范围的槽而不可用.</a:t>
            </a:r>
            <a:endParaRPr lang="zh-CN" altLang="en-US"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然而如果在集群创建的时候（或者过一段时间）我们为每个节点添加一个从节点A1，B1，C1,那么整个集群便有三个master节点和三个slave节点组成，这样在节点B失败后，集群便会选举B1为新的主节点继续服务，整个集群便不会因为槽找不到而不可用了</a:t>
            </a:r>
            <a:endParaRPr lang="zh-CN" altLang="en-US"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不过当B和B1 都失败后，集群是不可用的.</a:t>
            </a:r>
            <a:endParaRPr lang="zh-CN" altLang="en-US" dirty="0">
              <a:latin typeface="黑体" panose="02010609060101010101" pitchFamily="49" charset="-122"/>
              <a:ea typeface="黑体" panose="02010609060101010101" pitchFamily="49" charset="-122"/>
            </a:endParaRPr>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9775" y="981710"/>
            <a:ext cx="10413365" cy="1660525"/>
          </a:xfrm>
          <a:prstGeom prst="rect">
            <a:avLst/>
          </a:prstGeom>
          <a:noFill/>
        </p:spPr>
        <p:txBody>
          <a:bodyPr wrap="square" rtlCol="0">
            <a:spAutoFit/>
          </a:bodyPr>
          <a:lstStyle/>
          <a:p>
            <a:pPr>
              <a:lnSpc>
                <a:spcPct val="150000"/>
              </a:lnSpc>
            </a:pPr>
            <a:r>
              <a:rPr lang="zh-CN" altLang="en-US" sz="3200" dirty="0">
                <a:latin typeface="黑体" panose="02010609060101010101" pitchFamily="49" charset="-122"/>
                <a:ea typeface="黑体" panose="02010609060101010101" pitchFamily="49" charset="-122"/>
              </a:rPr>
              <a:t>Redis 集群搭建</a:t>
            </a:r>
            <a:endParaRPr lang="zh-CN" altLang="en-US" sz="3200" dirty="0">
              <a:latin typeface="黑体" panose="02010609060101010101" pitchFamily="49" charset="-122"/>
              <a:ea typeface="黑体" panose="02010609060101010101" pitchFamily="49" charset="-122"/>
            </a:endParaRPr>
          </a:p>
          <a:p>
            <a:pPr>
              <a:lnSpc>
                <a:spcPct val="150000"/>
              </a:lnSpc>
            </a:pPr>
            <a:endParaRPr lang="zh-CN" altLang="en-US" dirty="0">
              <a:latin typeface="黑体" panose="02010609060101010101" pitchFamily="49" charset="-122"/>
              <a:ea typeface="黑体" panose="02010609060101010101" pitchFamily="49" charset="-122"/>
            </a:endParaRPr>
          </a:p>
          <a:p>
            <a:pPr>
              <a:lnSpc>
                <a:spcPct val="150000"/>
              </a:lnSpc>
            </a:pPr>
            <a:endParaRPr lang="zh-CN" altLang="en-US" dirty="0">
              <a:latin typeface="黑体" panose="02010609060101010101" pitchFamily="49" charset="-122"/>
              <a:ea typeface="黑体" panose="02010609060101010101" pitchFamily="49" charset="-122"/>
            </a:endParaRPr>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2"/>
          <a:stretch>
            <a:fillRect/>
          </a:stretch>
        </p:blipFill>
        <p:spPr>
          <a:xfrm>
            <a:off x="4198620" y="1203960"/>
            <a:ext cx="5238115" cy="1438275"/>
          </a:xfrm>
          <a:prstGeom prst="rect">
            <a:avLst/>
          </a:prstGeom>
        </p:spPr>
      </p:pic>
      <p:pic>
        <p:nvPicPr>
          <p:cNvPr id="3" name="图片 2"/>
          <p:cNvPicPr>
            <a:picLocks noChangeAspect="1"/>
          </p:cNvPicPr>
          <p:nvPr/>
        </p:nvPicPr>
        <p:blipFill>
          <a:blip r:embed="rId3"/>
          <a:stretch>
            <a:fillRect/>
          </a:stretch>
        </p:blipFill>
        <p:spPr>
          <a:xfrm>
            <a:off x="631825" y="2770505"/>
            <a:ext cx="7581265" cy="379031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1391838" y="1171150"/>
            <a:ext cx="7113865" cy="3046095"/>
          </a:xfrm>
          <a:prstGeom prst="rect">
            <a:avLst/>
          </a:prstGeom>
          <a:noFill/>
        </p:spPr>
        <p:txBody>
          <a:bodyPr wrap="square" rtlCol="0">
            <a:spAutoFit/>
          </a:bodyPr>
          <a:p>
            <a:r>
              <a:rPr lang="zh-CN" altLang="en-US" sz="2400" dirty="0"/>
              <a:t>我们在用缓存的时候，不管是Redis或者Memcached，基本上会通用遇到以下三个问题：</a:t>
            </a:r>
            <a:endParaRPr lang="zh-CN" altLang="en-US" sz="2400" dirty="0"/>
          </a:p>
          <a:p>
            <a:endParaRPr lang="zh-CN" altLang="en-US" sz="2400" dirty="0"/>
          </a:p>
          <a:p>
            <a:r>
              <a:rPr lang="zh-CN" altLang="en-US" sz="2400" dirty="0"/>
              <a:t>缓存穿透</a:t>
            </a:r>
            <a:endParaRPr lang="zh-CN" altLang="en-US" sz="2400" dirty="0"/>
          </a:p>
          <a:p>
            <a:endParaRPr lang="zh-CN" altLang="en-US" sz="2400" dirty="0"/>
          </a:p>
          <a:p>
            <a:r>
              <a:rPr lang="zh-CN" altLang="en-US" sz="2400" dirty="0"/>
              <a:t>缓存并发</a:t>
            </a:r>
            <a:endParaRPr lang="zh-CN" altLang="en-US" sz="2400" dirty="0"/>
          </a:p>
          <a:p>
            <a:endParaRPr lang="zh-CN" altLang="en-US" sz="2400" dirty="0"/>
          </a:p>
          <a:p>
            <a:r>
              <a:rPr lang="zh-CN" altLang="en-US" sz="2400" dirty="0"/>
              <a:t>缓存失效</a:t>
            </a:r>
            <a:endParaRPr lang="zh-CN" alt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11885" y="2807353"/>
            <a:ext cx="7766936" cy="1646302"/>
          </a:xfrm>
        </p:spPr>
        <p:txBody>
          <a:bodyPr/>
          <a:lstStyle/>
          <a:p>
            <a:r>
              <a:rPr lang="zh-CN" altLang="en-US" dirty="0" smtClean="0"/>
              <a:t>谢谢！</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68617" y="0"/>
            <a:ext cx="7186411" cy="772733"/>
          </a:xfrm>
        </p:spPr>
        <p:txBody>
          <a:bodyPr/>
          <a:lstStyle/>
          <a:p>
            <a:pPr algn="ctr"/>
            <a:r>
              <a:rPr lang="zh-CN" altLang="en-US" sz="4000" dirty="0"/>
              <a:t>一</a:t>
            </a:r>
            <a:r>
              <a:rPr lang="zh-CN" altLang="en-US" sz="4000" dirty="0" smtClean="0"/>
              <a:t>、</a:t>
            </a:r>
            <a:r>
              <a:rPr lang="en-US" altLang="zh-CN" sz="4000" dirty="0" err="1"/>
              <a:t>Redis</a:t>
            </a:r>
            <a:r>
              <a:rPr lang="zh-CN" altLang="en-US" sz="4000" dirty="0"/>
              <a:t>特性</a:t>
            </a:r>
            <a:endParaRPr lang="zh-CN" altLang="en-US" sz="4000"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3" name="文本框 2"/>
          <p:cNvSpPr txBox="1"/>
          <p:nvPr/>
        </p:nvSpPr>
        <p:spPr>
          <a:xfrm>
            <a:off x="690562" y="886886"/>
            <a:ext cx="11301979" cy="1511952"/>
          </a:xfrm>
          <a:prstGeom prst="rect">
            <a:avLst/>
          </a:prstGeom>
          <a:noFill/>
        </p:spPr>
        <p:txBody>
          <a:bodyPr wrap="square" rtlCol="0">
            <a:spAutoFit/>
          </a:bodyPr>
          <a:lstStyle/>
          <a:p>
            <a:pPr>
              <a:lnSpc>
                <a:spcPct val="150000"/>
              </a:lnSpc>
            </a:pPr>
            <a:r>
              <a:rPr lang="zh-CN" altLang="en-US" sz="1600" dirty="0" smtClean="0">
                <a:latin typeface="黑体" panose="02010609060101010101" pitchFamily="49" charset="-122"/>
                <a:ea typeface="黑体" panose="02010609060101010101" pitchFamily="49" charset="-122"/>
              </a:rPr>
              <a:t>（一）存储结构</a:t>
            </a:r>
            <a:endParaRPr lang="en-US" altLang="zh-CN" sz="1600" dirty="0" smtClean="0">
              <a:latin typeface="黑体" panose="02010609060101010101" pitchFamily="49" charset="-122"/>
              <a:ea typeface="黑体" panose="02010609060101010101" pitchFamily="49" charset="-122"/>
            </a:endParaRPr>
          </a:p>
          <a:p>
            <a:pPr>
              <a:lnSpc>
                <a:spcPct val="150000"/>
              </a:lnSpc>
            </a:pPr>
            <a:r>
              <a:rPr lang="en-US" altLang="zh-CN" sz="1600" dirty="0" smtClean="0">
                <a:latin typeface="黑体" panose="02010609060101010101" pitchFamily="49" charset="-122"/>
                <a:ea typeface="黑体" panose="02010609060101010101" pitchFamily="49" charset="-122"/>
              </a:rPr>
              <a:t>	</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是</a:t>
            </a:r>
            <a:r>
              <a:rPr lang="en-US" altLang="zh-CN" sz="1600" dirty="0" smtClean="0">
                <a:latin typeface="黑体" panose="02010609060101010101" pitchFamily="49" charset="-122"/>
                <a:ea typeface="黑体" panose="02010609060101010101" pitchFamily="49" charset="-122"/>
              </a:rPr>
              <a:t>Remote Dictionary Server</a:t>
            </a:r>
            <a:r>
              <a:rPr lang="zh-CN" altLang="en-US" sz="1600" dirty="0" smtClean="0">
                <a:latin typeface="黑体" panose="02010609060101010101" pitchFamily="49" charset="-122"/>
                <a:ea typeface="黑体" panose="02010609060101010101" pitchFamily="49" charset="-122"/>
              </a:rPr>
              <a:t>的缩写，它使用字典结构存储数据，并允许其他应用通过</a:t>
            </a:r>
            <a:r>
              <a:rPr lang="en-US" altLang="zh-CN" sz="1600" dirty="0" smtClean="0">
                <a:latin typeface="黑体" panose="02010609060101010101" pitchFamily="49" charset="-122"/>
                <a:ea typeface="黑体" panose="02010609060101010101" pitchFamily="49" charset="-122"/>
              </a:rPr>
              <a:t>TCP</a:t>
            </a:r>
            <a:r>
              <a:rPr lang="zh-CN" altLang="en-US" sz="1600" dirty="0" smtClean="0">
                <a:latin typeface="黑体" panose="02010609060101010101" pitchFamily="49" charset="-122"/>
                <a:ea typeface="黑体" panose="02010609060101010101" pitchFamily="49" charset="-122"/>
              </a:rPr>
              <a:t>协议读写字典中的内容。同大多数脚本语言中的字典一样，</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字典中的键值除了可以是字符串，还可以是其他数据类型。</a:t>
            </a:r>
            <a:r>
              <a:rPr lang="en-US" altLang="zh-CN" sz="1600" dirty="0" err="1" smtClean="0">
                <a:latin typeface="黑体" panose="02010609060101010101" pitchFamily="49" charset="-122"/>
                <a:ea typeface="黑体" panose="02010609060101010101" pitchFamily="49" charset="-122"/>
              </a:rPr>
              <a:t>Redis</a:t>
            </a:r>
            <a:r>
              <a:rPr lang="en-US" altLang="zh-CN" sz="1600" dirty="0" smtClean="0">
                <a:latin typeface="黑体" panose="02010609060101010101" pitchFamily="49" charset="-122"/>
                <a:ea typeface="黑体" panose="02010609060101010101" pitchFamily="49" charset="-122"/>
              </a:rPr>
              <a:t> </a:t>
            </a:r>
            <a:r>
              <a:rPr lang="zh-CN" altLang="en-US" sz="1600" dirty="0" smtClean="0">
                <a:latin typeface="黑体" panose="02010609060101010101" pitchFamily="49" charset="-122"/>
                <a:ea typeface="黑体" panose="02010609060101010101" pitchFamily="49" charset="-122"/>
              </a:rPr>
              <a:t>支持的数据类型有字符串、散列、列表、集合、有序集合。</a:t>
            </a:r>
            <a:endParaRPr lang="zh-CN" altLang="en-US" sz="1600" dirty="0">
              <a:latin typeface="黑体" panose="02010609060101010101" pitchFamily="49" charset="-122"/>
              <a:ea typeface="黑体" panose="02010609060101010101" pitchFamily="49" charset="-122"/>
            </a:endParaRPr>
          </a:p>
        </p:txBody>
      </p:sp>
      <p:sp>
        <p:nvSpPr>
          <p:cNvPr id="6" name="文本框 5"/>
          <p:cNvSpPr txBox="1"/>
          <p:nvPr/>
        </p:nvSpPr>
        <p:spPr>
          <a:xfrm>
            <a:off x="643944" y="2447908"/>
            <a:ext cx="11234867" cy="1142620"/>
          </a:xfrm>
          <a:prstGeom prst="rect">
            <a:avLst/>
          </a:prstGeom>
          <a:noFill/>
        </p:spPr>
        <p:txBody>
          <a:bodyPr wrap="square" rtlCol="0">
            <a:spAutoFit/>
          </a:bodyPr>
          <a:lstStyle/>
          <a:p>
            <a:pPr>
              <a:lnSpc>
                <a:spcPct val="150000"/>
              </a:lnSpc>
            </a:pPr>
            <a:r>
              <a:rPr lang="zh-CN" altLang="en-US" sz="1600" dirty="0" smtClean="0">
                <a:latin typeface="黑体" panose="02010609060101010101" pitchFamily="49" charset="-122"/>
                <a:ea typeface="黑体" panose="02010609060101010101" pitchFamily="49" charset="-122"/>
              </a:rPr>
              <a:t>（二）内存存储与持久化</a:t>
            </a:r>
            <a:endParaRPr lang="en-US" altLang="zh-CN" sz="1600" dirty="0" smtClean="0">
              <a:latin typeface="黑体" panose="02010609060101010101" pitchFamily="49" charset="-122"/>
              <a:ea typeface="黑体" panose="02010609060101010101" pitchFamily="49" charset="-122"/>
            </a:endParaRPr>
          </a:p>
          <a:p>
            <a:pPr>
              <a:lnSpc>
                <a:spcPct val="150000"/>
              </a:lnSpc>
            </a:pPr>
            <a:r>
              <a:rPr lang="en-US" altLang="zh-CN" sz="1600" dirty="0" smtClean="0">
                <a:latin typeface="黑体" panose="02010609060101010101" pitchFamily="49" charset="-122"/>
                <a:ea typeface="黑体" panose="02010609060101010101" pitchFamily="49" charset="-122"/>
              </a:rPr>
              <a:t>	</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数据库的所有数据都存储在内存中。在一台普通的笔记本电脑上，</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可以在</a:t>
            </a:r>
            <a:r>
              <a:rPr lang="en-US" altLang="zh-CN" sz="1600" dirty="0" smtClean="0">
                <a:latin typeface="黑体" panose="02010609060101010101" pitchFamily="49" charset="-122"/>
                <a:ea typeface="黑体" panose="02010609060101010101" pitchFamily="49" charset="-122"/>
              </a:rPr>
              <a:t>1</a:t>
            </a:r>
            <a:r>
              <a:rPr lang="zh-CN" altLang="en-US" sz="1600" dirty="0" smtClean="0">
                <a:latin typeface="黑体" panose="02010609060101010101" pitchFamily="49" charset="-122"/>
                <a:ea typeface="黑体" panose="02010609060101010101" pitchFamily="49" charset="-122"/>
              </a:rPr>
              <a:t>秒内读写超过十万个键值。</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也提供了持久化的支持，即将内存中的数据异步写入硬盘中，同时不影响继续提供服务。</a:t>
            </a:r>
            <a:endParaRPr lang="zh-CN" altLang="en-US" sz="1600" dirty="0">
              <a:latin typeface="黑体" panose="02010609060101010101" pitchFamily="49" charset="-122"/>
              <a:ea typeface="黑体" panose="02010609060101010101" pitchFamily="49" charset="-122"/>
            </a:endParaRPr>
          </a:p>
        </p:txBody>
      </p:sp>
      <p:sp>
        <p:nvSpPr>
          <p:cNvPr id="7" name="文本框 2"/>
          <p:cNvSpPr txBox="1"/>
          <p:nvPr/>
        </p:nvSpPr>
        <p:spPr>
          <a:xfrm>
            <a:off x="643944" y="3626506"/>
            <a:ext cx="11109032" cy="1200329"/>
          </a:xfrm>
          <a:prstGeom prst="rect">
            <a:avLst/>
          </a:prstGeom>
          <a:noFill/>
        </p:spPr>
        <p:txBody>
          <a:bodyPr wrap="square" rtlCol="0">
            <a:spAutoFit/>
          </a:bodyPr>
          <a:lstStyle/>
          <a:p>
            <a:pPr>
              <a:lnSpc>
                <a:spcPct val="150000"/>
              </a:lnSpc>
            </a:pPr>
            <a:r>
              <a:rPr lang="zh-CN" altLang="en-US" sz="1600" dirty="0" smtClean="0">
                <a:latin typeface="黑体" panose="02010609060101010101" pitchFamily="49" charset="-122"/>
                <a:ea typeface="黑体" panose="02010609060101010101" pitchFamily="49" charset="-122"/>
              </a:rPr>
              <a:t>（三）功能丰富</a:t>
            </a:r>
            <a:endParaRPr lang="en-US" altLang="zh-CN" sz="1600" dirty="0" smtClean="0">
              <a:latin typeface="黑体" panose="02010609060101010101" pitchFamily="49" charset="-122"/>
              <a:ea typeface="黑体" panose="02010609060101010101" pitchFamily="49" charset="-122"/>
            </a:endParaRPr>
          </a:p>
          <a:p>
            <a:pPr>
              <a:lnSpc>
                <a:spcPct val="150000"/>
              </a:lnSpc>
            </a:pPr>
            <a:r>
              <a:rPr lang="en-US" altLang="zh-CN" sz="1600" dirty="0" smtClean="0">
                <a:latin typeface="黑体" panose="02010609060101010101" pitchFamily="49" charset="-122"/>
                <a:ea typeface="黑体" panose="02010609060101010101" pitchFamily="49" charset="-122"/>
              </a:rPr>
              <a:t>	</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在很多场合是名副其实的多面手，越来越多的人将其用作缓存、队列系统中。例如，</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可作为缓存系统，并且可以为每个键设置生存时间，生存时间到期后键会自动删除；</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还支持“发布</a:t>
            </a:r>
            <a:r>
              <a:rPr lang="en-US" altLang="zh-CN" sz="1600" dirty="0" smtClean="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订阅”的消息模式</a:t>
            </a:r>
            <a:r>
              <a:rPr lang="zh-CN" altLang="en-US" sz="1600" dirty="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等等</a:t>
            </a:r>
            <a:endParaRPr lang="zh-CN" altLang="en-US" sz="1600" dirty="0">
              <a:latin typeface="黑体" panose="02010609060101010101" pitchFamily="49" charset="-122"/>
              <a:ea typeface="黑体" panose="02010609060101010101" pitchFamily="49" charset="-122"/>
            </a:endParaRPr>
          </a:p>
        </p:txBody>
      </p:sp>
      <p:sp>
        <p:nvSpPr>
          <p:cNvPr id="8" name="文本框 5"/>
          <p:cNvSpPr txBox="1"/>
          <p:nvPr/>
        </p:nvSpPr>
        <p:spPr>
          <a:xfrm>
            <a:off x="632497" y="4858131"/>
            <a:ext cx="11120479" cy="1569660"/>
          </a:xfrm>
          <a:prstGeom prst="rect">
            <a:avLst/>
          </a:prstGeom>
          <a:noFill/>
        </p:spPr>
        <p:txBody>
          <a:bodyPr wrap="square" rtlCol="0">
            <a:spAutoFit/>
          </a:bodyPr>
          <a:lstStyle/>
          <a:p>
            <a:pPr>
              <a:lnSpc>
                <a:spcPct val="150000"/>
              </a:lnSpc>
            </a:pPr>
            <a:r>
              <a:rPr lang="zh-CN" altLang="en-US" sz="1600" dirty="0" smtClean="0">
                <a:latin typeface="黑体" panose="02010609060101010101" pitchFamily="49" charset="-122"/>
                <a:ea typeface="黑体" panose="02010609060101010101" pitchFamily="49" charset="-122"/>
              </a:rPr>
              <a:t>（四）简单稳定</a:t>
            </a:r>
            <a:endParaRPr lang="en-US" altLang="zh-CN" sz="1600" dirty="0" smtClean="0">
              <a:latin typeface="黑体" panose="02010609060101010101" pitchFamily="49" charset="-122"/>
              <a:ea typeface="黑体" panose="02010609060101010101" pitchFamily="49" charset="-122"/>
            </a:endParaRPr>
          </a:p>
          <a:p>
            <a:pPr>
              <a:lnSpc>
                <a:spcPct val="150000"/>
              </a:lnSpc>
            </a:pPr>
            <a:r>
              <a:rPr lang="en-US" altLang="zh-CN" sz="1600" dirty="0" smtClean="0">
                <a:latin typeface="黑体" panose="02010609060101010101" pitchFamily="49" charset="-122"/>
                <a:ea typeface="黑体" panose="02010609060101010101" pitchFamily="49" charset="-122"/>
              </a:rPr>
              <a:t>	</a:t>
            </a:r>
            <a:r>
              <a:rPr lang="zh-CN" altLang="en-US" sz="1600" dirty="0" smtClean="0">
                <a:latin typeface="黑体" panose="02010609060101010101" pitchFamily="49" charset="-122"/>
                <a:ea typeface="黑体" panose="02010609060101010101" pitchFamily="49" charset="-122"/>
              </a:rPr>
              <a:t>在</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中使用命令来读写数据，就相当于</a:t>
            </a:r>
            <a:r>
              <a:rPr lang="en-US" altLang="zh-CN" sz="1600" dirty="0" smtClean="0">
                <a:latin typeface="黑体" panose="02010609060101010101" pitchFamily="49" charset="-122"/>
                <a:ea typeface="黑体" panose="02010609060101010101" pitchFamily="49" charset="-122"/>
              </a:rPr>
              <a:t>SQL</a:t>
            </a:r>
            <a:r>
              <a:rPr lang="zh-CN" altLang="en-US" sz="1600" dirty="0" smtClean="0">
                <a:latin typeface="黑体" panose="02010609060101010101" pitchFamily="49" charset="-122"/>
                <a:ea typeface="黑体" panose="02010609060101010101" pitchFamily="49" charset="-122"/>
              </a:rPr>
              <a:t>语言之关系型数据库。并且</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提供了几十种不同编程语言的客户端库，这些库很好地封装了</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命令，使得在程序中与</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进行交互更加容易。</a:t>
            </a:r>
            <a:r>
              <a:rPr lang="en-US" altLang="zh-CN" sz="1600" dirty="0">
                <a:latin typeface="黑体" panose="02010609060101010101" pitchFamily="49" charset="-122"/>
                <a:ea typeface="黑体" panose="02010609060101010101" pitchFamily="49" charset="-122"/>
              </a:rPr>
              <a:t> </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是开源的，良好的开发氛围和严谨的版本发布机制使得</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的稳定版本更加可靠。</a:t>
            </a:r>
            <a:endParaRPr lang="en-US" altLang="zh-CN" sz="1600" dirty="0" smtClean="0">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939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537797" y="5987125"/>
            <a:ext cx="3942824" cy="275590"/>
          </a:xfrm>
          <a:prstGeom prst="rect">
            <a:avLst/>
          </a:prstGeom>
          <a:noFill/>
        </p:spPr>
        <p:txBody>
          <a:bodyPr wrap="square" rtlCol="0">
            <a:spAutoFit/>
          </a:bodyPr>
          <a:lstStyle/>
          <a:p>
            <a:endParaRPr lang="zh-CN" altLang="en-US" sz="1200" dirty="0">
              <a:solidFill>
                <a:schemeClr val="accent5"/>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6" name="Picture 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9540" y="18669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3"/>
          <p:cNvSpPr>
            <a:spLocks noGrp="1"/>
          </p:cNvSpPr>
          <p:nvPr>
            <p:ph type="ctrTitle"/>
          </p:nvPr>
        </p:nvSpPr>
        <p:spPr>
          <a:xfrm>
            <a:off x="1510665" y="1012825"/>
            <a:ext cx="7381240" cy="4864100"/>
          </a:xfrm>
        </p:spPr>
        <p:txBody>
          <a:bodyPr>
            <a:normAutofit fontScale="90000"/>
          </a:bodyPr>
          <a:p>
            <a:r>
              <a:rPr lang="zh-CN" altLang="en-US" sz="2000" dirty="0"/>
              <a:t>第一个层面，是从使用者的角度。比如：</a:t>
            </a:r>
            <a:br>
              <a:rPr lang="zh-CN" altLang="en-US" sz="2000" dirty="0"/>
            </a:br>
            <a:br>
              <a:rPr lang="zh-CN" altLang="en-US" sz="2000" dirty="0"/>
            </a:br>
            <a:r>
              <a:rPr lang="zh-CN" altLang="en-US" sz="2000" dirty="0"/>
              <a:t>•string</a:t>
            </a:r>
            <a:br>
              <a:rPr lang="zh-CN" altLang="en-US" sz="2000" dirty="0"/>
            </a:br>
            <a:r>
              <a:rPr lang="zh-CN" altLang="en-US" sz="2000" dirty="0"/>
              <a:t>•list</a:t>
            </a:r>
            <a:br>
              <a:rPr lang="zh-CN" altLang="en-US" sz="2000" dirty="0"/>
            </a:br>
            <a:r>
              <a:rPr lang="zh-CN" altLang="en-US" sz="2000" dirty="0"/>
              <a:t>•hash</a:t>
            </a:r>
            <a:br>
              <a:rPr lang="zh-CN" altLang="en-US" sz="2000" dirty="0"/>
            </a:br>
            <a:r>
              <a:rPr lang="zh-CN" altLang="en-US" sz="2000" dirty="0"/>
              <a:t>•set</a:t>
            </a:r>
            <a:br>
              <a:rPr lang="zh-CN" altLang="en-US" sz="2000" dirty="0"/>
            </a:br>
            <a:r>
              <a:rPr lang="zh-CN" altLang="en-US" sz="2000" dirty="0"/>
              <a:t>•sorted set</a:t>
            </a:r>
            <a:br>
              <a:rPr lang="zh-CN" altLang="en-US" sz="2000" dirty="0"/>
            </a:br>
            <a:r>
              <a:rPr lang="zh-CN" altLang="en-US" sz="2000" dirty="0"/>
              <a:t>这一层面也是Redis暴露给外部的调用接口。</a:t>
            </a:r>
            <a:br>
              <a:rPr lang="zh-CN" altLang="en-US" sz="2000" dirty="0"/>
            </a:br>
            <a:br>
              <a:rPr lang="zh-CN" altLang="en-US" sz="2000" dirty="0"/>
            </a:br>
            <a:r>
              <a:rPr lang="zh-CN" altLang="en-US" sz="2000" dirty="0"/>
              <a:t>第二个层面，是从内部实现的角度，属于更底层的实现。比如：</a:t>
            </a:r>
            <a:br>
              <a:rPr lang="zh-CN" altLang="en-US" sz="2000" dirty="0"/>
            </a:br>
            <a:br>
              <a:rPr lang="zh-CN" altLang="en-US" sz="2000" dirty="0"/>
            </a:br>
            <a:r>
              <a:rPr lang="zh-CN" altLang="en-US" sz="2000" dirty="0"/>
              <a:t>•dict</a:t>
            </a:r>
            <a:br>
              <a:rPr lang="zh-CN" altLang="en-US" sz="2000" dirty="0"/>
            </a:br>
            <a:r>
              <a:rPr lang="zh-CN" altLang="en-US" sz="2000" dirty="0"/>
              <a:t>•sds</a:t>
            </a:r>
            <a:br>
              <a:rPr lang="zh-CN" altLang="en-US" sz="2000" dirty="0"/>
            </a:br>
            <a:r>
              <a:rPr lang="zh-CN" altLang="en-US" sz="2000" dirty="0"/>
              <a:t>•ziplist</a:t>
            </a:r>
            <a:br>
              <a:rPr lang="zh-CN" altLang="en-US" sz="2000" dirty="0"/>
            </a:br>
            <a:r>
              <a:rPr lang="zh-CN" altLang="en-US" sz="2000" dirty="0"/>
              <a:t>•quicklist</a:t>
            </a:r>
            <a:br>
              <a:rPr lang="zh-CN" altLang="en-US" sz="2000" dirty="0"/>
            </a:br>
            <a:r>
              <a:rPr lang="zh-CN" altLang="en-US" sz="2000" dirty="0"/>
              <a:t>•skiplist</a:t>
            </a:r>
            <a:br>
              <a:rPr lang="zh-CN" altLang="en-US" sz="1000" dirty="0"/>
            </a:br>
            <a:endParaRPr lang="zh-CN" alt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85395" y="110592"/>
            <a:ext cx="7186411" cy="772733"/>
          </a:xfrm>
        </p:spPr>
        <p:txBody>
          <a:bodyPr/>
          <a:lstStyle/>
          <a:p>
            <a:pPr algn="ctr"/>
            <a:r>
              <a:rPr lang="zh-CN" altLang="en-US" sz="4000" dirty="0" smtClean="0"/>
              <a:t>二、</a:t>
            </a:r>
            <a:r>
              <a:rPr lang="en-US" altLang="zh-CN" sz="4000" dirty="0" err="1" smtClean="0"/>
              <a:t>Redis</a:t>
            </a:r>
            <a:r>
              <a:rPr lang="zh-CN" altLang="en-US" sz="4000" dirty="0" smtClean="0"/>
              <a:t>数据类型</a:t>
            </a:r>
            <a:endParaRPr lang="zh-CN" altLang="en-US" sz="4000"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7" name="文本框 5"/>
          <p:cNvSpPr txBox="1"/>
          <p:nvPr/>
        </p:nvSpPr>
        <p:spPr>
          <a:xfrm>
            <a:off x="979619" y="958826"/>
            <a:ext cx="10613965" cy="1338828"/>
          </a:xfrm>
          <a:prstGeom prst="rect">
            <a:avLst/>
          </a:prstGeom>
          <a:noFill/>
        </p:spPr>
        <p:txBody>
          <a:bodyPr wrap="square" rtlCol="0">
            <a:spAutoFit/>
          </a:bodyPr>
          <a:lstStyle/>
          <a:p>
            <a:pPr>
              <a:lnSpc>
                <a:spcPct val="150000"/>
              </a:lnSpc>
            </a:pPr>
            <a:r>
              <a:rPr lang="en-US" altLang="zh-CN" dirty="0" smtClean="0">
                <a:solidFill>
                  <a:schemeClr val="accent5"/>
                </a:solidFill>
                <a:latin typeface="黑体" panose="02010609060101010101" pitchFamily="49" charset="-122"/>
                <a:ea typeface="黑体" panose="02010609060101010101" pitchFamily="49" charset="-122"/>
              </a:rPr>
              <a:t>1.</a:t>
            </a:r>
            <a:r>
              <a:rPr lang="zh-CN" altLang="en-US" dirty="0" smtClean="0">
                <a:solidFill>
                  <a:schemeClr val="accent5"/>
                </a:solidFill>
                <a:latin typeface="黑体" panose="02010609060101010101" pitchFamily="49" charset="-122"/>
                <a:ea typeface="黑体" panose="02010609060101010101" pitchFamily="49" charset="-122"/>
              </a:rPr>
              <a:t>字符串类型</a:t>
            </a:r>
            <a:endParaRPr lang="en-US" altLang="zh-CN" dirty="0" smtClean="0">
              <a:solidFill>
                <a:schemeClr val="accent5"/>
              </a:solidFill>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字符串类型是</a:t>
            </a:r>
            <a:r>
              <a:rPr lang="en-US" altLang="zh-CN" dirty="0" err="1" smtClean="0">
                <a:latin typeface="黑体" panose="02010609060101010101" pitchFamily="49" charset="-122"/>
                <a:ea typeface="黑体" panose="02010609060101010101" pitchFamily="49" charset="-122"/>
              </a:rPr>
              <a:t>Redis</a:t>
            </a:r>
            <a:r>
              <a:rPr lang="zh-CN" altLang="en-US" dirty="0" smtClean="0">
                <a:latin typeface="黑体" panose="02010609060101010101" pitchFamily="49" charset="-122"/>
                <a:ea typeface="黑体" panose="02010609060101010101" pitchFamily="49" charset="-122"/>
              </a:rPr>
              <a:t>中最基本的数据类型，它能存储任何形式的字符串，例如存储用户的邮箱、</a:t>
            </a:r>
            <a:r>
              <a:rPr lang="en-US" altLang="zh-CN" dirty="0" smtClean="0">
                <a:latin typeface="黑体" panose="02010609060101010101" pitchFamily="49" charset="-122"/>
                <a:ea typeface="黑体" panose="02010609060101010101" pitchFamily="49" charset="-122"/>
              </a:rPr>
              <a:t>JSON</a:t>
            </a:r>
            <a:r>
              <a:rPr lang="zh-CN" altLang="en-US" dirty="0" smtClean="0">
                <a:latin typeface="黑体" panose="02010609060101010101" pitchFamily="49" charset="-122"/>
                <a:ea typeface="黑体" panose="02010609060101010101" pitchFamily="49" charset="-122"/>
              </a:rPr>
              <a:t>化的对象甚至是一张图片。一个字符串类型键允许存储的数据的最大容量是</a:t>
            </a:r>
            <a:r>
              <a:rPr lang="en-US" altLang="zh-CN" dirty="0" smtClean="0">
                <a:latin typeface="黑体" panose="02010609060101010101" pitchFamily="49" charset="-122"/>
                <a:ea typeface="黑体" panose="02010609060101010101" pitchFamily="49" charset="-122"/>
              </a:rPr>
              <a:t>512MB</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p:txBody>
      </p:sp>
      <p:sp>
        <p:nvSpPr>
          <p:cNvPr id="8" name="文本框 5"/>
          <p:cNvSpPr txBox="1"/>
          <p:nvPr/>
        </p:nvSpPr>
        <p:spPr>
          <a:xfrm>
            <a:off x="979619" y="2194962"/>
            <a:ext cx="10613966" cy="1754326"/>
          </a:xfrm>
          <a:prstGeom prst="rect">
            <a:avLst/>
          </a:prstGeom>
          <a:noFill/>
        </p:spPr>
        <p:txBody>
          <a:bodyPr wrap="square" rtlCol="0">
            <a:spAutoFit/>
          </a:bodyPr>
          <a:lstStyle/>
          <a:p>
            <a:pPr>
              <a:lnSpc>
                <a:spcPct val="150000"/>
              </a:lnSpc>
            </a:pPr>
            <a:r>
              <a:rPr lang="en-US" altLang="zh-CN" dirty="0">
                <a:solidFill>
                  <a:schemeClr val="accent5"/>
                </a:solidFill>
                <a:latin typeface="黑体" panose="02010609060101010101" pitchFamily="49" charset="-122"/>
                <a:ea typeface="黑体" panose="02010609060101010101" pitchFamily="49" charset="-122"/>
              </a:rPr>
              <a:t>2.</a:t>
            </a:r>
            <a:r>
              <a:rPr lang="zh-CN" altLang="en-US" dirty="0">
                <a:solidFill>
                  <a:schemeClr val="accent5"/>
                </a:solidFill>
                <a:latin typeface="黑体" panose="02010609060101010101" pitchFamily="49" charset="-122"/>
                <a:ea typeface="黑体" panose="02010609060101010101" pitchFamily="49" charset="-122"/>
              </a:rPr>
              <a:t>散列类型</a:t>
            </a:r>
            <a:endParaRPr lang="en-US" altLang="zh-CN" dirty="0">
              <a:solidFill>
                <a:schemeClr val="accent5"/>
              </a:solidFill>
              <a:latin typeface="黑体" panose="02010609060101010101" pitchFamily="49" charset="-122"/>
              <a:ea typeface="黑体" panose="02010609060101010101" pitchFamily="49" charset="-122"/>
            </a:endParaRPr>
          </a:p>
          <a:p>
            <a:pPr>
              <a:lnSpc>
                <a:spcPct val="150000"/>
              </a:lnSpc>
            </a:pPr>
            <a:r>
              <a:rPr lang="en-US" altLang="zh-CN" dirty="0" smtClean="0">
                <a:latin typeface="黑体" panose="02010609060101010101" pitchFamily="49" charset="-122"/>
                <a:ea typeface="黑体" panose="02010609060101010101" pitchFamily="49" charset="-122"/>
              </a:rPr>
              <a:t>	</a:t>
            </a:r>
            <a:r>
              <a:rPr lang="en-US" altLang="zh-CN" dirty="0" err="1" smtClean="0">
                <a:latin typeface="黑体" panose="02010609060101010101" pitchFamily="49" charset="-122"/>
                <a:ea typeface="黑体" panose="02010609060101010101" pitchFamily="49" charset="-122"/>
              </a:rPr>
              <a:t>Redis</a:t>
            </a:r>
            <a:r>
              <a:rPr lang="zh-CN" altLang="en-US" dirty="0" smtClean="0">
                <a:latin typeface="黑体" panose="02010609060101010101" pitchFamily="49" charset="-122"/>
                <a:ea typeface="黑体" panose="02010609060101010101" pitchFamily="49" charset="-122"/>
              </a:rPr>
              <a:t>是采用字典结构以键值对的形式存储数据，而散列类型的键值也是一种字典结构，其存储了字段和字段值的映射，但是字段值只能是字符串，不支持其他数据类型。</a:t>
            </a:r>
            <a:r>
              <a:rPr lang="zh-CN" altLang="en-US" dirty="0">
                <a:latin typeface="黑体" panose="02010609060101010101" pitchFamily="49" charset="-122"/>
                <a:ea typeface="黑体" panose="02010609060101010101" pitchFamily="49" charset="-122"/>
              </a:rPr>
              <a:t>散列类型适合存储</a:t>
            </a:r>
            <a:r>
              <a:rPr lang="zh-CN" altLang="en-US" dirty="0" smtClean="0">
                <a:latin typeface="黑体" panose="02010609060101010101" pitchFamily="49" charset="-122"/>
                <a:ea typeface="黑体" panose="02010609060101010101" pitchFamily="49" charset="-122"/>
              </a:rPr>
              <a:t>对象。</a:t>
            </a:r>
            <a:r>
              <a:rPr lang="en-US" altLang="zh-CN"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a:p>
            <a:pPr>
              <a:lnSpc>
                <a:spcPct val="150000"/>
              </a:lnSpc>
            </a:pPr>
            <a:endParaRPr lang="en-US" altLang="zh-CN" dirty="0" smtClean="0">
              <a:latin typeface="黑体" panose="02010609060101010101" pitchFamily="49" charset="-122"/>
              <a:ea typeface="黑体" panose="02010609060101010101" pitchFamily="49" charset="-122"/>
            </a:endParaRPr>
          </a:p>
        </p:txBody>
      </p:sp>
      <p:sp>
        <p:nvSpPr>
          <p:cNvPr id="9" name="文本框 5"/>
          <p:cNvSpPr txBox="1"/>
          <p:nvPr/>
        </p:nvSpPr>
        <p:spPr>
          <a:xfrm>
            <a:off x="929283" y="3433122"/>
            <a:ext cx="10613965" cy="1338828"/>
          </a:xfrm>
          <a:prstGeom prst="rect">
            <a:avLst/>
          </a:prstGeom>
          <a:noFill/>
        </p:spPr>
        <p:txBody>
          <a:bodyPr wrap="square" rtlCol="0">
            <a:spAutoFit/>
          </a:bodyPr>
          <a:lstStyle/>
          <a:p>
            <a:pPr>
              <a:lnSpc>
                <a:spcPct val="150000"/>
              </a:lnSpc>
            </a:pPr>
            <a:r>
              <a:rPr lang="en-US" altLang="zh-CN" dirty="0">
                <a:solidFill>
                  <a:schemeClr val="accent5"/>
                </a:solidFill>
                <a:latin typeface="黑体" panose="02010609060101010101" pitchFamily="49" charset="-122"/>
                <a:ea typeface="黑体" panose="02010609060101010101" pitchFamily="49" charset="-122"/>
              </a:rPr>
              <a:t>3.</a:t>
            </a:r>
            <a:r>
              <a:rPr lang="zh-CN" altLang="en-US" dirty="0">
                <a:solidFill>
                  <a:schemeClr val="accent5"/>
                </a:solidFill>
                <a:latin typeface="黑体" panose="02010609060101010101" pitchFamily="49" charset="-122"/>
                <a:ea typeface="黑体" panose="02010609060101010101" pitchFamily="49" charset="-122"/>
              </a:rPr>
              <a:t>列表类型</a:t>
            </a:r>
            <a:endParaRPr lang="en-US" altLang="zh-CN" dirty="0">
              <a:solidFill>
                <a:schemeClr val="accent5"/>
              </a:solidFill>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列表类型可以存储一个有序的字符串列表，常用的操作是向列表两端添加元素，或者获得列表的某一个字段。</a:t>
            </a:r>
            <a:endParaRPr lang="en-US" altLang="zh-CN" dirty="0" smtClean="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0" name="文本框 5"/>
              <p:cNvSpPr txBox="1"/>
              <p:nvPr/>
            </p:nvSpPr>
            <p:spPr>
              <a:xfrm>
                <a:off x="895726" y="4625504"/>
                <a:ext cx="10613965" cy="923330"/>
              </a:xfrm>
              <a:prstGeom prst="rect">
                <a:avLst/>
              </a:prstGeom>
              <a:noFill/>
            </p:spPr>
            <p:txBody>
              <a:bodyPr wrap="square" rtlCol="0">
                <a:spAutoFit/>
              </a:bodyPr>
              <a:lstStyle/>
              <a:p>
                <a:pPr>
                  <a:lnSpc>
                    <a:spcPct val="150000"/>
                  </a:lnSpc>
                </a:pPr>
                <a:r>
                  <a:rPr lang="en-US" altLang="zh-CN" dirty="0">
                    <a:solidFill>
                      <a:schemeClr val="accent5"/>
                    </a:solidFill>
                    <a:latin typeface="黑体" panose="02010609060101010101" pitchFamily="49" charset="-122"/>
                    <a:ea typeface="黑体" panose="02010609060101010101" pitchFamily="49" charset="-122"/>
                  </a:rPr>
                  <a:t>4.</a:t>
                </a:r>
                <a:r>
                  <a:rPr lang="zh-CN" altLang="en-US" dirty="0">
                    <a:solidFill>
                      <a:schemeClr val="accent5"/>
                    </a:solidFill>
                    <a:latin typeface="黑体" panose="02010609060101010101" pitchFamily="49" charset="-122"/>
                    <a:ea typeface="黑体" panose="02010609060101010101" pitchFamily="49" charset="-122"/>
                  </a:rPr>
                  <a:t>集合类型</a:t>
                </a:r>
                <a:endParaRPr lang="en-US" altLang="zh-CN" dirty="0">
                  <a:solidFill>
                    <a:schemeClr val="accent5"/>
                  </a:solidFill>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集合中的每个元素都是不同的，并且没有顺序。一个集合类型</a:t>
                </a:r>
                <a:r>
                  <a:rPr lang="en-US" altLang="zh-CN" dirty="0">
                    <a:latin typeface="黑体" panose="02010609060101010101" pitchFamily="49" charset="-122"/>
                    <a:ea typeface="黑体" panose="02010609060101010101" pitchFamily="49" charset="-122"/>
                  </a:rPr>
                  <a:t>(set)</a:t>
                </a:r>
                <a:r>
                  <a:rPr lang="zh-CN" altLang="en-US" dirty="0">
                    <a:latin typeface="黑体" panose="02010609060101010101" pitchFamily="49" charset="-122"/>
                    <a:ea typeface="黑体" panose="02010609060101010101" pitchFamily="49" charset="-122"/>
                  </a:rPr>
                  <a:t>键可以存储至多</a:t>
                </a:r>
                <a14:m>
                  <m:oMath xmlns:m="http://schemas.openxmlformats.org/officeDocument/2006/math">
                    <m:sSup>
                      <m:sSupPr>
                        <m:ctrlPr>
                          <a:rPr lang="zh-CN" altLang="en-US" i="1">
                            <a:latin typeface="Cambria Math"/>
                          </a:rPr>
                        </m:ctrlPr>
                      </m:sSupPr>
                      <m:e>
                        <m:r>
                          <a:rPr lang="zh-CN" altLang="en-US">
                            <a:latin typeface="Cambria Math" panose="02040503050406030204" pitchFamily="18" charset="0"/>
                          </a:rPr>
                          <m:t>2</m:t>
                        </m:r>
                      </m:e>
                      <m:sup>
                        <m:r>
                          <a:rPr lang="zh-CN" altLang="en-US">
                            <a:latin typeface="Cambria Math" panose="02040503050406030204" pitchFamily="18" charset="0"/>
                          </a:rPr>
                          <m:t>32</m:t>
                        </m:r>
                      </m:sup>
                    </m:sSup>
                  </m:oMath>
                </a14:m>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个字段。</a:t>
                </a:r>
              </a:p>
            </p:txBody>
          </p:sp>
        </mc:Choice>
        <mc:Fallback>
          <p:sp>
            <p:nvSpPr>
              <p:cNvPr id="10" name="文本框 5"/>
              <p:cNvSpPr txBox="1">
                <a:spLocks noRot="1" noChangeAspect="1" noMove="1" noResize="1" noEditPoints="1" noAdjustHandles="1" noChangeArrowheads="1" noChangeShapeType="1" noTextEdit="1"/>
              </p:cNvSpPr>
              <p:nvPr/>
            </p:nvSpPr>
            <p:spPr>
              <a:xfrm>
                <a:off x="895726" y="4625504"/>
                <a:ext cx="10613965" cy="923330"/>
              </a:xfrm>
              <a:prstGeom prst="rect">
                <a:avLst/>
              </a:prstGeom>
              <a:blipFill rotWithShape="1">
                <a:blip r:embed="rId1"/>
                <a:stretch>
                  <a:fillRect l="-517" b="-2649"/>
                </a:stretch>
              </a:blipFill>
            </p:spPr>
            <p:txBody>
              <a:bodyPr/>
              <a:lstStyle/>
              <a:p>
                <a:r>
                  <a:rPr lang="zh-CN" altLang="en-US">
                    <a:noFill/>
                  </a:rPr>
                  <a:t> </a:t>
                </a:r>
                <a:endParaRPr lang="zh-CN" altLang="en-US">
                  <a:noFill/>
                </a:endParaRPr>
              </a:p>
            </p:txBody>
          </p:sp>
        </mc:Fallback>
      </mc:AlternateContent>
      <p:sp>
        <p:nvSpPr>
          <p:cNvPr id="11" name="文本框 5"/>
          <p:cNvSpPr txBox="1"/>
          <p:nvPr/>
        </p:nvSpPr>
        <p:spPr>
          <a:xfrm>
            <a:off x="929282" y="5522319"/>
            <a:ext cx="10613965" cy="1338828"/>
          </a:xfrm>
          <a:prstGeom prst="rect">
            <a:avLst/>
          </a:prstGeom>
          <a:noFill/>
        </p:spPr>
        <p:txBody>
          <a:bodyPr wrap="square" rtlCol="0">
            <a:spAutoFit/>
          </a:bodyPr>
          <a:lstStyle/>
          <a:p>
            <a:pPr>
              <a:lnSpc>
                <a:spcPct val="150000"/>
              </a:lnSpc>
            </a:pPr>
            <a:r>
              <a:rPr lang="en-US" altLang="zh-CN" dirty="0" smtClean="0">
                <a:solidFill>
                  <a:schemeClr val="accent5"/>
                </a:solidFill>
                <a:latin typeface="黑体" panose="02010609060101010101" pitchFamily="49" charset="-122"/>
                <a:ea typeface="黑体" panose="02010609060101010101" pitchFamily="49" charset="-122"/>
              </a:rPr>
              <a:t>5.</a:t>
            </a:r>
            <a:r>
              <a:rPr lang="zh-CN" altLang="en-US" dirty="0">
                <a:solidFill>
                  <a:schemeClr val="accent5"/>
                </a:solidFill>
                <a:latin typeface="黑体" panose="02010609060101010101" pitchFamily="49" charset="-122"/>
                <a:ea typeface="黑体" panose="02010609060101010101" pitchFamily="49" charset="-122"/>
              </a:rPr>
              <a:t>有序集合类型</a:t>
            </a:r>
            <a:endParaRPr lang="en-US" altLang="zh-CN" dirty="0">
              <a:solidFill>
                <a:schemeClr val="accent5"/>
              </a:solidFill>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在集合类型的基础</a:t>
            </a:r>
            <a:r>
              <a:rPr lang="zh-CN" altLang="en-US" dirty="0" smtClean="0">
                <a:latin typeface="黑体" panose="02010609060101010101" pitchFamily="49" charset="-122"/>
                <a:ea typeface="黑体" panose="02010609060101010101" pitchFamily="49" charset="-122"/>
              </a:rPr>
              <a:t>上，使得</a:t>
            </a:r>
            <a:r>
              <a:rPr lang="zh-CN" altLang="en-US" dirty="0">
                <a:latin typeface="黑体" panose="02010609060101010101" pitchFamily="49" charset="-122"/>
                <a:ea typeface="黑体" panose="02010609060101010101" pitchFamily="49" charset="-122"/>
              </a:rPr>
              <a:t>我们可以获得最高（最低）的前</a:t>
            </a:r>
            <a:r>
              <a:rPr lang="en-US" altLang="zh-CN" dirty="0">
                <a:latin typeface="黑体" panose="02010609060101010101" pitchFamily="49" charset="-122"/>
                <a:ea typeface="黑体" panose="02010609060101010101" pitchFamily="49" charset="-122"/>
              </a:rPr>
              <a:t>N</a:t>
            </a:r>
            <a:r>
              <a:rPr lang="zh-CN" altLang="en-US" dirty="0">
                <a:latin typeface="黑体" panose="02010609060101010101" pitchFamily="49" charset="-122"/>
                <a:ea typeface="黑体" panose="02010609060101010101" pitchFamily="49" charset="-122"/>
              </a:rPr>
              <a:t>个元素、指定分数范围内的元素等与分数有关的操作。</a:t>
            </a:r>
            <a:endParaRPr lang="zh-CN" altLang="en-US" dirty="0">
              <a:latin typeface="黑体" panose="02010609060101010101" pitchFamily="49" charset="-122"/>
              <a:ea typeface="黑体" panose="02010609060101010101" pitchFamily="49" charset="-122"/>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19" y="-117446"/>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85395" y="0"/>
            <a:ext cx="7186411" cy="772733"/>
          </a:xfrm>
        </p:spPr>
        <p:txBody>
          <a:bodyPr/>
          <a:lstStyle/>
          <a:p>
            <a:pPr algn="ctr"/>
            <a:r>
              <a:rPr lang="zh-CN" altLang="en-US" sz="4000" dirty="0" smtClean="0"/>
              <a:t>三、</a:t>
            </a:r>
            <a:r>
              <a:rPr lang="en-US" altLang="zh-CN" sz="4000" dirty="0" err="1" smtClean="0"/>
              <a:t>Redis</a:t>
            </a:r>
            <a:r>
              <a:rPr lang="zh-CN" altLang="en-US" sz="4000" dirty="0" smtClean="0"/>
              <a:t>常用命令</a:t>
            </a:r>
            <a:endParaRPr lang="zh-CN" altLang="en-US" sz="4000" dirty="0">
              <a:latin typeface="黑体" panose="02010609060101010101" pitchFamily="49" charset="-122"/>
              <a:ea typeface="黑体" panose="02010609060101010101" pitchFamily="49" charset="-122"/>
            </a:endParaRPr>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3" name="TextBox 2"/>
          <p:cNvSpPr txBox="1"/>
          <p:nvPr/>
        </p:nvSpPr>
        <p:spPr>
          <a:xfrm>
            <a:off x="1098958" y="796954"/>
            <a:ext cx="3796367" cy="5678478"/>
          </a:xfrm>
          <a:prstGeom prst="rect">
            <a:avLst/>
          </a:prstGeom>
          <a:noFill/>
        </p:spPr>
        <p:txBody>
          <a:bodyPr wrap="square" rtlCol="0">
            <a:spAutoFit/>
          </a:bodyPr>
          <a:lstStyle/>
          <a:p>
            <a:r>
              <a:rPr lang="en-US" altLang="zh-CN" sz="1100" dirty="0" smtClean="0">
                <a:solidFill>
                  <a:schemeClr val="accent5"/>
                </a:solidFill>
              </a:rPr>
              <a:t>(0)</a:t>
            </a:r>
            <a:r>
              <a:rPr lang="zh-CN" altLang="en-US" sz="1100" dirty="0" smtClean="0">
                <a:solidFill>
                  <a:schemeClr val="accent5"/>
                </a:solidFill>
              </a:rPr>
              <a:t>启动</a:t>
            </a:r>
            <a:endParaRPr lang="zh-CN" altLang="en-US" sz="1100" dirty="0">
              <a:solidFill>
                <a:schemeClr val="accent5"/>
              </a:solidFill>
            </a:endParaRPr>
          </a:p>
          <a:p>
            <a:r>
              <a:rPr lang="zh-CN" altLang="en-US" sz="1100" dirty="0"/>
              <a:t>启动 </a:t>
            </a:r>
            <a:r>
              <a:rPr lang="en-US" altLang="zh-CN" sz="1100" dirty="0" err="1"/>
              <a:t>Redis</a:t>
            </a:r>
            <a:endParaRPr lang="en-US" altLang="zh-CN" sz="1100" dirty="0"/>
          </a:p>
          <a:p>
            <a:r>
              <a:rPr lang="en-US" altLang="zh-CN" sz="1100" dirty="0" err="1"/>
              <a:t>redis</a:t>
            </a:r>
            <a:r>
              <a:rPr lang="en-US" altLang="zh-CN" sz="1100" dirty="0"/>
              <a:t>-server</a:t>
            </a:r>
            <a:endParaRPr lang="en-US" altLang="zh-CN" sz="1100" dirty="0"/>
          </a:p>
          <a:p>
            <a:r>
              <a:rPr lang="zh-CN" altLang="en-US" sz="1100" dirty="0"/>
              <a:t>检查</a:t>
            </a:r>
            <a:r>
              <a:rPr lang="en-US" altLang="zh-CN" sz="1100" dirty="0" err="1"/>
              <a:t>Redis</a:t>
            </a:r>
            <a:r>
              <a:rPr lang="zh-CN" altLang="en-US" sz="1100" dirty="0"/>
              <a:t>是否在工作</a:t>
            </a:r>
            <a:endParaRPr lang="zh-CN" altLang="en-US" sz="1100" dirty="0"/>
          </a:p>
          <a:p>
            <a:r>
              <a:rPr lang="en-US" altLang="zh-CN" sz="1100" dirty="0" err="1"/>
              <a:t>redis</a:t>
            </a:r>
            <a:r>
              <a:rPr lang="en-US" altLang="zh-CN" sz="1100" dirty="0"/>
              <a:t>-cli</a:t>
            </a:r>
            <a:endParaRPr lang="en-US" altLang="zh-CN" sz="1100" dirty="0"/>
          </a:p>
          <a:p>
            <a:r>
              <a:rPr lang="en-US" altLang="zh-CN" sz="1100" dirty="0">
                <a:solidFill>
                  <a:schemeClr val="accent5"/>
                </a:solidFill>
              </a:rPr>
              <a:t>(1)</a:t>
            </a:r>
            <a:r>
              <a:rPr lang="zh-CN" altLang="en-US" sz="1100" dirty="0">
                <a:solidFill>
                  <a:schemeClr val="accent5"/>
                </a:solidFill>
              </a:rPr>
              <a:t>字符串</a:t>
            </a:r>
            <a:endParaRPr lang="zh-CN" altLang="en-US" sz="1100" dirty="0">
              <a:solidFill>
                <a:schemeClr val="accent5"/>
              </a:solidFill>
            </a:endParaRPr>
          </a:p>
          <a:p>
            <a:r>
              <a:rPr lang="en-US" altLang="zh-CN" sz="1100" dirty="0"/>
              <a:t>SET name "Tom"</a:t>
            </a:r>
            <a:endParaRPr lang="en-US" altLang="zh-CN" sz="1100" dirty="0"/>
          </a:p>
          <a:p>
            <a:r>
              <a:rPr lang="en-US" altLang="zh-CN" sz="1100" dirty="0"/>
              <a:t>GET name</a:t>
            </a:r>
            <a:endParaRPr lang="en-US" altLang="zh-CN" sz="1100" dirty="0"/>
          </a:p>
          <a:p>
            <a:r>
              <a:rPr lang="en-US" altLang="zh-CN" sz="1100" dirty="0"/>
              <a:t>SET counter 1000</a:t>
            </a:r>
            <a:endParaRPr lang="en-US" altLang="zh-CN" sz="1100" dirty="0"/>
          </a:p>
          <a:p>
            <a:r>
              <a:rPr lang="en-US" altLang="zh-CN" sz="1100" dirty="0"/>
              <a:t>INCR counter</a:t>
            </a:r>
            <a:endParaRPr lang="en-US" altLang="zh-CN" sz="1100" dirty="0"/>
          </a:p>
          <a:p>
            <a:r>
              <a:rPr lang="en-US" altLang="zh-CN" sz="1100" dirty="0"/>
              <a:t>DECR counter</a:t>
            </a:r>
            <a:endParaRPr lang="en-US" altLang="zh-CN" sz="1100" dirty="0"/>
          </a:p>
          <a:p>
            <a:r>
              <a:rPr lang="en-US" altLang="zh-CN" sz="1100" dirty="0"/>
              <a:t>APPEND name "Jack"</a:t>
            </a:r>
            <a:endParaRPr lang="en-US" altLang="zh-CN" sz="1100" dirty="0"/>
          </a:p>
          <a:p>
            <a:r>
              <a:rPr lang="en-US" altLang="zh-CN" sz="1100" dirty="0"/>
              <a:t>GET name</a:t>
            </a:r>
            <a:endParaRPr lang="en-US" altLang="zh-CN" sz="1100" dirty="0"/>
          </a:p>
          <a:p>
            <a:r>
              <a:rPr lang="en-US" altLang="zh-CN" sz="1100" dirty="0">
                <a:solidFill>
                  <a:schemeClr val="accent5"/>
                </a:solidFill>
              </a:rPr>
              <a:t>(2)</a:t>
            </a:r>
            <a:r>
              <a:rPr lang="zh-CN" altLang="en-US" sz="1100" dirty="0">
                <a:solidFill>
                  <a:schemeClr val="accent5"/>
                </a:solidFill>
              </a:rPr>
              <a:t>散列类型</a:t>
            </a:r>
            <a:endParaRPr lang="zh-CN" altLang="en-US" sz="1100" dirty="0">
              <a:solidFill>
                <a:schemeClr val="accent5"/>
              </a:solidFill>
            </a:endParaRPr>
          </a:p>
          <a:p>
            <a:r>
              <a:rPr lang="en-US" altLang="zh-CN" sz="1100" dirty="0"/>
              <a:t>HMSET car name "</a:t>
            </a:r>
            <a:r>
              <a:rPr lang="en-US" altLang="zh-CN" sz="1100" dirty="0" err="1"/>
              <a:t>volvo</a:t>
            </a:r>
            <a:r>
              <a:rPr lang="en-US" altLang="zh-CN" sz="1100" dirty="0"/>
              <a:t>" color "black" price 20</a:t>
            </a:r>
            <a:endParaRPr lang="en-US" altLang="zh-CN" sz="1100" dirty="0"/>
          </a:p>
          <a:p>
            <a:r>
              <a:rPr lang="en-US" altLang="zh-CN" sz="1100" dirty="0"/>
              <a:t>HMGET car name</a:t>
            </a:r>
            <a:endParaRPr lang="en-US" altLang="zh-CN" sz="1100" dirty="0"/>
          </a:p>
          <a:p>
            <a:r>
              <a:rPr lang="en-US" altLang="zh-CN" sz="1100" dirty="0"/>
              <a:t>HEXISTS car name</a:t>
            </a:r>
            <a:endParaRPr lang="en-US" altLang="zh-CN" sz="1100" dirty="0"/>
          </a:p>
          <a:p>
            <a:r>
              <a:rPr lang="en-US" altLang="zh-CN" sz="1100" dirty="0"/>
              <a:t>HDEL car price</a:t>
            </a:r>
            <a:endParaRPr lang="en-US" altLang="zh-CN" sz="1100" dirty="0"/>
          </a:p>
          <a:p>
            <a:r>
              <a:rPr lang="en-US" altLang="zh-CN" sz="1100" dirty="0">
                <a:solidFill>
                  <a:schemeClr val="accent5"/>
                </a:solidFill>
              </a:rPr>
              <a:t>(3)</a:t>
            </a:r>
            <a:r>
              <a:rPr lang="zh-CN" altLang="en-US" sz="1100" dirty="0">
                <a:solidFill>
                  <a:schemeClr val="accent5"/>
                </a:solidFill>
              </a:rPr>
              <a:t>列表类型</a:t>
            </a:r>
            <a:endParaRPr lang="zh-CN" altLang="en-US" sz="1100" dirty="0">
              <a:solidFill>
                <a:schemeClr val="accent5"/>
              </a:solidFill>
            </a:endParaRPr>
          </a:p>
          <a:p>
            <a:r>
              <a:rPr lang="en-US" altLang="zh-CN" sz="1100" dirty="0"/>
              <a:t>LPUSH lists </a:t>
            </a:r>
            <a:r>
              <a:rPr lang="en-US" altLang="zh-CN" sz="1100" dirty="0" err="1"/>
              <a:t>redis</a:t>
            </a:r>
            <a:endParaRPr lang="en-US" altLang="zh-CN" sz="1100" dirty="0"/>
          </a:p>
          <a:p>
            <a:r>
              <a:rPr lang="en-US" altLang="zh-CN" sz="1100" dirty="0"/>
              <a:t>LPUSH lists </a:t>
            </a:r>
            <a:r>
              <a:rPr lang="en-US" altLang="zh-CN" sz="1100" dirty="0" err="1"/>
              <a:t>mogodb</a:t>
            </a:r>
            <a:endParaRPr lang="en-US" altLang="zh-CN" sz="1100" dirty="0"/>
          </a:p>
          <a:p>
            <a:r>
              <a:rPr lang="en-US" altLang="zh-CN" sz="1100" dirty="0"/>
              <a:t>RPUSH lists </a:t>
            </a:r>
            <a:r>
              <a:rPr lang="en-US" altLang="zh-CN" sz="1100" dirty="0" err="1"/>
              <a:t>mysql</a:t>
            </a:r>
            <a:endParaRPr lang="en-US" altLang="zh-CN" sz="1100" dirty="0"/>
          </a:p>
          <a:p>
            <a:r>
              <a:rPr lang="en-US" altLang="zh-CN" sz="1100" dirty="0"/>
              <a:t>LPOP lists</a:t>
            </a:r>
            <a:endParaRPr lang="en-US" altLang="zh-CN" sz="1100" dirty="0"/>
          </a:p>
          <a:p>
            <a:r>
              <a:rPr lang="en-US" altLang="zh-CN" sz="1100" dirty="0"/>
              <a:t>RPOP lists</a:t>
            </a:r>
            <a:endParaRPr lang="en-US" altLang="zh-CN" sz="1100" dirty="0"/>
          </a:p>
          <a:p>
            <a:r>
              <a:rPr lang="en-US" altLang="zh-CN" sz="1100" dirty="0"/>
              <a:t>LRANGE lists 0 10</a:t>
            </a:r>
            <a:endParaRPr lang="en-US" altLang="zh-CN" sz="1100" dirty="0"/>
          </a:p>
          <a:p>
            <a:r>
              <a:rPr lang="en-US" altLang="zh-CN" sz="1100" dirty="0">
                <a:solidFill>
                  <a:schemeClr val="accent5"/>
                </a:solidFill>
              </a:rPr>
              <a:t>(4)</a:t>
            </a:r>
            <a:r>
              <a:rPr lang="zh-CN" altLang="en-US" sz="1100" dirty="0">
                <a:solidFill>
                  <a:schemeClr val="accent5"/>
                </a:solidFill>
              </a:rPr>
              <a:t>集合类型</a:t>
            </a:r>
            <a:endParaRPr lang="zh-CN" altLang="en-US" sz="1100" dirty="0">
              <a:solidFill>
                <a:schemeClr val="accent5"/>
              </a:solidFill>
            </a:endParaRPr>
          </a:p>
          <a:p>
            <a:r>
              <a:rPr lang="en-US" altLang="zh-CN" sz="1100" dirty="0"/>
              <a:t>SADD letters a</a:t>
            </a:r>
            <a:endParaRPr lang="en-US" altLang="zh-CN" sz="1100" dirty="0"/>
          </a:p>
          <a:p>
            <a:r>
              <a:rPr lang="en-US" altLang="zh-CN" sz="1100" dirty="0"/>
              <a:t>SADD letters a b c</a:t>
            </a:r>
            <a:endParaRPr lang="en-US" altLang="zh-CN" sz="1100" dirty="0"/>
          </a:p>
          <a:p>
            <a:r>
              <a:rPr lang="en-US" altLang="zh-CN" sz="1100" dirty="0"/>
              <a:t>SREM letters c d</a:t>
            </a:r>
            <a:endParaRPr lang="en-US" altLang="zh-CN" sz="1100" dirty="0"/>
          </a:p>
          <a:p>
            <a:r>
              <a:rPr lang="en-US" altLang="zh-CN" sz="1100" dirty="0"/>
              <a:t>SMEMBERS </a:t>
            </a:r>
            <a:r>
              <a:rPr lang="en-US" altLang="zh-CN" sz="1100" dirty="0" smtClean="0"/>
              <a:t>letters</a:t>
            </a:r>
            <a:endParaRPr lang="en-US" altLang="zh-CN" sz="1100" dirty="0"/>
          </a:p>
          <a:p>
            <a:r>
              <a:rPr lang="en-US" altLang="zh-CN" sz="1100" dirty="0"/>
              <a:t>SADD </a:t>
            </a:r>
            <a:r>
              <a:rPr lang="en-US" altLang="zh-CN" sz="1100" dirty="0" err="1"/>
              <a:t>setA</a:t>
            </a:r>
            <a:r>
              <a:rPr lang="en-US" altLang="zh-CN" sz="1100" dirty="0"/>
              <a:t> 1 2 3</a:t>
            </a:r>
            <a:endParaRPr lang="en-US" altLang="zh-CN" sz="1100" dirty="0"/>
          </a:p>
          <a:p>
            <a:r>
              <a:rPr lang="en-US" altLang="zh-CN" sz="1100" dirty="0"/>
              <a:t>SADD </a:t>
            </a:r>
            <a:r>
              <a:rPr lang="en-US" altLang="zh-CN" sz="1100" dirty="0" err="1"/>
              <a:t>setB</a:t>
            </a:r>
            <a:r>
              <a:rPr lang="en-US" altLang="zh-CN" sz="1100" dirty="0"/>
              <a:t> 2 3 4</a:t>
            </a:r>
            <a:endParaRPr lang="en-US" altLang="zh-CN" sz="1100" dirty="0"/>
          </a:p>
          <a:p>
            <a:r>
              <a:rPr lang="en-US" altLang="zh-CN" sz="1100" dirty="0"/>
              <a:t>SDIFF </a:t>
            </a:r>
            <a:r>
              <a:rPr lang="en-US" altLang="zh-CN" sz="1100" dirty="0" err="1"/>
              <a:t>setA</a:t>
            </a:r>
            <a:r>
              <a:rPr lang="en-US" altLang="zh-CN" sz="1100" dirty="0"/>
              <a:t> </a:t>
            </a:r>
            <a:r>
              <a:rPr lang="en-US" altLang="zh-CN" sz="1100" dirty="0" err="1" smtClean="0"/>
              <a:t>setB</a:t>
            </a:r>
            <a:endParaRPr lang="en-US" altLang="zh-CN" sz="1100" dirty="0"/>
          </a:p>
        </p:txBody>
      </p:sp>
      <p:sp>
        <p:nvSpPr>
          <p:cNvPr id="12" name="TextBox 11"/>
          <p:cNvSpPr txBox="1"/>
          <p:nvPr/>
        </p:nvSpPr>
        <p:spPr>
          <a:xfrm>
            <a:off x="6423957" y="796954"/>
            <a:ext cx="3697709" cy="3647152"/>
          </a:xfrm>
          <a:prstGeom prst="rect">
            <a:avLst/>
          </a:prstGeom>
          <a:noFill/>
        </p:spPr>
        <p:txBody>
          <a:bodyPr wrap="square" rtlCol="0">
            <a:spAutoFit/>
          </a:bodyPr>
          <a:lstStyle/>
          <a:p>
            <a:r>
              <a:rPr lang="en-US" altLang="zh-CN" sz="1100" dirty="0">
                <a:solidFill>
                  <a:schemeClr val="accent5"/>
                </a:solidFill>
              </a:rPr>
              <a:t>(5)</a:t>
            </a:r>
            <a:r>
              <a:rPr lang="zh-CN" altLang="en-US" sz="1100" dirty="0">
                <a:solidFill>
                  <a:schemeClr val="accent5"/>
                </a:solidFill>
              </a:rPr>
              <a:t>有序集合</a:t>
            </a:r>
            <a:endParaRPr lang="zh-CN" altLang="en-US" sz="1100" dirty="0">
              <a:solidFill>
                <a:schemeClr val="accent5"/>
              </a:solidFill>
            </a:endParaRPr>
          </a:p>
          <a:p>
            <a:r>
              <a:rPr lang="zh-CN" altLang="en-US" sz="1100" dirty="0"/>
              <a:t> </a:t>
            </a:r>
            <a:r>
              <a:rPr lang="en-US" altLang="zh-CN" sz="1100" dirty="0"/>
              <a:t>ZADD tutorials 1 </a:t>
            </a:r>
            <a:r>
              <a:rPr lang="en-US" altLang="zh-CN" sz="1100" dirty="0" err="1"/>
              <a:t>redis</a:t>
            </a:r>
            <a:r>
              <a:rPr lang="en-US" altLang="zh-CN" sz="1100" dirty="0"/>
              <a:t>  2 </a:t>
            </a:r>
            <a:r>
              <a:rPr lang="en-US" altLang="zh-CN" sz="1100" dirty="0" err="1"/>
              <a:t>mongodb</a:t>
            </a:r>
            <a:r>
              <a:rPr lang="en-US" altLang="zh-CN" sz="1100" dirty="0"/>
              <a:t> 3 </a:t>
            </a:r>
            <a:r>
              <a:rPr lang="en-US" altLang="zh-CN" sz="1100" dirty="0" err="1"/>
              <a:t>mysql</a:t>
            </a:r>
            <a:r>
              <a:rPr lang="en-US" altLang="zh-CN" sz="1100" dirty="0"/>
              <a:t>  3 </a:t>
            </a:r>
            <a:r>
              <a:rPr lang="en-US" altLang="zh-CN" sz="1100" dirty="0" err="1"/>
              <a:t>mysql</a:t>
            </a:r>
            <a:endParaRPr lang="en-US" altLang="zh-CN" sz="1100" dirty="0"/>
          </a:p>
          <a:p>
            <a:r>
              <a:rPr lang="en-US" altLang="zh-CN" sz="1100" dirty="0"/>
              <a:t>ZRANGE tutorials 0 10 WITHSCORES </a:t>
            </a:r>
            <a:endParaRPr lang="en-US" altLang="zh-CN" sz="1100" dirty="0"/>
          </a:p>
          <a:p>
            <a:r>
              <a:rPr lang="en-US" altLang="zh-CN" sz="1100" dirty="0">
                <a:solidFill>
                  <a:schemeClr val="accent5"/>
                </a:solidFill>
              </a:rPr>
              <a:t>(6)</a:t>
            </a:r>
            <a:r>
              <a:rPr lang="zh-CN" altLang="en-US" sz="1100" dirty="0">
                <a:solidFill>
                  <a:schemeClr val="accent5"/>
                </a:solidFill>
              </a:rPr>
              <a:t>事务</a:t>
            </a:r>
            <a:endParaRPr lang="zh-CN" altLang="en-US" sz="1100" dirty="0">
              <a:solidFill>
                <a:schemeClr val="accent5"/>
              </a:solidFill>
            </a:endParaRPr>
          </a:p>
          <a:p>
            <a:r>
              <a:rPr lang="en-US" altLang="zh-CN" sz="1100" dirty="0"/>
              <a:t>MULTI</a:t>
            </a:r>
            <a:endParaRPr lang="en-US" altLang="zh-CN" sz="1100" dirty="0"/>
          </a:p>
          <a:p>
            <a:r>
              <a:rPr lang="en-US" altLang="zh-CN" sz="1100" dirty="0"/>
              <a:t>INCR likes</a:t>
            </a:r>
            <a:endParaRPr lang="en-US" altLang="zh-CN" sz="1100" dirty="0"/>
          </a:p>
          <a:p>
            <a:r>
              <a:rPr lang="en-US" altLang="zh-CN" sz="1100" dirty="0"/>
              <a:t>INCR visitors</a:t>
            </a:r>
            <a:endParaRPr lang="en-US" altLang="zh-CN" sz="1100" dirty="0"/>
          </a:p>
          <a:p>
            <a:r>
              <a:rPr lang="en-US" altLang="zh-CN" sz="1100" dirty="0"/>
              <a:t>EXEC</a:t>
            </a:r>
            <a:endParaRPr lang="en-US" altLang="zh-CN" sz="1100" dirty="0"/>
          </a:p>
          <a:p>
            <a:r>
              <a:rPr lang="en-US" altLang="zh-CN" sz="1100" dirty="0">
                <a:solidFill>
                  <a:schemeClr val="accent5"/>
                </a:solidFill>
              </a:rPr>
              <a:t>(7)</a:t>
            </a:r>
            <a:r>
              <a:rPr lang="zh-CN" altLang="en-US" sz="1100" dirty="0">
                <a:solidFill>
                  <a:schemeClr val="accent5"/>
                </a:solidFill>
              </a:rPr>
              <a:t>生存时间</a:t>
            </a:r>
            <a:endParaRPr lang="zh-CN" altLang="en-US" sz="1100" dirty="0">
              <a:solidFill>
                <a:schemeClr val="accent5"/>
              </a:solidFill>
            </a:endParaRPr>
          </a:p>
          <a:p>
            <a:r>
              <a:rPr lang="en-US" altLang="zh-CN" sz="1100" dirty="0"/>
              <a:t>SET session uuid11</a:t>
            </a:r>
            <a:endParaRPr lang="en-US" altLang="zh-CN" sz="1100" dirty="0"/>
          </a:p>
          <a:p>
            <a:r>
              <a:rPr lang="en-US" altLang="zh-CN" sz="1100" dirty="0"/>
              <a:t>EXPIRE session 20</a:t>
            </a:r>
            <a:endParaRPr lang="en-US" altLang="zh-CN" sz="1100" dirty="0"/>
          </a:p>
          <a:p>
            <a:r>
              <a:rPr lang="en-US" altLang="zh-CN" sz="1100" dirty="0"/>
              <a:t>TTL session</a:t>
            </a:r>
            <a:endParaRPr lang="en-US" altLang="zh-CN" sz="1100" dirty="0"/>
          </a:p>
          <a:p>
            <a:r>
              <a:rPr lang="en-US" altLang="zh-CN" sz="1100" dirty="0">
                <a:solidFill>
                  <a:schemeClr val="accent5"/>
                </a:solidFill>
              </a:rPr>
              <a:t>(8)</a:t>
            </a:r>
            <a:r>
              <a:rPr lang="zh-CN" altLang="en-US" sz="1100" dirty="0">
                <a:solidFill>
                  <a:schemeClr val="accent5"/>
                </a:solidFill>
              </a:rPr>
              <a:t>排序</a:t>
            </a:r>
            <a:endParaRPr lang="zh-CN" altLang="en-US" sz="1100" dirty="0">
              <a:solidFill>
                <a:schemeClr val="accent5"/>
              </a:solidFill>
            </a:endParaRPr>
          </a:p>
          <a:p>
            <a:r>
              <a:rPr lang="en-US" altLang="zh-CN" sz="1100" dirty="0"/>
              <a:t>LPUSH </a:t>
            </a:r>
            <a:r>
              <a:rPr lang="en-US" altLang="zh-CN" sz="1100" dirty="0" err="1"/>
              <a:t>mylist</a:t>
            </a:r>
            <a:r>
              <a:rPr lang="en-US" altLang="zh-CN" sz="1100" dirty="0"/>
              <a:t> 4 2 6 1 7 3</a:t>
            </a:r>
            <a:endParaRPr lang="en-US" altLang="zh-CN" sz="1100" dirty="0"/>
          </a:p>
          <a:p>
            <a:r>
              <a:rPr lang="en-US" altLang="zh-CN" sz="1100" dirty="0"/>
              <a:t>SORT </a:t>
            </a:r>
            <a:r>
              <a:rPr lang="en-US" altLang="zh-CN" sz="1100" dirty="0" err="1"/>
              <a:t>mylist</a:t>
            </a:r>
            <a:endParaRPr lang="en-US" altLang="zh-CN" sz="1100" dirty="0"/>
          </a:p>
          <a:p>
            <a:r>
              <a:rPr lang="en-US" altLang="zh-CN" sz="1100" dirty="0"/>
              <a:t>LPUSH </a:t>
            </a:r>
            <a:r>
              <a:rPr lang="en-US" altLang="zh-CN" sz="1100" dirty="0" err="1"/>
              <a:t>mylistalpha</a:t>
            </a:r>
            <a:r>
              <a:rPr lang="en-US" altLang="zh-CN" sz="1100" dirty="0"/>
              <a:t> a c e d c a</a:t>
            </a:r>
            <a:endParaRPr lang="en-US" altLang="zh-CN" sz="1100" dirty="0"/>
          </a:p>
          <a:p>
            <a:r>
              <a:rPr lang="en-US" altLang="zh-CN" sz="1100" dirty="0"/>
              <a:t>SORT </a:t>
            </a:r>
            <a:r>
              <a:rPr lang="en-US" altLang="zh-CN" sz="1100" dirty="0" err="1"/>
              <a:t>mylistalpha</a:t>
            </a:r>
            <a:r>
              <a:rPr lang="en-US" altLang="zh-CN" sz="1100" dirty="0"/>
              <a:t> ALPHA</a:t>
            </a:r>
            <a:endParaRPr lang="en-US" altLang="zh-CN" sz="1100" dirty="0"/>
          </a:p>
          <a:p>
            <a:r>
              <a:rPr lang="en-US" altLang="zh-CN" sz="1100" dirty="0">
                <a:solidFill>
                  <a:schemeClr val="accent5"/>
                </a:solidFill>
              </a:rPr>
              <a:t>(9)</a:t>
            </a:r>
            <a:r>
              <a:rPr lang="zh-CN" altLang="en-US" sz="1100" dirty="0">
                <a:solidFill>
                  <a:schemeClr val="accent5"/>
                </a:solidFill>
              </a:rPr>
              <a:t>消息通知</a:t>
            </a:r>
            <a:endParaRPr lang="zh-CN" altLang="en-US" sz="1100" dirty="0">
              <a:solidFill>
                <a:schemeClr val="accent5"/>
              </a:solidFill>
            </a:endParaRPr>
          </a:p>
          <a:p>
            <a:r>
              <a:rPr lang="en-US" altLang="zh-CN" sz="1100" dirty="0"/>
              <a:t>PUBLISH </a:t>
            </a:r>
            <a:r>
              <a:rPr lang="en-US" altLang="zh-CN" sz="1100" dirty="0" err="1"/>
              <a:t>redisChat</a:t>
            </a:r>
            <a:r>
              <a:rPr lang="en-US" altLang="zh-CN" sz="1100" dirty="0"/>
              <a:t> "</a:t>
            </a:r>
            <a:r>
              <a:rPr lang="en-US" altLang="zh-CN" sz="1100" dirty="0" err="1"/>
              <a:t>Redis</a:t>
            </a:r>
            <a:r>
              <a:rPr lang="en-US" altLang="zh-CN" sz="1100" dirty="0"/>
              <a:t> is a great caching technique"</a:t>
            </a:r>
            <a:endParaRPr lang="en-US" altLang="zh-CN" sz="1100" dirty="0"/>
          </a:p>
          <a:p>
            <a:r>
              <a:rPr lang="en-US" altLang="zh-CN" sz="1100" dirty="0"/>
              <a:t>SUBSCRIBE </a:t>
            </a:r>
            <a:r>
              <a:rPr lang="en-US" altLang="zh-CN" sz="1100" dirty="0" err="1"/>
              <a:t>redisChat</a:t>
            </a:r>
            <a:endParaRPr lang="en-US" altLang="zh-CN" sz="1100" dirty="0"/>
          </a:p>
          <a:p>
            <a:r>
              <a:rPr lang="en-US" altLang="zh-CN" sz="1100" dirty="0"/>
              <a:t>PUBLISH </a:t>
            </a:r>
            <a:r>
              <a:rPr lang="en-US" altLang="zh-CN" sz="1100" dirty="0" err="1"/>
              <a:t>redisChat</a:t>
            </a:r>
            <a:r>
              <a:rPr lang="en-US" altLang="zh-CN" sz="1100" dirty="0"/>
              <a:t> "Learn </a:t>
            </a:r>
            <a:r>
              <a:rPr lang="en-US" altLang="zh-CN" sz="1100" dirty="0" err="1"/>
              <a:t>redis</a:t>
            </a:r>
            <a:r>
              <a:rPr lang="en-US" altLang="zh-CN" sz="1100" dirty="0"/>
              <a:t> by tutorials point"</a:t>
            </a:r>
            <a:endParaRPr lang="en-US" altLang="zh-CN" sz="1100" dirty="0"/>
          </a:p>
        </p:txBody>
      </p:sp>
      <p:pic>
        <p:nvPicPr>
          <p:cNvPr id="6" name="图片 5"/>
          <p:cNvPicPr>
            <a:picLocks noChangeAspect="1"/>
          </p:cNvPicPr>
          <p:nvPr/>
        </p:nvPicPr>
        <p:blipFill>
          <a:blip r:embed="rId1"/>
          <a:stretch>
            <a:fillRect/>
          </a:stretch>
        </p:blipFill>
        <p:spPr>
          <a:xfrm>
            <a:off x="2778162" y="3736862"/>
            <a:ext cx="3714917" cy="2986916"/>
          </a:xfrm>
          <a:prstGeom prst="rect">
            <a:avLst/>
          </a:prstGeom>
        </p:spPr>
      </p:pic>
      <p:sp>
        <p:nvSpPr>
          <p:cNvPr id="7" name="TextBox 6"/>
          <p:cNvSpPr txBox="1"/>
          <p:nvPr/>
        </p:nvSpPr>
        <p:spPr>
          <a:xfrm>
            <a:off x="6493079" y="4621173"/>
            <a:ext cx="4915948" cy="1985159"/>
          </a:xfrm>
          <a:prstGeom prst="rect">
            <a:avLst/>
          </a:prstGeom>
          <a:noFill/>
        </p:spPr>
        <p:txBody>
          <a:bodyPr wrap="square" rtlCol="0">
            <a:spAutoFit/>
          </a:bodyPr>
          <a:lstStyle/>
          <a:p>
            <a:pPr>
              <a:lnSpc>
                <a:spcPct val="150000"/>
              </a:lnSpc>
            </a:pPr>
            <a:r>
              <a:rPr lang="en-US" altLang="zh-CN" sz="1400" dirty="0" err="1">
                <a:latin typeface="黑体" panose="02010609060101010101" pitchFamily="49" charset="-122"/>
                <a:ea typeface="黑体" panose="02010609060101010101" pitchFamily="49" charset="-122"/>
              </a:rPr>
              <a:t>Redis</a:t>
            </a:r>
            <a:r>
              <a:rPr lang="zh-CN" altLang="en-US" sz="1400" dirty="0">
                <a:latin typeface="黑体" panose="02010609060101010101" pitchFamily="49" charset="-122"/>
                <a:ea typeface="黑体" panose="02010609060101010101" pitchFamily="49" charset="-122"/>
              </a:rPr>
              <a:t>的底层通信协议对管道（</a:t>
            </a:r>
            <a:r>
              <a:rPr lang="en-US" altLang="zh-CN" sz="1400" dirty="0">
                <a:latin typeface="黑体" panose="02010609060101010101" pitchFamily="49" charset="-122"/>
                <a:ea typeface="黑体" panose="02010609060101010101" pitchFamily="49" charset="-122"/>
              </a:rPr>
              <a:t>pipelining</a:t>
            </a:r>
            <a:r>
              <a:rPr lang="zh-CN" altLang="en-US" sz="1400" dirty="0">
                <a:latin typeface="黑体" panose="02010609060101010101" pitchFamily="49" charset="-122"/>
                <a:ea typeface="黑体" panose="02010609060101010101" pitchFamily="49" charset="-122"/>
              </a:rPr>
              <a:t>）提供了支持，通过管道可以一次性发送多条指令并在执行完成后一次性将结果返回，当一组命令中每条命令不依赖于之前命令的执行结果时就可以将这组命令一起通过管道发出，管道可以减少客户端与</a:t>
            </a:r>
            <a:r>
              <a:rPr lang="en-US" altLang="zh-CN" sz="1400" dirty="0" err="1">
                <a:latin typeface="黑体" panose="02010609060101010101" pitchFamily="49" charset="-122"/>
                <a:ea typeface="黑体" panose="02010609060101010101" pitchFamily="49" charset="-122"/>
              </a:rPr>
              <a:t>Redis</a:t>
            </a:r>
            <a:r>
              <a:rPr lang="zh-CN" altLang="en-US" sz="1400" dirty="0">
                <a:latin typeface="黑体" panose="02010609060101010101" pitchFamily="49" charset="-122"/>
                <a:ea typeface="黑体" panose="02010609060101010101" pitchFamily="49" charset="-122"/>
              </a:rPr>
              <a:t>的通信次数来实现降低往返时延累计值的目的。</a:t>
            </a:r>
            <a:endParaRPr lang="en-US" altLang="zh-CN" sz="1400" dirty="0">
              <a:latin typeface="黑体" panose="02010609060101010101" pitchFamily="49" charset="-122"/>
              <a:ea typeface="黑体" panose="02010609060101010101" pitchFamily="49" charset="-122"/>
            </a:endParaRPr>
          </a:p>
          <a:p>
            <a:endParaRPr lang="zh-CN" alt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66737" cy="79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85395" y="0"/>
            <a:ext cx="7186411" cy="772733"/>
          </a:xfrm>
        </p:spPr>
        <p:txBody>
          <a:bodyPr/>
          <a:lstStyle/>
          <a:p>
            <a:pPr algn="ctr"/>
            <a:r>
              <a:rPr lang="zh-CN" altLang="en-US" sz="4000" dirty="0" smtClean="0">
                <a:sym typeface="+mn-ea"/>
              </a:rPr>
              <a:t>字符串类型</a:t>
            </a:r>
            <a:endParaRPr lang="zh-CN" altLang="en-US" sz="4000" dirty="0">
              <a:latin typeface="黑体" panose="02010609060101010101" pitchFamily="49" charset="-122"/>
              <a:ea typeface="黑体" panose="02010609060101010101" pitchFamily="49" charset="-122"/>
            </a:endParaRPr>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
            <a:ext cx="1266737" cy="79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2"/>
          <a:stretch>
            <a:fillRect/>
          </a:stretch>
        </p:blipFill>
        <p:spPr>
          <a:xfrm>
            <a:off x="1066800" y="1124585"/>
            <a:ext cx="7847330" cy="47523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85395" y="0"/>
            <a:ext cx="7186411" cy="772733"/>
          </a:xfrm>
        </p:spPr>
        <p:txBody>
          <a:bodyPr/>
          <a:lstStyle/>
          <a:p>
            <a:pPr algn="ctr"/>
            <a:r>
              <a:rPr lang="zh-CN" altLang="en-US" sz="4000" dirty="0" smtClean="0">
                <a:sym typeface="+mn-ea"/>
              </a:rPr>
              <a:t>散列类型</a:t>
            </a:r>
            <a:endParaRPr lang="zh-CN" altLang="en-US" sz="4000" dirty="0">
              <a:latin typeface="黑体" panose="02010609060101010101" pitchFamily="49" charset="-122"/>
              <a:ea typeface="黑体" panose="02010609060101010101" pitchFamily="49" charset="-122"/>
            </a:endParaRPr>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
            <a:ext cx="1266737" cy="79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nvPicPr>
        <p:blipFill>
          <a:blip r:embed="rId2"/>
          <a:stretch>
            <a:fillRect/>
          </a:stretch>
        </p:blipFill>
        <p:spPr>
          <a:xfrm>
            <a:off x="1266825" y="1415415"/>
            <a:ext cx="8142605" cy="367601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6789</Words>
  <Application>WPS 演示</Application>
  <PresentationFormat>自定义</PresentationFormat>
  <Paragraphs>323</Paragraphs>
  <Slides>35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35</vt:i4>
      </vt:variant>
    </vt:vector>
  </HeadingPairs>
  <TitlesOfParts>
    <vt:vector size="48" baseType="lpstr">
      <vt:lpstr>Arial</vt:lpstr>
      <vt:lpstr>宋体</vt:lpstr>
      <vt:lpstr>Wingdings</vt:lpstr>
      <vt:lpstr>Wingdings 3</vt:lpstr>
      <vt:lpstr>Arial</vt:lpstr>
      <vt:lpstr>黑体</vt:lpstr>
      <vt:lpstr>Trebuchet MS</vt:lpstr>
      <vt:lpstr>方正姚体</vt:lpstr>
      <vt:lpstr>华文新魏</vt:lpstr>
      <vt:lpstr>微软雅黑</vt:lpstr>
      <vt:lpstr>Arial Unicode MS</vt:lpstr>
      <vt:lpstr>Calibri</vt:lpstr>
      <vt:lpstr>平面</vt:lpstr>
      <vt:lpstr>Redis入门指南</vt:lpstr>
      <vt:lpstr>PowerPoint 演示文稿</vt:lpstr>
      <vt:lpstr>第一章 Redis介绍</vt:lpstr>
      <vt:lpstr>一、Redis特性</vt:lpstr>
      <vt:lpstr>第一个层面，是从使用者的角度。比如：  •string •list •hash •set •sorted set 这一层面也是Redis暴露给外部的调用接口。  第二个层面，是从内部实现的角度，属于更底层的实现。比如：  •dict •sds •ziplist •quicklist •skiplist </vt:lpstr>
      <vt:lpstr>二、Redis数据类型</vt:lpstr>
      <vt:lpstr>三、Redis常用命令</vt:lpstr>
      <vt:lpstr>字符串类型</vt:lpstr>
      <vt:lpstr>散列类型</vt:lpstr>
      <vt:lpstr>列表类型</vt:lpstr>
      <vt:lpstr>集合类型</vt:lpstr>
      <vt:lpstr>第二章 Redis数据结构与对象</vt:lpstr>
      <vt:lpstr>一、Redis数据结构—简单动态字符串（SDS）</vt:lpstr>
      <vt:lpstr>一、 Redis数据结构—简单动态字符串（SDS）</vt:lpstr>
      <vt:lpstr>一、 Redis数据结构—简单动态字符串（SDS）</vt:lpstr>
      <vt:lpstr>一、 Redis数据结构—跳跃表</vt:lpstr>
      <vt:lpstr>PowerPoint 演示文稿</vt:lpstr>
      <vt:lpstr>PowerPoint 演示文稿</vt:lpstr>
      <vt:lpstr>一、 Redis数据结构—链表</vt:lpstr>
      <vt:lpstr>一、 Redis数据结构—字典</vt:lpstr>
      <vt:lpstr>二、 Redis对象—内存回收、对象共享</vt:lpstr>
      <vt:lpstr>第三章 Redis功能实现机制</vt:lpstr>
      <vt:lpstr>一、持久化 —RDB</vt:lpstr>
      <vt:lpstr>一、持久化—AOF </vt:lpstr>
      <vt:lpstr>一、持久化—RDB与AOF比较 </vt:lpstr>
      <vt:lpstr>二、事务 </vt:lpstr>
      <vt:lpstr>三、主从数据库 </vt:lpstr>
      <vt:lpstr>四、哨兵 </vt:lpstr>
      <vt:lpstr>三、消息订阅 </vt:lpstr>
      <vt:lpstr>四、Redis集群</vt:lpstr>
      <vt:lpstr>PowerPoint 演示文稿</vt:lpstr>
      <vt:lpstr>PowerPoint 演示文稿</vt:lpstr>
      <vt:lpstr>PowerPoint 演示文稿</vt:lpstr>
      <vt:lpstr>PowerPoint 演示文稿</vt:lpstr>
      <vt:lpstr>谢谢！</vt:lpstr>
    </vt:vector>
  </TitlesOfParts>
  <Company>http://www.linuxidc.com</Company>
  <LinksUpToDate>false</LinksUpToDate>
  <SharedDoc>false</SharedDoc>
  <HyperlinksChanged>false</HyperlinksChanged>
  <AppVersion>14.0000</AppVersion>
  <Manager>http://www.linuxidc.com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Redis入门与进阶</dc:title>
  <dc:creator>http://www.linuxidc.com</dc:creator>
  <cp:keywords>http:/www.linuxidc.com</cp:keywords>
  <dc:description>http://www.linuxidc.com</dc:description>
  <cp:lastModifiedBy>简先生</cp:lastModifiedBy>
  <cp:revision>25</cp:revision>
  <dcterms:created xsi:type="dcterms:W3CDTF">2015-10-19T03:56:00Z</dcterms:created>
  <dcterms:modified xsi:type="dcterms:W3CDTF">2017-11-10T13:40:30Z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