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81" r:id="rId5"/>
    <p:sldId id="269" r:id="rId6"/>
    <p:sldId id="284" r:id="rId7"/>
    <p:sldId id="285" r:id="rId8"/>
    <p:sldId id="287" r:id="rId9"/>
    <p:sldId id="286" r:id="rId10"/>
    <p:sldId id="282" r:id="rId11"/>
    <p:sldId id="300" r:id="rId12"/>
    <p:sldId id="293" r:id="rId13"/>
    <p:sldId id="295" r:id="rId14"/>
    <p:sldId id="296" r:id="rId15"/>
    <p:sldId id="288" r:id="rId16"/>
    <p:sldId id="294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FE8"/>
    <a:srgbClr val="97B7FC"/>
    <a:srgbClr val="0039B3"/>
    <a:srgbClr val="BED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7417" autoAdjust="0"/>
  </p:normalViewPr>
  <p:slideViewPr>
    <p:cSldViewPr snapToGrid="0" showGuides="1">
      <p:cViewPr varScale="1">
        <p:scale>
          <a:sx n="69" d="100"/>
          <a:sy n="69" d="100"/>
        </p:scale>
        <p:origin x="-768" y="-102"/>
      </p:cViewPr>
      <p:guideLst>
        <p:guide orient="horz" pos="2160"/>
        <p:guide orient="horz" pos="1026"/>
        <p:guide orient="horz" pos="3259"/>
        <p:guide pos="778"/>
        <p:guide pos="3545"/>
        <p:guide pos="57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0" y="1322042"/>
            <a:ext cx="121920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框 53"/>
          <p:cNvSpPr txBox="1"/>
          <p:nvPr userDrawn="1"/>
        </p:nvSpPr>
        <p:spPr>
          <a:xfrm>
            <a:off x="9448515" y="6480512"/>
            <a:ext cx="2699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39B3"/>
                </a:solidFill>
              </a:rPr>
              <a:t>http://www.runstyle.com/</a:t>
            </a:r>
            <a:endParaRPr lang="zh-CN" altLang="en-US" sz="1600" dirty="0">
              <a:solidFill>
                <a:srgbClr val="0039B3"/>
              </a:solidFill>
            </a:endParaRPr>
          </a:p>
        </p:txBody>
      </p:sp>
      <p:pic>
        <p:nvPicPr>
          <p:cNvPr id="8" name="Picture 2" descr="http://www.runstyle.com/images/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378" y="6123324"/>
            <a:ext cx="1942167" cy="34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0" y="1322042"/>
            <a:ext cx="121920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框 53"/>
          <p:cNvSpPr txBox="1"/>
          <p:nvPr userDrawn="1"/>
        </p:nvSpPr>
        <p:spPr>
          <a:xfrm>
            <a:off x="9448515" y="6480512"/>
            <a:ext cx="2699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39B3"/>
                </a:solidFill>
              </a:rPr>
              <a:t>http://www.runstyle.com/</a:t>
            </a:r>
            <a:endParaRPr lang="zh-CN" altLang="en-US" sz="1600" dirty="0">
              <a:solidFill>
                <a:srgbClr val="0039B3"/>
              </a:solidFill>
            </a:endParaRPr>
          </a:p>
        </p:txBody>
      </p:sp>
      <p:pic>
        <p:nvPicPr>
          <p:cNvPr id="8" name="Picture 2" descr="http://www.runstyle.com/images/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378" y="6123324"/>
            <a:ext cx="1942167" cy="34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796756" y="2351320"/>
            <a:ext cx="598488" cy="442913"/>
            <a:chOff x="4545013" y="211138"/>
            <a:chExt cx="598488" cy="442913"/>
          </a:xfrm>
          <a:solidFill>
            <a:schemeClr val="bg1"/>
          </a:solidFill>
        </p:grpSpPr>
        <p:sp>
          <p:nvSpPr>
            <p:cNvPr id="7" name="Rectangle 69"/>
            <p:cNvSpPr>
              <a:spLocks noChangeArrowheads="1"/>
            </p:cNvSpPr>
            <p:nvPr/>
          </p:nvSpPr>
          <p:spPr bwMode="auto">
            <a:xfrm>
              <a:off x="4740275" y="606425"/>
              <a:ext cx="1412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0"/>
            <p:cNvSpPr/>
            <p:nvPr/>
          </p:nvSpPr>
          <p:spPr bwMode="auto">
            <a:xfrm>
              <a:off x="4697413" y="641350"/>
              <a:ext cx="227013" cy="12700"/>
            </a:xfrm>
            <a:custGeom>
              <a:avLst/>
              <a:gdLst>
                <a:gd name="T0" fmla="*/ 125 w 130"/>
                <a:gd name="T1" fmla="*/ 0 h 7"/>
                <a:gd name="T2" fmla="*/ 6 w 130"/>
                <a:gd name="T3" fmla="*/ 0 h 7"/>
                <a:gd name="T4" fmla="*/ 0 w 130"/>
                <a:gd name="T5" fmla="*/ 5 h 7"/>
                <a:gd name="T6" fmla="*/ 0 w 130"/>
                <a:gd name="T7" fmla="*/ 7 h 7"/>
                <a:gd name="T8" fmla="*/ 130 w 130"/>
                <a:gd name="T9" fmla="*/ 7 h 7"/>
                <a:gd name="T10" fmla="*/ 130 w 130"/>
                <a:gd name="T11" fmla="*/ 5 h 7"/>
                <a:gd name="T12" fmla="*/ 125 w 130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7">
                  <a:moveTo>
                    <a:pt x="12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0" y="2"/>
                    <a:pt x="12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1"/>
            <p:cNvSpPr/>
            <p:nvPr/>
          </p:nvSpPr>
          <p:spPr bwMode="auto">
            <a:xfrm>
              <a:off x="4545013" y="211138"/>
              <a:ext cx="531813" cy="387350"/>
            </a:xfrm>
            <a:custGeom>
              <a:avLst/>
              <a:gdLst>
                <a:gd name="T0" fmla="*/ 232 w 304"/>
                <a:gd name="T1" fmla="*/ 173 h 221"/>
                <a:gd name="T2" fmla="*/ 19 w 304"/>
                <a:gd name="T3" fmla="*/ 173 h 221"/>
                <a:gd name="T4" fmla="*/ 19 w 304"/>
                <a:gd name="T5" fmla="*/ 18 h 221"/>
                <a:gd name="T6" fmla="*/ 285 w 304"/>
                <a:gd name="T7" fmla="*/ 18 h 221"/>
                <a:gd name="T8" fmla="*/ 285 w 304"/>
                <a:gd name="T9" fmla="*/ 45 h 221"/>
                <a:gd name="T10" fmla="*/ 304 w 304"/>
                <a:gd name="T11" fmla="*/ 45 h 221"/>
                <a:gd name="T12" fmla="*/ 304 w 304"/>
                <a:gd name="T13" fmla="*/ 8 h 221"/>
                <a:gd name="T14" fmla="*/ 297 w 304"/>
                <a:gd name="T15" fmla="*/ 0 h 221"/>
                <a:gd name="T16" fmla="*/ 8 w 304"/>
                <a:gd name="T17" fmla="*/ 0 h 221"/>
                <a:gd name="T18" fmla="*/ 0 w 304"/>
                <a:gd name="T19" fmla="*/ 8 h 221"/>
                <a:gd name="T20" fmla="*/ 0 w 304"/>
                <a:gd name="T21" fmla="*/ 213 h 221"/>
                <a:gd name="T22" fmla="*/ 8 w 304"/>
                <a:gd name="T23" fmla="*/ 221 h 221"/>
                <a:gd name="T24" fmla="*/ 232 w 304"/>
                <a:gd name="T25" fmla="*/ 221 h 221"/>
                <a:gd name="T26" fmla="*/ 232 w 304"/>
                <a:gd name="T27" fmla="*/ 17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4" h="221">
                  <a:moveTo>
                    <a:pt x="232" y="173"/>
                  </a:moveTo>
                  <a:cubicBezTo>
                    <a:pt x="19" y="173"/>
                    <a:pt x="19" y="173"/>
                    <a:pt x="19" y="173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5" y="45"/>
                    <a:pt x="285" y="45"/>
                    <a:pt x="285" y="45"/>
                  </a:cubicBezTo>
                  <a:cubicBezTo>
                    <a:pt x="304" y="45"/>
                    <a:pt x="304" y="45"/>
                    <a:pt x="304" y="45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4" y="3"/>
                    <a:pt x="301" y="0"/>
                    <a:pt x="29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17"/>
                    <a:pt x="4" y="221"/>
                    <a:pt x="8" y="221"/>
                  </a:cubicBezTo>
                  <a:cubicBezTo>
                    <a:pt x="232" y="221"/>
                    <a:pt x="232" y="221"/>
                    <a:pt x="232" y="221"/>
                  </a:cubicBezTo>
                  <a:lnTo>
                    <a:pt x="232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2"/>
            <p:cNvSpPr>
              <a:spLocks noEditPoints="1"/>
            </p:cNvSpPr>
            <p:nvPr/>
          </p:nvSpPr>
          <p:spPr bwMode="auto">
            <a:xfrm>
              <a:off x="4967288" y="306388"/>
              <a:ext cx="176213" cy="347663"/>
            </a:xfrm>
            <a:custGeom>
              <a:avLst/>
              <a:gdLst>
                <a:gd name="T0" fmla="*/ 86 w 101"/>
                <a:gd name="T1" fmla="*/ 0 h 199"/>
                <a:gd name="T2" fmla="*/ 16 w 101"/>
                <a:gd name="T3" fmla="*/ 0 h 199"/>
                <a:gd name="T4" fmla="*/ 0 w 101"/>
                <a:gd name="T5" fmla="*/ 15 h 199"/>
                <a:gd name="T6" fmla="*/ 0 w 101"/>
                <a:gd name="T7" fmla="*/ 184 h 199"/>
                <a:gd name="T8" fmla="*/ 16 w 101"/>
                <a:gd name="T9" fmla="*/ 199 h 199"/>
                <a:gd name="T10" fmla="*/ 86 w 101"/>
                <a:gd name="T11" fmla="*/ 199 h 199"/>
                <a:gd name="T12" fmla="*/ 101 w 101"/>
                <a:gd name="T13" fmla="*/ 184 h 199"/>
                <a:gd name="T14" fmla="*/ 101 w 101"/>
                <a:gd name="T15" fmla="*/ 15 h 199"/>
                <a:gd name="T16" fmla="*/ 86 w 101"/>
                <a:gd name="T17" fmla="*/ 0 h 199"/>
                <a:gd name="T18" fmla="*/ 38 w 101"/>
                <a:gd name="T19" fmla="*/ 11 h 199"/>
                <a:gd name="T20" fmla="*/ 64 w 101"/>
                <a:gd name="T21" fmla="*/ 11 h 199"/>
                <a:gd name="T22" fmla="*/ 65 w 101"/>
                <a:gd name="T23" fmla="*/ 13 h 199"/>
                <a:gd name="T24" fmla="*/ 64 w 101"/>
                <a:gd name="T25" fmla="*/ 15 h 199"/>
                <a:gd name="T26" fmla="*/ 38 w 101"/>
                <a:gd name="T27" fmla="*/ 15 h 199"/>
                <a:gd name="T28" fmla="*/ 36 w 101"/>
                <a:gd name="T29" fmla="*/ 13 h 199"/>
                <a:gd name="T30" fmla="*/ 38 w 101"/>
                <a:gd name="T31" fmla="*/ 11 h 199"/>
                <a:gd name="T32" fmla="*/ 51 w 101"/>
                <a:gd name="T33" fmla="*/ 188 h 199"/>
                <a:gd name="T34" fmla="*/ 42 w 101"/>
                <a:gd name="T35" fmla="*/ 179 h 199"/>
                <a:gd name="T36" fmla="*/ 51 w 101"/>
                <a:gd name="T37" fmla="*/ 170 h 199"/>
                <a:gd name="T38" fmla="*/ 60 w 101"/>
                <a:gd name="T39" fmla="*/ 179 h 199"/>
                <a:gd name="T40" fmla="*/ 51 w 101"/>
                <a:gd name="T41" fmla="*/ 188 h 199"/>
                <a:gd name="T42" fmla="*/ 95 w 101"/>
                <a:gd name="T43" fmla="*/ 160 h 199"/>
                <a:gd name="T44" fmla="*/ 7 w 101"/>
                <a:gd name="T45" fmla="*/ 160 h 199"/>
                <a:gd name="T46" fmla="*/ 7 w 101"/>
                <a:gd name="T47" fmla="*/ 30 h 199"/>
                <a:gd name="T48" fmla="*/ 95 w 101"/>
                <a:gd name="T49" fmla="*/ 30 h 199"/>
                <a:gd name="T50" fmla="*/ 95 w 101"/>
                <a:gd name="T51" fmla="*/ 16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" h="199">
                  <a:moveTo>
                    <a:pt x="8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2"/>
                    <a:pt x="7" y="199"/>
                    <a:pt x="16" y="199"/>
                  </a:cubicBezTo>
                  <a:cubicBezTo>
                    <a:pt x="86" y="199"/>
                    <a:pt x="86" y="199"/>
                    <a:pt x="86" y="199"/>
                  </a:cubicBezTo>
                  <a:cubicBezTo>
                    <a:pt x="95" y="199"/>
                    <a:pt x="101" y="192"/>
                    <a:pt x="101" y="184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7"/>
                    <a:pt x="95" y="0"/>
                    <a:pt x="86" y="0"/>
                  </a:cubicBezTo>
                  <a:close/>
                  <a:moveTo>
                    <a:pt x="38" y="11"/>
                  </a:moveTo>
                  <a:cubicBezTo>
                    <a:pt x="64" y="11"/>
                    <a:pt x="64" y="11"/>
                    <a:pt x="64" y="11"/>
                  </a:cubicBezTo>
                  <a:cubicBezTo>
                    <a:pt x="65" y="11"/>
                    <a:pt x="65" y="12"/>
                    <a:pt x="65" y="13"/>
                  </a:cubicBezTo>
                  <a:cubicBezTo>
                    <a:pt x="65" y="14"/>
                    <a:pt x="65" y="15"/>
                    <a:pt x="64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5"/>
                    <a:pt x="36" y="14"/>
                    <a:pt x="36" y="13"/>
                  </a:cubicBezTo>
                  <a:cubicBezTo>
                    <a:pt x="36" y="12"/>
                    <a:pt x="37" y="11"/>
                    <a:pt x="38" y="11"/>
                  </a:cubicBezTo>
                  <a:close/>
                  <a:moveTo>
                    <a:pt x="51" y="188"/>
                  </a:moveTo>
                  <a:cubicBezTo>
                    <a:pt x="46" y="188"/>
                    <a:pt x="42" y="184"/>
                    <a:pt x="42" y="179"/>
                  </a:cubicBezTo>
                  <a:cubicBezTo>
                    <a:pt x="42" y="174"/>
                    <a:pt x="46" y="170"/>
                    <a:pt x="51" y="170"/>
                  </a:cubicBezTo>
                  <a:cubicBezTo>
                    <a:pt x="56" y="170"/>
                    <a:pt x="60" y="174"/>
                    <a:pt x="60" y="179"/>
                  </a:cubicBezTo>
                  <a:cubicBezTo>
                    <a:pt x="60" y="184"/>
                    <a:pt x="56" y="188"/>
                    <a:pt x="51" y="188"/>
                  </a:cubicBezTo>
                  <a:close/>
                  <a:moveTo>
                    <a:pt x="95" y="160"/>
                  </a:moveTo>
                  <a:cubicBezTo>
                    <a:pt x="7" y="160"/>
                    <a:pt x="7" y="160"/>
                    <a:pt x="7" y="16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95" y="30"/>
                    <a:pt x="95" y="30"/>
                    <a:pt x="95" y="30"/>
                  </a:cubicBezTo>
                  <a:lnTo>
                    <a:pt x="9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702859" y="2907594"/>
            <a:ext cx="6696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Log4j最佳实践</a:t>
            </a:r>
            <a:endParaRPr lang="zh-CN" altLang="en-US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13899" y="5087779"/>
            <a:ext cx="399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报告人</a:t>
            </a:r>
            <a:r>
              <a:rPr lang="zh-CN" altLang="en-US" sz="2400" dirty="0" smtClean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：康凯</a:t>
            </a:r>
            <a:endParaRPr lang="zh-CN" altLang="en-US" sz="2400" dirty="0">
              <a:solidFill>
                <a:schemeClr val="bg1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445635" y="3493135"/>
            <a:ext cx="3225800" cy="46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" y="935990"/>
            <a:ext cx="7849235" cy="4756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三、项目中的日志问题</a:t>
            </a:r>
            <a:r>
              <a:rPr lang="en-US">
                <a:sym typeface="+mn-ea"/>
              </a:rPr>
              <a:t>3-</a:t>
            </a:r>
            <a:r>
              <a:rPr lang="zh-CN" altLang="en-US">
                <a:sym typeface="+mn-ea"/>
              </a:rPr>
              <a:t>全程没有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840" y="1996440"/>
            <a:ext cx="9632950" cy="429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五、</a:t>
            </a:r>
            <a:r>
              <a:rPr lang="en-US" altLang="zh-CN">
                <a:sym typeface="+mn-ea"/>
              </a:rPr>
              <a:t>log4j</a:t>
            </a:r>
            <a:r>
              <a:rPr lang="zh-CN" altLang="en-US">
                <a:sym typeface="+mn-ea"/>
              </a:rPr>
              <a:t>最佳实践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正例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2070"/>
            <a:ext cx="12192000" cy="5506720"/>
          </a:xfrm>
        </p:spPr>
        <p:txBody>
          <a:bodyPr>
            <a:normAutofit/>
          </a:bodyPr>
          <a:p>
            <a:r>
              <a:rPr lang="en-US" altLang="zh-CN" sz="2000" b="1"/>
              <a:t>1. 对外部的调用封装</a:t>
            </a:r>
            <a:endParaRPr lang="en-US" altLang="zh-CN" sz="2000" b="1"/>
          </a:p>
          <a:p>
            <a:pPr lvl="1"/>
            <a:r>
              <a:rPr lang="en-US" altLang="zh-CN" sz="1600"/>
              <a:t>程序中对外部系统与模块的依赖调用前后都记下日志，方便接口调试。出问题时也可以很快理清是哪块的问题</a:t>
            </a:r>
            <a:endParaRPr lang="en-US" altLang="zh-CN" sz="1600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 sz="2000" b="1"/>
              <a:t>2.状态变化</a:t>
            </a:r>
            <a:endParaRPr lang="en-US" altLang="zh-CN" sz="2000" b="1"/>
          </a:p>
          <a:p>
            <a:pPr lvl="1"/>
            <a:r>
              <a:rPr lang="en-US" altLang="zh-CN" sz="1600"/>
              <a:t>程序中重要的状态信息的变化应该记录下来，方便查问题时还原现场，推断程序运行过程</a:t>
            </a:r>
            <a:endParaRPr lang="en-US" altLang="zh-CN" sz="1600"/>
          </a:p>
          <a:p>
            <a:pPr lvl="1"/>
            <a:r>
              <a:rPr lang="en-US" altLang="zh-CN" sz="1600"/>
              <a:t>程序在运行时就像一个机器人，我们可以从它的日志看出它正在做什么，是不是按预期的设计在做</a:t>
            </a:r>
            <a:endParaRPr lang="en-US" altLang="zh-CN" sz="1600"/>
          </a:p>
          <a:p>
            <a:pPr lvl="2"/>
            <a:r>
              <a:rPr lang="en-US" altLang="zh-CN" sz="1400"/>
              <a:t>1. 程序运行时间</a:t>
            </a:r>
            <a:r>
              <a:rPr lang="zh-CN" altLang="en-US" sz="1400"/>
              <a:t>；</a:t>
            </a:r>
            <a:r>
              <a:rPr lang="en-US" altLang="zh-CN" sz="1400"/>
              <a:t>2. 大批量数据的执行进度</a:t>
            </a:r>
            <a:r>
              <a:rPr lang="zh-CN" altLang="en-US" sz="1400"/>
              <a:t>；</a:t>
            </a:r>
            <a:r>
              <a:rPr lang="en-US" altLang="zh-CN" sz="1400"/>
              <a:t>3.关键变量及正在做哪些重要的事情</a:t>
            </a:r>
            <a:r>
              <a:rPr lang="zh-CN" altLang="en-US" sz="1400"/>
              <a:t>（执行关键的逻辑，做IO操作等等）</a:t>
            </a:r>
            <a:endParaRPr lang="zh-CN" altLang="en-US" sz="1400"/>
          </a:p>
          <a:p>
            <a:pPr lvl="0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19760" y="1939925"/>
            <a:ext cx="5784215" cy="20612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zh-CN" altLang="en-US" sz="1600"/>
              <a:t>1.  LOG.debug("Calling external system:" + parameters); </a:t>
            </a:r>
            <a:endParaRPr lang="zh-CN" altLang="en-US" sz="1600"/>
          </a:p>
          <a:p>
            <a:pPr algn="l"/>
            <a:r>
              <a:rPr lang="zh-CN" altLang="en-US" sz="1600"/>
              <a:t>2.  Object result = null;  </a:t>
            </a:r>
            <a:endParaRPr lang="zh-CN" altLang="en-US" sz="1600"/>
          </a:p>
          <a:p>
            <a:pPr algn="l"/>
            <a:r>
              <a:rPr lang="zh-CN" altLang="en-US" sz="1600"/>
              <a:t>3.  try {  </a:t>
            </a:r>
            <a:endParaRPr lang="zh-CN" altLang="en-US" sz="1600"/>
          </a:p>
          <a:p>
            <a:pPr algn="l"/>
            <a:r>
              <a:rPr lang="zh-CN" altLang="en-US" sz="1600"/>
              <a:t>4.      result = callRemoteSystem(params);  </a:t>
            </a:r>
            <a:endParaRPr lang="zh-CN" altLang="en-US" sz="1600"/>
          </a:p>
          <a:p>
            <a:pPr algn="l"/>
            <a:r>
              <a:rPr lang="zh-CN" altLang="en-US" sz="1600"/>
              <a:t>5.      LOG.debug("Called successfully. result is " + result);  </a:t>
            </a:r>
            <a:endParaRPr lang="zh-CN" altLang="en-US" sz="1600"/>
          </a:p>
          <a:p>
            <a:pPr algn="l"/>
            <a:r>
              <a:rPr lang="zh-CN" altLang="en-US" sz="1600"/>
              <a:t>6.  } catch (Exception e) {  </a:t>
            </a:r>
            <a:endParaRPr lang="zh-CN" altLang="en-US" sz="1600"/>
          </a:p>
          <a:p>
            <a:pPr algn="l"/>
            <a:r>
              <a:rPr lang="zh-CN" altLang="en-US" sz="1600"/>
              <a:t>7.      LOG.warn("Failed at calling xxx system . exception : " + e);  </a:t>
            </a:r>
            <a:endParaRPr lang="zh-CN" altLang="en-US" sz="1600"/>
          </a:p>
          <a:p>
            <a:pPr algn="l"/>
            <a:r>
              <a:rPr lang="zh-CN" altLang="en-US" sz="1600"/>
              <a:t>8.  }  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19760" y="5221605"/>
            <a:ext cx="7103110" cy="1568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zh-CN" altLang="en-US" sz="1600"/>
              <a:t>1.  boolean isRunning;  </a:t>
            </a:r>
            <a:endParaRPr lang="zh-CN" altLang="en-US" sz="1600"/>
          </a:p>
          <a:p>
            <a:pPr algn="l"/>
            <a:r>
              <a:rPr lang="zh-CN" altLang="en-US" sz="1600"/>
              <a:t>3.  isRunning = true;  </a:t>
            </a:r>
            <a:endParaRPr lang="zh-CN" altLang="en-US" sz="1600"/>
          </a:p>
          <a:p>
            <a:pPr algn="l"/>
            <a:r>
              <a:rPr lang="zh-CN" altLang="en-US" sz="1600"/>
              <a:t>4.  LOG.info("System is running");  </a:t>
            </a:r>
            <a:endParaRPr lang="zh-CN" altLang="en-US" sz="1600"/>
          </a:p>
          <a:p>
            <a:pPr algn="l"/>
            <a:r>
              <a:rPr lang="zh-CN" altLang="en-US" sz="1600"/>
              <a:t>6.  //...  </a:t>
            </a:r>
            <a:endParaRPr lang="zh-CN" altLang="en-US" sz="1600"/>
          </a:p>
          <a:p>
            <a:pPr algn="l"/>
            <a:r>
              <a:rPr lang="zh-CN" altLang="en-US" sz="1600"/>
              <a:t>8.  isRunning = false;  </a:t>
            </a:r>
            <a:endParaRPr lang="zh-CN" altLang="en-US" sz="1600"/>
          </a:p>
          <a:p>
            <a:pPr algn="l"/>
            <a:r>
              <a:rPr lang="zh-CN" altLang="en-US" sz="1600"/>
              <a:t>9.  LOG.info("System was interrupted by " + Thread.currentThread().getName());</a:t>
            </a:r>
            <a:endParaRPr lang="zh-CN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五、</a:t>
            </a:r>
            <a:r>
              <a:rPr lang="en-US" altLang="zh-CN">
                <a:sym typeface="+mn-ea"/>
              </a:rPr>
              <a:t>log4j</a:t>
            </a:r>
            <a:r>
              <a:rPr lang="zh-CN" altLang="en-US">
                <a:sym typeface="+mn-ea"/>
              </a:rPr>
              <a:t>最佳实践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正例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2070"/>
            <a:ext cx="12192000" cy="5506720"/>
          </a:xfrm>
        </p:spPr>
        <p:txBody>
          <a:bodyPr>
            <a:normAutofit/>
          </a:bodyPr>
          <a:p>
            <a:r>
              <a:rPr lang="en-US" altLang="zh-CN" sz="2000" b="1"/>
              <a:t>3.系统入口与出口（</a:t>
            </a:r>
            <a:r>
              <a:rPr lang="en-US" altLang="zh-CN" sz="2000"/>
              <a:t>这个粒度可以是重要方法级或模块级。记录它的输入与输出，方便定位</a:t>
            </a:r>
            <a:r>
              <a:rPr lang="en-US" altLang="zh-CN" sz="2000" b="1"/>
              <a:t>）</a:t>
            </a:r>
            <a:endParaRPr lang="zh-CN" altLang="en-US" sz="2000" b="1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 sz="2000" b="1"/>
              <a:t>4.业务异常</a:t>
            </a:r>
            <a:r>
              <a:rPr lang="zh-CN" altLang="en-US" sz="2000" b="1"/>
              <a:t>（</a:t>
            </a:r>
            <a:r>
              <a:rPr lang="en-US" altLang="zh-CN" sz="2000"/>
              <a:t>任何业务异常都应该记下来</a:t>
            </a:r>
            <a:r>
              <a:rPr lang="zh-CN" altLang="en-US" sz="1600"/>
              <a:t>）</a:t>
            </a:r>
            <a:endParaRPr lang="zh-CN" altLang="en-US" sz="1600"/>
          </a:p>
          <a:p>
            <a:pPr lvl="0"/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757555" y="1709420"/>
            <a:ext cx="4441190" cy="1568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zh-CN" altLang="en-US" sz="1600"/>
              <a:t>1.  void execute(Object input) {  </a:t>
            </a:r>
            <a:endParaRPr lang="zh-CN" altLang="en-US" sz="1600"/>
          </a:p>
          <a:p>
            <a:pPr algn="l"/>
            <a:r>
              <a:rPr lang="zh-CN" altLang="en-US" sz="1600"/>
              <a:t>2.      LOG.debug("Invoke parames : " + input);  </a:t>
            </a:r>
            <a:endParaRPr lang="zh-CN" altLang="en-US" sz="1600"/>
          </a:p>
          <a:p>
            <a:pPr algn="l"/>
            <a:r>
              <a:rPr lang="zh-CN" altLang="en-US" sz="1600"/>
              <a:t>3.      Object result = null;  </a:t>
            </a:r>
            <a:endParaRPr lang="zh-CN" altLang="en-US" sz="1600"/>
          </a:p>
          <a:p>
            <a:pPr algn="l"/>
            <a:r>
              <a:rPr lang="zh-CN" altLang="en-US" sz="1600"/>
              <a:t>5.      //business logic</a:t>
            </a:r>
            <a:endParaRPr lang="zh-CN" altLang="en-US" sz="1600"/>
          </a:p>
          <a:p>
            <a:pPr algn="l"/>
            <a:r>
              <a:rPr lang="zh-CN" altLang="en-US" sz="1600"/>
              <a:t>7.      LOG.debug("Method result : " + result);  </a:t>
            </a:r>
            <a:endParaRPr lang="zh-CN" altLang="en-US" sz="1600"/>
          </a:p>
          <a:p>
            <a:pPr algn="l"/>
            <a:r>
              <a:rPr lang="zh-CN" altLang="en-US" sz="1600"/>
              <a:t>8.  } 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757555" y="3855720"/>
            <a:ext cx="4441190" cy="25533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zh-CN" altLang="en-US" sz="1600"/>
              <a:t>1.  try {  </a:t>
            </a:r>
            <a:endParaRPr lang="zh-CN" altLang="en-US" sz="1600"/>
          </a:p>
          <a:p>
            <a:pPr algn="l"/>
            <a:r>
              <a:rPr lang="zh-CN" altLang="en-US" sz="1600"/>
              <a:t>2.      //business logical  </a:t>
            </a:r>
            <a:endParaRPr lang="zh-CN" altLang="en-US" sz="1600"/>
          </a:p>
          <a:p>
            <a:pPr algn="l"/>
            <a:r>
              <a:rPr lang="zh-CN" altLang="en-US" sz="1600"/>
              <a:t>3.  } catch (IOException e) {  </a:t>
            </a:r>
            <a:endParaRPr lang="zh-CN" altLang="en-US" sz="1600"/>
          </a:p>
          <a:p>
            <a:pPr algn="l"/>
            <a:r>
              <a:rPr lang="zh-CN" altLang="en-US" sz="1600"/>
              <a:t>4.      LOG.warn("Description xxx" , e);  </a:t>
            </a:r>
            <a:endParaRPr lang="zh-CN" altLang="en-US" sz="1600"/>
          </a:p>
          <a:p>
            <a:pPr algn="l"/>
            <a:r>
              <a:rPr lang="zh-CN" altLang="en-US" sz="1600"/>
              <a:t>5.  } catch (BusinessException e) {  </a:t>
            </a:r>
            <a:endParaRPr lang="zh-CN" altLang="en-US" sz="1600"/>
          </a:p>
          <a:p>
            <a:pPr algn="l"/>
            <a:r>
              <a:rPr lang="zh-CN" altLang="en-US" sz="1600"/>
              <a:t>6.      LOG.warn("Let me know anything");  </a:t>
            </a:r>
            <a:endParaRPr lang="zh-CN" altLang="en-US" sz="1600"/>
          </a:p>
          <a:p>
            <a:pPr algn="l"/>
            <a:r>
              <a:rPr lang="zh-CN" altLang="en-US" sz="1600"/>
              <a:t>7.  } catch (Exception e) {  </a:t>
            </a:r>
            <a:endParaRPr lang="zh-CN" altLang="en-US" sz="1600"/>
          </a:p>
          <a:p>
            <a:pPr algn="l"/>
            <a:r>
              <a:rPr lang="zh-CN" altLang="en-US" sz="1600"/>
              <a:t>8.      LOG.error("Description xxx", e);  </a:t>
            </a:r>
            <a:endParaRPr lang="zh-CN" altLang="en-US" sz="1600"/>
          </a:p>
          <a:p>
            <a:pPr algn="l"/>
            <a:r>
              <a:rPr lang="zh-CN" altLang="en-US" sz="1600"/>
              <a:t>9.  }  </a:t>
            </a:r>
            <a:endParaRPr lang="zh-CN" altLang="en-US" sz="1600"/>
          </a:p>
          <a:p>
            <a:pPr algn="l"/>
            <a:r>
              <a:rPr lang="zh-CN" altLang="en-US" sz="1600"/>
              <a:t>10.  </a:t>
            </a:r>
            <a:endParaRPr lang="zh-CN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五、</a:t>
            </a:r>
            <a:r>
              <a:rPr lang="en-US" altLang="zh-CN">
                <a:sym typeface="+mn-ea"/>
              </a:rPr>
              <a:t>log4j</a:t>
            </a:r>
            <a:r>
              <a:rPr lang="zh-CN" altLang="en-US">
                <a:sym typeface="+mn-ea"/>
              </a:rPr>
              <a:t>最佳实践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正例</a:t>
            </a: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2070"/>
            <a:ext cx="12192000" cy="5506720"/>
          </a:xfrm>
        </p:spPr>
        <p:txBody>
          <a:bodyPr>
            <a:normAutofit/>
          </a:bodyPr>
          <a:p>
            <a:r>
              <a:rPr lang="en-US" altLang="zh-CN" sz="2000" b="1"/>
              <a:t>5.非预期执行</a:t>
            </a:r>
            <a:endParaRPr lang="en-US" altLang="zh-CN" sz="2000" b="1"/>
          </a:p>
          <a:p>
            <a:pPr lvl="1"/>
            <a:r>
              <a:rPr lang="en-US" altLang="zh-CN" sz="1800"/>
              <a:t>为程序在“有可能”执行到的地方打印日志。如果我想删除一个文件，结果返回成功。但事实上，那个文件在你想删除之前就不存在了。最终结果是一致的，但程序得让我们知道这种情况，要查清为什么文件在删除之前就已经不存在</a:t>
            </a:r>
            <a:endParaRPr lang="en-US" altLang="zh-CN" sz="1800"/>
          </a:p>
          <a:p>
            <a:pPr lvl="1"/>
            <a:endParaRPr lang="en-US" altLang="zh-CN" sz="2000"/>
          </a:p>
          <a:p>
            <a:pPr lvl="1"/>
            <a:endParaRPr lang="en-US" altLang="zh-CN" sz="2000"/>
          </a:p>
          <a:p>
            <a:pPr lvl="1"/>
            <a:endParaRPr lang="en-US" altLang="zh-CN" sz="2000"/>
          </a:p>
          <a:p>
            <a:pPr lvl="0"/>
            <a:endParaRPr lang="en-US" altLang="zh-CN" sz="2000"/>
          </a:p>
          <a:p>
            <a:pPr lvl="0"/>
            <a:r>
              <a:rPr lang="en-US" altLang="zh-CN" sz="2000" b="1"/>
              <a:t>6.很少出现的else情况</a:t>
            </a:r>
            <a:endParaRPr lang="en-US" altLang="zh-CN" sz="2000" b="1"/>
          </a:p>
          <a:p>
            <a:pPr lvl="1"/>
            <a:r>
              <a:rPr lang="en-US" altLang="zh-CN" sz="1800"/>
              <a:t>else 可能吞掉你的请求，或是赋予难以理解的最终结果</a:t>
            </a:r>
            <a:endParaRPr lang="en-US" altLang="zh-CN" sz="1800"/>
          </a:p>
          <a:p>
            <a:pPr lvl="1"/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735965" y="2426970"/>
            <a:ext cx="6856730" cy="13220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zh-CN" altLang="en-US" sz="1600"/>
              <a:t>1.  int myValue = xxxx;  </a:t>
            </a:r>
            <a:endParaRPr lang="zh-CN" altLang="en-US" sz="1600"/>
          </a:p>
          <a:p>
            <a:pPr algn="l"/>
            <a:r>
              <a:rPr lang="zh-CN" altLang="en-US" sz="1600"/>
              <a:t>2.  int absResult = Math.abs(myValue);  </a:t>
            </a:r>
            <a:endParaRPr lang="zh-CN" altLang="en-US" sz="1600"/>
          </a:p>
          <a:p>
            <a:pPr algn="l"/>
            <a:r>
              <a:rPr lang="zh-CN" altLang="en-US" sz="1600"/>
              <a:t>3.  if (absResult &lt; 0) {  </a:t>
            </a:r>
            <a:endParaRPr lang="zh-CN" altLang="en-US" sz="1600"/>
          </a:p>
          <a:p>
            <a:pPr algn="l"/>
            <a:r>
              <a:rPr lang="zh-CN" altLang="en-US" sz="1600"/>
              <a:t>4.      LOG.info("Original int " + myValue + "has nagetive abs " + absResult);  </a:t>
            </a:r>
            <a:endParaRPr lang="zh-CN" altLang="en-US" sz="1600"/>
          </a:p>
          <a:p>
            <a:pPr algn="l"/>
            <a:r>
              <a:rPr lang="zh-CN" altLang="en-US" sz="1600"/>
              <a:t>5.  }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735965" y="4591685"/>
            <a:ext cx="6856730" cy="18148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zh-CN" altLang="en-US" sz="1600"/>
              <a:t>1.  Object result = null;  </a:t>
            </a:r>
            <a:endParaRPr lang="zh-CN" altLang="en-US" sz="1600"/>
          </a:p>
          <a:p>
            <a:pPr algn="l"/>
            <a:r>
              <a:rPr lang="zh-CN" altLang="en-US" sz="1600"/>
              <a:t>2.  if (running) {  </a:t>
            </a:r>
            <a:endParaRPr lang="zh-CN" altLang="en-US" sz="1600"/>
          </a:p>
          <a:p>
            <a:pPr algn="l"/>
            <a:r>
              <a:rPr lang="zh-CN" altLang="en-US" sz="1600"/>
              <a:t>3.     result = xxx;  </a:t>
            </a:r>
            <a:endParaRPr lang="zh-CN" altLang="en-US" sz="1600"/>
          </a:p>
          <a:p>
            <a:pPr algn="l"/>
            <a:r>
              <a:rPr lang="zh-CN" altLang="en-US" sz="1600"/>
              <a:t>4.  } else {  </a:t>
            </a:r>
            <a:endParaRPr lang="zh-CN" altLang="en-US" sz="1600"/>
          </a:p>
          <a:p>
            <a:pPr algn="l"/>
            <a:r>
              <a:rPr lang="zh-CN" altLang="en-US" sz="1600"/>
              <a:t>5.     result = yyy;  </a:t>
            </a:r>
            <a:endParaRPr lang="zh-CN" altLang="en-US" sz="1600"/>
          </a:p>
          <a:p>
            <a:pPr algn="l"/>
            <a:r>
              <a:rPr lang="zh-CN" altLang="en-US" sz="1600"/>
              <a:t>6.     LOG.debug("System does not running, we change the final result");  </a:t>
            </a:r>
            <a:endParaRPr lang="zh-CN" altLang="en-US" sz="1600"/>
          </a:p>
          <a:p>
            <a:pPr algn="l"/>
            <a:r>
              <a:rPr lang="zh-CN" altLang="en-US" sz="1600"/>
              <a:t>7.  } </a:t>
            </a:r>
            <a:endParaRPr lang="zh-CN" alt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五、</a:t>
            </a:r>
            <a:r>
              <a:rPr lang="en-US" altLang="zh-CN">
                <a:sym typeface="+mn-ea"/>
              </a:rPr>
              <a:t>log4j</a:t>
            </a:r>
            <a:r>
              <a:rPr lang="zh-CN" altLang="en-US">
                <a:sym typeface="+mn-ea"/>
              </a:rPr>
              <a:t>最佳实践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反例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2070"/>
            <a:ext cx="12192000" cy="5506720"/>
          </a:xfrm>
        </p:spPr>
        <p:txBody>
          <a:bodyPr>
            <a:normAutofit/>
          </a:bodyPr>
          <a:p>
            <a:r>
              <a:rPr lang="en-US" altLang="zh-CN" sz="2000" b="1"/>
              <a:t>1. 混淆信息的Log</a:t>
            </a:r>
            <a:endParaRPr lang="en-US" altLang="zh-CN" sz="2000" b="1"/>
          </a:p>
          <a:p>
            <a:pPr lvl="1"/>
            <a:r>
              <a:rPr lang="en-US" altLang="zh-CN" sz="1600"/>
              <a:t>日志应该是清晰准确的: 当看到日志的时候，你知道是因为连接池取不到连接导致的问题么？</a:t>
            </a:r>
            <a:endParaRPr lang="en-US" altLang="zh-CN" sz="1600"/>
          </a:p>
          <a:p>
            <a:pPr lvl="1"/>
            <a:endParaRPr lang="en-US" altLang="zh-CN" sz="1600"/>
          </a:p>
          <a:p>
            <a:pPr lvl="1"/>
            <a:endParaRPr lang="en-US" altLang="zh-CN" sz="1600"/>
          </a:p>
          <a:p>
            <a:endParaRPr lang="en-US" altLang="zh-CN" sz="2000"/>
          </a:p>
          <a:p>
            <a:r>
              <a:rPr lang="en-US" altLang="zh-CN" sz="2000" b="1"/>
              <a:t>2. 记错位置</a:t>
            </a:r>
            <a:endParaRPr lang="en-US" altLang="zh-CN" sz="2000" b="1"/>
          </a:p>
          <a:p>
            <a:pPr lvl="1"/>
            <a:r>
              <a:rPr lang="en-US" altLang="zh-CN" sz="1600"/>
              <a:t>产品代码中，使用console记录日志，导致没有找到日志。</a:t>
            </a:r>
            <a:endParaRPr lang="en-US" altLang="zh-CN" sz="1600"/>
          </a:p>
          <a:p>
            <a:endParaRPr lang="en-US" altLang="zh-CN"/>
          </a:p>
          <a:p>
            <a:endParaRPr lang="en-US" altLang="zh-CN" sz="2000"/>
          </a:p>
          <a:p>
            <a:r>
              <a:rPr lang="en-US" altLang="zh-CN" sz="2000" b="1"/>
              <a:t>3. 记错级别</a:t>
            </a:r>
            <a:endParaRPr lang="en-US" altLang="zh-CN" sz="2000" b="1"/>
          </a:p>
          <a:p>
            <a:pPr lvl="1" algn="l"/>
            <a:r>
              <a:rPr lang="en-US" altLang="zh-CN" sz="1595">
                <a:sym typeface="+mn-ea"/>
              </a:rPr>
              <a:t>记错级别常常发生，</a:t>
            </a:r>
            <a:r>
              <a:rPr lang="zh-CN" altLang="en-US" sz="1595">
                <a:sym typeface="+mn-ea"/>
              </a:rPr>
              <a:t>例</a:t>
            </a:r>
            <a:r>
              <a:rPr lang="en-US" altLang="zh-CN" sz="1395">
                <a:sym typeface="+mn-ea"/>
              </a:rPr>
              <a:t>如：混淆代码错误和用户错误,如登录系统中，如果恶意登录，那系统内部会出现太多WARN，从而让管理员误以为是代码错误。</a:t>
            </a:r>
            <a:r>
              <a:rPr lang="en-US" altLang="zh-CN" sz="1400">
                <a:sym typeface="+mn-ea"/>
              </a:rPr>
              <a:t>可以反馈用户以错误，但是不要记录用户错误的行为，除非想达到控制的目的。</a:t>
            </a:r>
            <a:endParaRPr lang="en-US" altLang="zh-CN" sz="1400">
              <a:sym typeface="+mn-ea"/>
            </a:endParaRPr>
          </a:p>
          <a:p>
            <a:pPr lvl="0"/>
            <a:endParaRPr lang="en-US" altLang="zh-CN" sz="1600">
              <a:sym typeface="+mn-ea"/>
            </a:endParaRPr>
          </a:p>
          <a:p>
            <a:pPr lvl="0"/>
            <a:r>
              <a:rPr lang="en-US" altLang="zh-CN" sz="2000" b="1"/>
              <a:t>4. 遗漏信息</a:t>
            </a:r>
            <a:endParaRPr lang="en-US" altLang="zh-CN" sz="2000" b="1"/>
          </a:p>
          <a:p>
            <a:pPr lvl="1" algn="l"/>
            <a:r>
              <a:rPr lang="zh-CN" altLang="en-US" sz="1600">
                <a:sym typeface="+mn-ea"/>
              </a:rPr>
              <a:t>用户自己少写了信息,导致毫无参考价值；</a:t>
            </a:r>
            <a:endParaRPr lang="zh-CN" altLang="en-US" sz="1600">
              <a:sym typeface="+mn-ea"/>
            </a:endParaRPr>
          </a:p>
          <a:p>
            <a:pPr lvl="1" algn="l"/>
            <a:r>
              <a:rPr lang="zh-CN" altLang="en-US" sz="1400">
                <a:sym typeface="+mn-ea"/>
              </a:rPr>
              <a:t>用户调用log的方式导致丢失信息，如下例，没有stack trace.</a:t>
            </a:r>
            <a:endParaRPr lang="zh-CN" altLang="en-US" sz="14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3570" y="5391150"/>
            <a:ext cx="5120640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lvl="1" algn="l"/>
            <a:r>
              <a:rPr lang="zh-CN" altLang="en-US" sz="1600">
                <a:sym typeface="+mn-ea"/>
              </a:rPr>
              <a:t>1. </a:t>
            </a:r>
            <a:r>
              <a:rPr lang="en-US" altLang="zh-CN" sz="1600">
                <a:sym typeface="+mn-ea"/>
              </a:rPr>
              <a:t>LOG.warn("Failed to login by "+username+");</a:t>
            </a:r>
            <a:endParaRPr lang="en-US" altLang="zh-CN" sz="16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4190" y="5998845"/>
            <a:ext cx="2919095" cy="8299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zh-CN" altLang="en-US" sz="1600"/>
              <a:t>1.  } catch (Exception ex) {     </a:t>
            </a:r>
            <a:endParaRPr lang="zh-CN" altLang="en-US" sz="1600"/>
          </a:p>
          <a:p>
            <a:pPr algn="l"/>
            <a:r>
              <a:rPr lang="zh-CN" altLang="en-US" sz="1600"/>
              <a:t>2.     log.error(ex);     </a:t>
            </a:r>
            <a:endParaRPr lang="zh-CN" altLang="en-US" sz="1600"/>
          </a:p>
          <a:p>
            <a:pPr algn="l"/>
            <a:r>
              <a:rPr lang="zh-CN" altLang="en-US" sz="1600"/>
              <a:t>3.  }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623570" y="3567430"/>
            <a:ext cx="3735705" cy="8299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zh-CN" altLang="en-US" sz="1600"/>
              <a:t>1. } catch (ConfigurationException e) {     </a:t>
            </a:r>
            <a:endParaRPr lang="zh-CN" altLang="en-US" sz="1600"/>
          </a:p>
          <a:p>
            <a:pPr algn="l"/>
            <a:r>
              <a:rPr lang="zh-CN" altLang="en-US" sz="1600"/>
              <a:t>2.    e.printStackTrace();     </a:t>
            </a:r>
            <a:endParaRPr lang="zh-CN" altLang="en-US" sz="1600"/>
          </a:p>
          <a:p>
            <a:pPr algn="l"/>
            <a:r>
              <a:rPr lang="zh-CN" altLang="en-US" sz="1600"/>
              <a:t>3. }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623570" y="1940560"/>
            <a:ext cx="5956300" cy="1076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zh-CN" altLang="en-US" sz="1600"/>
              <a:t>1.  Connection connection = ConnectionFactory.getConnection();  </a:t>
            </a:r>
            <a:endParaRPr lang="zh-CN" altLang="en-US" sz="1600"/>
          </a:p>
          <a:p>
            <a:pPr algn="l"/>
            <a:r>
              <a:rPr lang="zh-CN" altLang="en-US" sz="1600"/>
              <a:t>2.  if (connection == null) {  </a:t>
            </a:r>
            <a:endParaRPr lang="zh-CN" altLang="en-US" sz="1600"/>
          </a:p>
          <a:p>
            <a:pPr algn="l"/>
            <a:r>
              <a:rPr lang="zh-CN" altLang="en-US" sz="1600"/>
              <a:t>3.      LOG.warn("System initialized unsuccessfully");  </a:t>
            </a:r>
            <a:endParaRPr lang="zh-CN" altLang="en-US" sz="1600"/>
          </a:p>
          <a:p>
            <a:pPr algn="l"/>
            <a:r>
              <a:rPr lang="zh-CN" altLang="en-US" sz="1600"/>
              <a:t>4.  } </a:t>
            </a:r>
            <a:endParaRPr lang="zh-CN" alt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5400" b="1" i="1" dirty="0" smtClean="0"/>
              <a:t>谢谢！！</a:t>
            </a:r>
            <a:endParaRPr lang="zh-CN" altLang="en-US" sz="5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、为什么使用日志？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log4j</a:t>
            </a:r>
            <a:r>
              <a:rPr lang="zh-CN" altLang="en-US"/>
              <a:t>基本概念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、项目中的日志问题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log4j</a:t>
            </a:r>
            <a:r>
              <a:rPr lang="zh-CN" altLang="en-US"/>
              <a:t>最佳实践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>
                <a:sym typeface="+mn-ea"/>
              </a:rPr>
              <a:t>一、为什么使用日志？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37640"/>
            <a:ext cx="12080875" cy="5405755"/>
          </a:xfrm>
        </p:spPr>
        <p:txBody>
          <a:bodyPr>
            <a:normAutofit/>
          </a:bodyPr>
          <a:lstStyle/>
          <a:p>
            <a:pPr fontAlgn="auto"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场景一：系统运行期间，</a:t>
            </a:r>
            <a:r>
              <a:rPr lang="zh-CN" altLang="en-US" sz="2400" dirty="0">
                <a:sym typeface="+mn-ea"/>
              </a:rPr>
              <a:t>出现异常且无法在测试环境中重现，如何快速、准确地对bug定位分析和解决？</a:t>
            </a:r>
            <a:endParaRPr lang="zh-CN" altLang="en-US" sz="2400" dirty="0">
              <a:sym typeface="+mn-ea"/>
            </a:endParaRPr>
          </a:p>
          <a:p>
            <a:pPr fontAlgn="auto"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>
                <a:sym typeface="+mn-ea"/>
              </a:rPr>
              <a:t>场景二：系统运行期间，线程运行状态如何，现在执行到哪里了？</a:t>
            </a:r>
            <a:endParaRPr lang="zh-CN" altLang="en-US" sz="2400" dirty="0">
              <a:sym typeface="+mn-ea"/>
            </a:endParaRPr>
          </a:p>
          <a:p>
            <a:pPr fontAlgn="auto">
              <a:lnSpc>
                <a:spcPct val="125000"/>
              </a:lnSpc>
              <a:spcBef>
                <a:spcPts val="0"/>
              </a:spcBef>
            </a:pPr>
            <a:endParaRPr sz="2400" b="1" dirty="0">
              <a:solidFill>
                <a:srgbClr val="FF0000"/>
              </a:solidFill>
            </a:endParaRPr>
          </a:p>
          <a:p>
            <a:pPr fontAlgn="auto">
              <a:lnSpc>
                <a:spcPct val="125000"/>
              </a:lnSpc>
              <a:spcBef>
                <a:spcPts val="0"/>
              </a:spcBef>
            </a:pPr>
            <a:r>
              <a:rPr sz="2400" dirty="0">
                <a:solidFill>
                  <a:schemeClr val="tx1"/>
                </a:solidFill>
              </a:rPr>
              <a:t>日志</a:t>
            </a:r>
            <a:r>
              <a:rPr lang="zh-CN" sz="2400" dirty="0">
                <a:solidFill>
                  <a:schemeClr val="tx1"/>
                </a:solidFill>
              </a:rPr>
              <a:t>：</a:t>
            </a:r>
            <a:r>
              <a:rPr sz="2400" dirty="0">
                <a:solidFill>
                  <a:schemeClr val="tx1"/>
                </a:solidFill>
              </a:rPr>
              <a:t>指在程序中插入语句以提供调试信息</a:t>
            </a:r>
            <a:r>
              <a:rPr lang="zh-CN" sz="2400" dirty="0">
                <a:solidFill>
                  <a:schemeClr val="tx1"/>
                </a:solidFill>
              </a:rPr>
              <a:t>，记录程序运行方面的事件</a:t>
            </a:r>
            <a:r>
              <a:rPr sz="2400" dirty="0">
                <a:solidFill>
                  <a:schemeClr val="tx1"/>
                </a:solidFill>
              </a:rPr>
              <a:t>。</a:t>
            </a:r>
            <a:endParaRPr sz="2400" dirty="0">
              <a:solidFill>
                <a:schemeClr val="tx1"/>
              </a:solidFill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</a:pPr>
            <a:r>
              <a:rPr sz="2000" b="1" dirty="0">
                <a:solidFill>
                  <a:srgbClr val="FF0000"/>
                </a:solidFill>
                <a:sym typeface="+mn-ea"/>
              </a:rPr>
              <a:t>故障定位</a:t>
            </a:r>
            <a:r>
              <a:rPr sz="2000" dirty="0">
                <a:solidFill>
                  <a:schemeClr val="tx1"/>
                </a:solidFill>
              </a:rPr>
              <a:t>（</a:t>
            </a:r>
            <a:r>
              <a:rPr sz="2000" dirty="0">
                <a:sym typeface="+mn-ea"/>
              </a:rPr>
              <a:t>Troubleshooting</a:t>
            </a:r>
            <a:r>
              <a:rPr sz="2000" dirty="0">
                <a:solidFill>
                  <a:schemeClr val="tx1"/>
                </a:solidFill>
              </a:rPr>
              <a:t>）和</a:t>
            </a:r>
            <a:r>
              <a:rPr sz="2000" b="1" dirty="0">
                <a:solidFill>
                  <a:srgbClr val="FF0000"/>
                </a:solidFill>
              </a:rPr>
              <a:t>显示程序运行状态</a:t>
            </a:r>
            <a:endParaRPr lang="zh-CN" sz="2000" b="1" dirty="0">
              <a:solidFill>
                <a:srgbClr val="FF0000"/>
              </a:solidFill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</a:pPr>
            <a:r>
              <a:rPr sz="2000" b="1" dirty="0">
                <a:solidFill>
                  <a:srgbClr val="FF0000"/>
                </a:solidFill>
                <a:sym typeface="+mn-ea"/>
              </a:rPr>
              <a:t>故障定位</a:t>
            </a:r>
            <a:r>
              <a:rPr lang="zh-CN" sz="2000" b="1" dirty="0">
                <a:solidFill>
                  <a:srgbClr val="FF0000"/>
                </a:solidFill>
                <a:sym typeface="+mn-ea"/>
              </a:rPr>
              <a:t>：</a:t>
            </a:r>
            <a:r>
              <a:rPr sz="2000" dirty="0">
                <a:sym typeface="+mn-ea"/>
              </a:rPr>
              <a:t>快速、准确</a:t>
            </a:r>
            <a:r>
              <a:rPr sz="2000" b="1" dirty="0">
                <a:solidFill>
                  <a:srgbClr val="FF0000"/>
                </a:solidFill>
                <a:sym typeface="+mn-ea"/>
              </a:rPr>
              <a:t>还原系统运行期间</a:t>
            </a:r>
            <a:r>
              <a:rPr lang="zh-CN" sz="2000" dirty="0">
                <a:sym typeface="+mn-ea"/>
              </a:rPr>
              <a:t>的</a:t>
            </a:r>
            <a:r>
              <a:rPr sz="2000" dirty="0">
                <a:sym typeface="+mn-ea"/>
              </a:rPr>
              <a:t>事故现场</a:t>
            </a:r>
            <a:r>
              <a:rPr lang="zh-CN" sz="2000" b="1" dirty="0">
                <a:solidFill>
                  <a:srgbClr val="FF0000"/>
                </a:solidFill>
                <a:sym typeface="+mn-ea"/>
              </a:rPr>
              <a:t>（事故</a:t>
            </a:r>
            <a:r>
              <a:rPr sz="2000" b="1" dirty="0">
                <a:solidFill>
                  <a:srgbClr val="FF0000"/>
                </a:solidFill>
                <a:sym typeface="+mn-ea"/>
              </a:rPr>
              <a:t>数据和</a:t>
            </a:r>
            <a:r>
              <a:rPr lang="zh-CN" sz="2000" b="1" dirty="0">
                <a:solidFill>
                  <a:srgbClr val="FF0000"/>
                </a:solidFill>
                <a:sym typeface="+mn-ea"/>
              </a:rPr>
              <a:t>事故</a:t>
            </a:r>
            <a:r>
              <a:rPr sz="2000" b="1" dirty="0">
                <a:solidFill>
                  <a:srgbClr val="FF0000"/>
                </a:solidFill>
                <a:sym typeface="+mn-ea"/>
              </a:rPr>
              <a:t>位置</a:t>
            </a:r>
            <a:r>
              <a:rPr lang="zh-CN" sz="2000" b="1" dirty="0">
                <a:solidFill>
                  <a:srgbClr val="FF0000"/>
                </a:solidFill>
                <a:sym typeface="+mn-ea"/>
              </a:rPr>
              <a:t>）</a:t>
            </a:r>
            <a:endParaRPr sz="2000" b="1" dirty="0">
              <a:solidFill>
                <a:srgbClr val="FF0000"/>
              </a:solidFill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</a:pPr>
            <a:r>
              <a:rPr sz="2000" b="1" dirty="0">
                <a:solidFill>
                  <a:srgbClr val="FF0000"/>
                </a:solidFill>
                <a:sym typeface="+mn-ea"/>
              </a:rPr>
              <a:t>显示程序运行状态</a:t>
            </a:r>
            <a:r>
              <a:rPr lang="zh-CN" sz="2000" b="1" dirty="0">
                <a:solidFill>
                  <a:srgbClr val="FF0000"/>
                </a:solidFill>
                <a:sym typeface="+mn-ea"/>
              </a:rPr>
              <a:t>：</a:t>
            </a:r>
            <a:r>
              <a:rPr sz="2000" dirty="0">
                <a:solidFill>
                  <a:schemeClr val="tx1"/>
                </a:solidFill>
              </a:rPr>
              <a:t>监视程序的执行</a:t>
            </a:r>
            <a:r>
              <a:rPr lang="zh-CN" sz="2000" dirty="0">
                <a:solidFill>
                  <a:schemeClr val="tx1"/>
                </a:solidFill>
              </a:rPr>
              <a:t>，可</a:t>
            </a:r>
            <a:r>
              <a:rPr sz="2000" dirty="0">
                <a:solidFill>
                  <a:schemeClr val="tx1"/>
                </a:solidFill>
              </a:rPr>
              <a:t>以获得关于应用程序</a:t>
            </a:r>
            <a:r>
              <a:rPr lang="zh-CN" sz="2000" dirty="0">
                <a:solidFill>
                  <a:schemeClr val="tx1"/>
                </a:solidFill>
              </a:rPr>
              <a:t>完整的运行时</a:t>
            </a:r>
            <a:r>
              <a:rPr sz="2000" b="1" dirty="0">
                <a:solidFill>
                  <a:srgbClr val="FF0000"/>
                </a:solidFill>
              </a:rPr>
              <a:t>信息</a:t>
            </a:r>
            <a:endParaRPr lang="zh-CN" sz="2000" b="1" dirty="0">
              <a:solidFill>
                <a:srgbClr val="FF0000"/>
              </a:solidFill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</a:pPr>
            <a:r>
              <a:rPr lang="zh-CN" altLang="en-US" sz="2000" dirty="0"/>
              <a:t>对系统监控和异常分析起</a:t>
            </a:r>
            <a:r>
              <a:rPr lang="zh-CN" altLang="en-US" sz="2000" b="1" dirty="0">
                <a:solidFill>
                  <a:srgbClr val="FF0000"/>
                </a:solidFill>
              </a:rPr>
              <a:t>至关重要</a:t>
            </a:r>
            <a:r>
              <a:rPr lang="zh-CN" altLang="en-US" sz="2000" dirty="0"/>
              <a:t>的作用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</a:t>
            </a:r>
            <a:r>
              <a:rPr lang="en-US" altLang="zh-CN">
                <a:sym typeface="+mn-ea"/>
              </a:rPr>
              <a:t>log4j</a:t>
            </a:r>
            <a:r>
              <a:rPr lang="zh-CN" altLang="en-US">
                <a:sym typeface="+mn-ea"/>
              </a:rPr>
              <a:t>基本概念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配置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Appender - 日志目的地，把格式化好的日志信息输出到指定的地方去 </a:t>
            </a:r>
            <a:endParaRPr lang="zh-CN" altLang="en-US" sz="1600"/>
          </a:p>
          <a:p>
            <a:pPr lvl="1"/>
            <a:r>
              <a:rPr lang="zh-CN" altLang="en-US" sz="1400"/>
              <a:t>ConsoleAppender - 目的地为控制台的Appender </a:t>
            </a:r>
            <a:endParaRPr lang="zh-CN" altLang="en-US" sz="1400"/>
          </a:p>
          <a:p>
            <a:pPr lvl="1"/>
            <a:r>
              <a:rPr lang="zh-CN" altLang="en-US" sz="1400"/>
              <a:t>FileAppender - 目的地为文件的Appender </a:t>
            </a:r>
            <a:endParaRPr lang="zh-CN" altLang="en-US" sz="1400"/>
          </a:p>
          <a:p>
            <a:pPr lvl="1"/>
            <a:r>
              <a:rPr lang="zh-CN" altLang="en-US" sz="1400"/>
              <a:t>RollingFileAppender - 目的地为大小受限的文件的Appender </a:t>
            </a:r>
            <a:endParaRPr lang="zh-CN" altLang="en-US" sz="1400"/>
          </a:p>
          <a:p>
            <a:r>
              <a:rPr lang="zh-CN" altLang="en-US" sz="1600"/>
              <a:t>Layout - 日志格式化器，用来把程序员的logging request格式化成字符串 </a:t>
            </a:r>
            <a:endParaRPr lang="zh-CN" altLang="en-US" sz="1600"/>
          </a:p>
          <a:p>
            <a:pPr lvl="1"/>
            <a:r>
              <a:rPr lang="zh-CN" altLang="en-US" sz="1400"/>
              <a:t>PatternLayout - 用指定的pattern格式化logging request的Layout</a:t>
            </a:r>
            <a:endParaRPr lang="zh-CN" altLang="en-US" sz="1400"/>
          </a:p>
          <a:p>
            <a:pPr lvl="0"/>
            <a:r>
              <a:rPr lang="zh-CN" altLang="en-US" sz="1630">
                <a:sym typeface="+mn-ea"/>
              </a:rPr>
              <a:t>Logger - 日志写出器，供程序员输出日志信息 </a:t>
            </a:r>
            <a:endParaRPr lang="zh-CN" altLang="en-US" sz="1630"/>
          </a:p>
          <a:p>
            <a:pPr lvl="1"/>
            <a:r>
              <a:rPr lang="en-US" altLang="zh-CN" sz="1400">
                <a:sym typeface="+mn-ea"/>
              </a:rPr>
              <a:t>logger</a:t>
            </a:r>
            <a:r>
              <a:rPr lang="zh-CN" altLang="en-US" sz="1400">
                <a:sym typeface="+mn-ea"/>
              </a:rPr>
              <a:t>和</a:t>
            </a:r>
            <a:r>
              <a:rPr lang="en-US" altLang="zh-CN" sz="1400">
                <a:sym typeface="+mn-ea"/>
              </a:rPr>
              <a:t>root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" y="3752850"/>
            <a:ext cx="5750560" cy="303276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855" y="3753485"/>
            <a:ext cx="3689985" cy="303212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</a:t>
            </a:r>
            <a:r>
              <a:rPr lang="en-US" altLang="zh-CN">
                <a:sym typeface="+mn-ea"/>
              </a:rPr>
              <a:t>log4j</a:t>
            </a:r>
            <a:r>
              <a:rPr lang="zh-CN" altLang="en-US">
                <a:sym typeface="+mn-ea"/>
              </a:rPr>
              <a:t>基本概念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配置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2070"/>
            <a:ext cx="12192000" cy="550354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设置log</a:t>
            </a:r>
            <a:r>
              <a:rPr lang="en-US" altLang="zh-CN"/>
              <a:t>g</a:t>
            </a:r>
            <a:r>
              <a:rPr lang="zh-CN" altLang="en-US"/>
              <a:t>er</a:t>
            </a:r>
            <a:endParaRPr lang="zh-CN" altLang="en-US"/>
          </a:p>
          <a:p>
            <a:pPr lvl="1"/>
            <a:r>
              <a:rPr lang="zh-CN" altLang="en-US"/>
              <a:t>name:用来指定受此loger约束的某一个包或者具体的某一个类。</a:t>
            </a:r>
            <a:endParaRPr lang="zh-CN" altLang="en-US"/>
          </a:p>
          <a:p>
            <a:pPr lvl="1"/>
            <a:r>
              <a:rPr lang="zh-CN" altLang="en-US"/>
              <a:t>level:用来设置打印级别（日志级别），如果未设置此属性，那么当前log</a:t>
            </a:r>
            <a:r>
              <a:rPr lang="en-US" altLang="zh-CN"/>
              <a:t>g</a:t>
            </a:r>
            <a:r>
              <a:rPr lang="zh-CN" altLang="en-US"/>
              <a:t>er将会继承上级的级别。</a:t>
            </a:r>
            <a:endParaRPr lang="zh-CN" altLang="en-US"/>
          </a:p>
          <a:p>
            <a:pPr lvl="1"/>
            <a:r>
              <a:rPr lang="zh-CN" altLang="en-US"/>
              <a:t>addtivity:是否向上级log</a:t>
            </a:r>
            <a:r>
              <a:rPr lang="en-US" altLang="zh-CN"/>
              <a:t>g</a:t>
            </a:r>
            <a:r>
              <a:rPr lang="zh-CN" altLang="en-US"/>
              <a:t>er传递打印信息。默认是true。</a:t>
            </a:r>
            <a:endParaRPr lang="zh-CN" altLang="en-US"/>
          </a:p>
          <a:p>
            <a:pPr lvl="1"/>
            <a:r>
              <a:rPr lang="zh-CN" altLang="en-US"/>
              <a:t>appender-ref ：可以包含零个或多个&lt;appender-ref&gt;元素，标识这个appender将会添加到这个log</a:t>
            </a:r>
            <a:r>
              <a:rPr lang="en-US" altLang="zh-CN"/>
              <a:t>g</a:t>
            </a:r>
            <a:r>
              <a:rPr lang="zh-CN" altLang="en-US"/>
              <a:t>er。</a:t>
            </a:r>
            <a:endParaRPr lang="zh-CN" altLang="en-US"/>
          </a:p>
          <a:p>
            <a:r>
              <a:rPr lang="zh-CN" altLang="en-US"/>
              <a:t>设置root</a:t>
            </a:r>
            <a:endParaRPr lang="zh-CN" altLang="en-US"/>
          </a:p>
          <a:p>
            <a:pPr lvl="1"/>
            <a:r>
              <a:rPr lang="zh-CN" altLang="en-US"/>
              <a:t>也是&lt;log</a:t>
            </a:r>
            <a:r>
              <a:rPr lang="en-US" altLang="zh-CN"/>
              <a:t>g</a:t>
            </a:r>
            <a:r>
              <a:rPr lang="zh-CN" altLang="en-US"/>
              <a:t>er&gt;元素，但是它是根log</a:t>
            </a:r>
            <a:r>
              <a:rPr lang="en-US" altLang="zh-CN"/>
              <a:t>g</a:t>
            </a:r>
            <a:r>
              <a:rPr lang="zh-CN" altLang="en-US"/>
              <a:t>er。只有一个level属性，应为已经被命名为"root".</a:t>
            </a:r>
            <a:endParaRPr lang="zh-CN" altLang="en-US"/>
          </a:p>
          <a:p>
            <a:pPr lvl="1"/>
            <a:r>
              <a:rPr lang="zh-CN" altLang="en-US"/>
              <a:t>level:用来设置打印级别</a:t>
            </a:r>
            <a:r>
              <a:rPr lang="zh-CN" altLang="en-US">
                <a:sym typeface="+mn-ea"/>
              </a:rPr>
              <a:t>（日志级别）</a:t>
            </a:r>
            <a:r>
              <a:rPr lang="zh-CN" altLang="en-US"/>
              <a:t>，默认是DEBUG。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appender-ref：</a:t>
            </a:r>
            <a:r>
              <a:rPr lang="zh-CN" altLang="en-US"/>
              <a:t>可以包含零个或多个&lt;appender-ref&gt;元素，标识这个appender将会添加到这个log</a:t>
            </a:r>
            <a:r>
              <a:rPr lang="en-US" altLang="zh-CN"/>
              <a:t>g</a:t>
            </a:r>
            <a:r>
              <a:rPr lang="zh-CN" altLang="en-US"/>
              <a:t>er。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日志级别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（由高到低）： OFF ,FATAL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,ERROR ,WARN ,INFO ,DEBUG</a:t>
            </a:r>
            <a:r>
              <a:rPr lang="zh-CN" altLang="en-US">
                <a:sym typeface="+mn-ea"/>
              </a:rPr>
              <a:t> ,ALL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日志级别设置为那个级别，则高于等于该级别的日志会打印出来。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</a:t>
            </a:r>
            <a:r>
              <a:rPr lang="en-US" altLang="zh-CN">
                <a:sym typeface="+mn-ea"/>
              </a:rPr>
              <a:t>log4j</a:t>
            </a:r>
            <a:r>
              <a:rPr lang="zh-CN" altLang="en-US">
                <a:sym typeface="+mn-ea"/>
              </a:rPr>
              <a:t>基本概念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配置</a:t>
            </a: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8155" y="1525270"/>
            <a:ext cx="8212455" cy="4074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</a:t>
            </a:r>
            <a:r>
              <a:rPr lang="en-US" altLang="zh-CN">
                <a:sym typeface="+mn-ea"/>
              </a:rPr>
              <a:t>log4j</a:t>
            </a:r>
            <a:r>
              <a:rPr lang="zh-CN" altLang="en-US">
                <a:sym typeface="+mn-ea"/>
              </a:rPr>
              <a:t>基本概念</a:t>
            </a:r>
            <a:r>
              <a:rPr lang="en-US" altLang="zh-CN">
                <a:sym typeface="+mn-ea"/>
              </a:rPr>
              <a:t>-API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2070"/>
            <a:ext cx="12192000" cy="5503545"/>
          </a:xfrm>
        </p:spPr>
        <p:txBody>
          <a:bodyPr>
            <a:normAutofit fontScale="90000" lnSpcReduction="20000"/>
          </a:bodyPr>
          <a:p>
            <a:r>
              <a:rPr lang="en-US" altLang="zh-CN" sz="2000"/>
              <a:t>// </a:t>
            </a:r>
            <a:r>
              <a:rPr lang="zh-CN" altLang="en-US" sz="2000"/>
              <a:t>声明日志</a:t>
            </a:r>
            <a:endParaRPr lang="zh-CN" altLang="en-US" sz="2000"/>
          </a:p>
          <a:p>
            <a:r>
              <a:rPr sz="2000"/>
              <a:t>private static Logger log = LoggerFactory.getLogger(LogbackDemo.class);  </a:t>
            </a:r>
            <a:endParaRPr sz="2000"/>
          </a:p>
          <a:p>
            <a:r>
              <a:rPr lang="en-US" altLang="zh-CN" sz="2000"/>
              <a:t>// </a:t>
            </a:r>
            <a:r>
              <a:rPr lang="en-US" altLang="zh-CN" sz="2000" b="1"/>
              <a:t>debug: </a:t>
            </a:r>
            <a:r>
              <a:rPr lang="zh-CN" altLang="en-US" sz="2000" b="1">
                <a:sym typeface="+mn-ea"/>
              </a:rPr>
              <a:t>系统调试信息</a:t>
            </a:r>
            <a:r>
              <a:rPr lang="zh-CN" altLang="en-US" sz="2000">
                <a:sym typeface="+mn-ea"/>
              </a:rPr>
              <a:t>，通常用于开发过程中对系统运行情况的监控，在实际运行环境中不进行输出</a:t>
            </a:r>
            <a:endParaRPr lang="en-US" altLang="zh-CN" sz="2000"/>
          </a:p>
          <a:p>
            <a:r>
              <a:rPr sz="2000">
                <a:sym typeface="+mn-ea"/>
              </a:rPr>
              <a:t>public void debug(Object msg);   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public void debug(Object msg, Throwable t);   </a:t>
            </a:r>
            <a:endParaRPr sz="2000">
              <a:sym typeface="+mn-ea"/>
            </a:endParaRPr>
          </a:p>
          <a:p>
            <a:r>
              <a:rPr lang="en-US" sz="2000">
                <a:sym typeface="+mn-ea"/>
              </a:rPr>
              <a:t>// i</a:t>
            </a:r>
            <a:r>
              <a:rPr lang="en-US" sz="2000" b="1">
                <a:sym typeface="+mn-ea"/>
              </a:rPr>
              <a:t>nfo: </a:t>
            </a:r>
            <a:r>
              <a:rPr lang="zh-CN" altLang="en-US" sz="2000" b="1">
                <a:sym typeface="+mn-ea"/>
              </a:rPr>
              <a:t>系统运行的关键性信息</a:t>
            </a:r>
            <a:r>
              <a:rPr lang="zh-CN" altLang="en-US" sz="2000">
                <a:sym typeface="+mn-ea"/>
              </a:rPr>
              <a:t>，通常用于对系统运行情况的监控。</a:t>
            </a:r>
            <a:endParaRPr lang="en-US" sz="2000">
              <a:sym typeface="+mn-ea"/>
            </a:endParaRPr>
          </a:p>
          <a:p>
            <a:r>
              <a:rPr sz="2000">
                <a:sym typeface="+mn-ea"/>
              </a:rPr>
              <a:t>public void info(Object msg);   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public void info(Object msg, Throwable t);   </a:t>
            </a:r>
            <a:endParaRPr sz="2000">
              <a:sym typeface="+mn-ea"/>
            </a:endParaRPr>
          </a:p>
          <a:p>
            <a:r>
              <a:rPr lang="en-US" sz="2000">
                <a:sym typeface="+mn-ea"/>
              </a:rPr>
              <a:t>// </a:t>
            </a:r>
            <a:r>
              <a:rPr lang="en-US" sz="2000" b="1">
                <a:sym typeface="+mn-ea"/>
              </a:rPr>
              <a:t>warn: </a:t>
            </a:r>
            <a:r>
              <a:rPr lang="zh-CN" altLang="en-US" sz="2000" b="1">
                <a:sym typeface="+mn-ea"/>
              </a:rPr>
              <a:t>系统告警信息</a:t>
            </a:r>
            <a:r>
              <a:rPr lang="zh-CN" altLang="en-US" sz="2000">
                <a:sym typeface="+mn-ea"/>
              </a:rPr>
              <a:t>，系统存在潜在的问题，有可能引起运行异常，但此时并未产生异常</a:t>
            </a:r>
            <a:endParaRPr lang="en-US" sz="2000">
              <a:sym typeface="+mn-ea"/>
            </a:endParaRPr>
          </a:p>
          <a:p>
            <a:r>
              <a:rPr sz="2000">
                <a:sym typeface="+mn-ea"/>
              </a:rPr>
              <a:t>public void warn(Object msg);   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public void warn(Object msg, Throwable t);   </a:t>
            </a:r>
            <a:endParaRPr sz="2000">
              <a:sym typeface="+mn-ea"/>
            </a:endParaRPr>
          </a:p>
          <a:p>
            <a:r>
              <a:rPr lang="en-US" sz="2000">
                <a:sym typeface="+mn-ea"/>
              </a:rPr>
              <a:t>// </a:t>
            </a:r>
            <a:r>
              <a:rPr lang="en-US" sz="2000" b="1">
                <a:sym typeface="+mn-ea"/>
              </a:rPr>
              <a:t>error: </a:t>
            </a:r>
            <a:r>
              <a:rPr lang="zh-CN" altLang="en-US" sz="2000" b="1">
                <a:sym typeface="+mn-ea"/>
              </a:rPr>
              <a:t>系统错误信息</a:t>
            </a:r>
            <a:r>
              <a:rPr lang="zh-CN" altLang="en-US" sz="2000">
                <a:sym typeface="+mn-ea"/>
              </a:rPr>
              <a:t>，需要进行及时处理和优化。</a:t>
            </a:r>
            <a:endParaRPr lang="en-US" sz="2000">
              <a:sym typeface="+mn-ea"/>
            </a:endParaRPr>
          </a:p>
          <a:p>
            <a:r>
              <a:rPr sz="2000">
                <a:sym typeface="+mn-ea"/>
              </a:rPr>
              <a:t>public void error(Object msg);   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public void error(Object msg, Throwable t);   </a:t>
            </a:r>
            <a:br>
              <a:rPr sz="2000">
                <a:sym typeface="+mn-ea"/>
              </a:rPr>
            </a:br>
            <a:r>
              <a:rPr lang="en-US" sz="2000">
                <a:sym typeface="+mn-ea"/>
              </a:rPr>
              <a:t>// </a:t>
            </a:r>
            <a:r>
              <a:rPr lang="en-US" sz="2000" b="1">
                <a:sym typeface="+mn-ea"/>
              </a:rPr>
              <a:t>fatal: </a:t>
            </a:r>
            <a:r>
              <a:rPr lang="zh-CN" altLang="en-US" sz="2000" b="1">
                <a:sym typeface="+mn-ea"/>
              </a:rPr>
              <a:t>系统致命信息</a:t>
            </a:r>
            <a:r>
              <a:rPr lang="zh-CN" altLang="en-US" sz="2000">
                <a:sym typeface="+mn-ea"/>
              </a:rPr>
              <a:t>，需求立即信息处理。</a:t>
            </a:r>
            <a:endParaRPr lang="zh-CN" altLang="en-US" sz="2000">
              <a:sym typeface="+mn-ea"/>
            </a:endParaRPr>
          </a:p>
          <a:p>
            <a:r>
              <a:rPr sz="2000">
                <a:sym typeface="+mn-ea"/>
              </a:rPr>
              <a:t>public void fatal(Object msg);   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public void fatal(Object msg, Throwable t); </a:t>
            </a:r>
            <a:endParaRPr sz="20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三、项目中的日志问题</a:t>
            </a:r>
            <a:r>
              <a:rPr lang="en-US" altLang="zh-CN">
                <a:sym typeface="+mn-ea"/>
              </a:rPr>
              <a:t>1-</a:t>
            </a:r>
            <a:r>
              <a:rPr lang="zh-CN" altLang="en-US">
                <a:sym typeface="+mn-ea"/>
              </a:rPr>
              <a:t>异常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6000" y="1069340"/>
            <a:ext cx="1015873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35" y="3594735"/>
            <a:ext cx="10158095" cy="2540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三、项目中的日志问题</a:t>
            </a:r>
            <a:r>
              <a:rPr lang="en-US" altLang="zh-CN">
                <a:sym typeface="+mn-ea"/>
              </a:rPr>
              <a:t>2-</a:t>
            </a:r>
            <a:r>
              <a:rPr lang="zh-CN" altLang="en-US">
                <a:sym typeface="+mn-ea"/>
              </a:rPr>
              <a:t>粗心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5625" y="1743075"/>
            <a:ext cx="10442575" cy="19284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" y="4525010"/>
            <a:ext cx="4654550" cy="111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4184</Words>
  <Application>WPS 演示</Application>
  <PresentationFormat>自定义</PresentationFormat>
  <Paragraphs>194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方正正粗黑简体</vt:lpstr>
      <vt:lpstr>等线</vt:lpstr>
      <vt:lpstr>黑体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目录</vt:lpstr>
      <vt:lpstr>一、为什么使用日志？</vt:lpstr>
      <vt:lpstr>二、log4j基本概念-配置1</vt:lpstr>
      <vt:lpstr>二、log4j基本概念-配置2</vt:lpstr>
      <vt:lpstr>二、log4j基本概念-配置3</vt:lpstr>
      <vt:lpstr>二、log4j基本概念-API</vt:lpstr>
      <vt:lpstr>三、项目中的日志问题1-异常</vt:lpstr>
      <vt:lpstr>三、项目中的日志问题2-粗心</vt:lpstr>
      <vt:lpstr>三、项目中的日志问题3-全程没有</vt:lpstr>
      <vt:lpstr>五、log4j最佳实践--正例1</vt:lpstr>
      <vt:lpstr>五、log4j最佳实践--正例2</vt:lpstr>
      <vt:lpstr>五、log4j最佳实践--正例3</vt:lpstr>
      <vt:lpstr>五、log4j最佳实践--反例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康凯</cp:lastModifiedBy>
  <cp:revision>114</cp:revision>
  <dcterms:created xsi:type="dcterms:W3CDTF">2016-05-24T13:32:00Z</dcterms:created>
  <dcterms:modified xsi:type="dcterms:W3CDTF">2018-02-09T01:26:34Z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