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0"/>
  </p:notesMasterIdLst>
  <p:sldIdLst>
    <p:sldId id="256" r:id="rId2"/>
    <p:sldId id="258" r:id="rId3"/>
    <p:sldId id="261" r:id="rId4"/>
    <p:sldId id="313" r:id="rId5"/>
    <p:sldId id="315" r:id="rId6"/>
    <p:sldId id="314" r:id="rId7"/>
    <p:sldId id="308" r:id="rId8"/>
    <p:sldId id="325" r:id="rId9"/>
    <p:sldId id="326" r:id="rId10"/>
    <p:sldId id="327" r:id="rId11"/>
    <p:sldId id="324" r:id="rId12"/>
    <p:sldId id="317" r:id="rId13"/>
    <p:sldId id="309" r:id="rId14"/>
    <p:sldId id="311" r:id="rId15"/>
    <p:sldId id="322" r:id="rId16"/>
    <p:sldId id="310" r:id="rId17"/>
    <p:sldId id="323" r:id="rId18"/>
    <p:sldId id="312" r:id="rId19"/>
  </p:sldIdLst>
  <p:sldSz cx="9144000" cy="5143500" type="screen16x9"/>
  <p:notesSz cx="6858000" cy="9144000"/>
  <p:embeddedFontLst>
    <p:embeddedFont>
      <p:font typeface="11롯데마트행복Medium" panose="02020603020101020101" pitchFamily="18" charset="-127"/>
      <p:regular r:id="rId21"/>
    </p:embeddedFont>
    <p:embeddedFont>
      <p:font typeface="Catamaran" panose="020B0600000101010101" charset="0"/>
      <p:regular r:id="rId22"/>
      <p:bold r:id="rId23"/>
    </p:embeddedFont>
    <p:embeddedFont>
      <p:font typeface="Lobster Two" panose="020B0600000101010101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pos="457">
          <p15:clr>
            <a:srgbClr val="9AA0A6"/>
          </p15:clr>
        </p15:guide>
        <p15:guide id="3" orient="horz" pos="2899">
          <p15:clr>
            <a:srgbClr val="9AA0A6"/>
          </p15:clr>
        </p15:guide>
        <p15:guide id="4" pos="5303">
          <p15:clr>
            <a:srgbClr val="9AA0A6"/>
          </p15:clr>
        </p15:guide>
        <p15:guide id="5" orient="horz" pos="577" userDrawn="1">
          <p15:clr>
            <a:srgbClr val="9AA0A6"/>
          </p15:clr>
        </p15:guide>
        <p15:guide id="6" orient="horz" pos="1224">
          <p15:clr>
            <a:srgbClr val="9AA0A6"/>
          </p15:clr>
        </p15:guide>
        <p15:guide id="7" orient="horz" pos="1461" userDrawn="1">
          <p15:clr>
            <a:srgbClr val="9AA0A6"/>
          </p15:clr>
        </p15:guide>
        <p15:guide id="8" orient="horz" pos="1684">
          <p15:clr>
            <a:srgbClr val="9AA0A6"/>
          </p15:clr>
        </p15:guide>
        <p15:guide id="9" orient="horz" pos="49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FA5"/>
    <a:srgbClr val="7F7F7F"/>
    <a:srgbClr val="819CA3"/>
    <a:srgbClr val="434343"/>
    <a:srgbClr val="000000"/>
    <a:srgbClr val="FFFFFF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463C38-CE77-40B3-ABCC-E94BC0FB363F}">
  <a:tblStyle styleId="{65463C38-CE77-40B3-ABCC-E94BC0FB36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1" autoAdjust="0"/>
    <p:restoredTop sz="90339" autoAdjust="0"/>
  </p:normalViewPr>
  <p:slideViewPr>
    <p:cSldViewPr snapToGrid="0">
      <p:cViewPr varScale="1">
        <p:scale>
          <a:sx n="86" d="100"/>
          <a:sy n="86" d="100"/>
        </p:scale>
        <p:origin x="736" y="72"/>
      </p:cViewPr>
      <p:guideLst>
        <p:guide pos="2880"/>
        <p:guide pos="457"/>
        <p:guide orient="horz" pos="2899"/>
        <p:guide pos="5303"/>
        <p:guide orient="horz" pos="577"/>
        <p:guide orient="horz" pos="1224"/>
        <p:guide orient="horz" pos="1461"/>
        <p:guide orient="horz" pos="1684"/>
        <p:guide orient="horz" pos="4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40db64ecc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40db64ecc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854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40db64ecc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40db64ecc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929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40db64ecc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40db64ecc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974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40db64ecc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40db64ecc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781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3e0677ac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3e0677ac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40db64ecc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40db64ecc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641bb58eb1_1_16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641bb58eb1_1_16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44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40db64ecc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40db64ecc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300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레시피 검색  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자신이 가지고 있는 재료로 조리가능한 최대 레시피 조회 가능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(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시연 할 때 강조하기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: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레시피 이름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재료로 검색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)</a:t>
            </a:r>
          </a:p>
          <a:p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2.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패키지 된 상품 구매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요리전문가가 레시피 정량 대로 구성한 패키지 상품 구매 가능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(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시연 할 때 강조하기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: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구매하기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)</a:t>
            </a:r>
          </a:p>
          <a:p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3.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자사 제품 판매가능한 상품 등록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(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시연 할 때 강조하기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: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레시피 등록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)</a:t>
            </a:r>
          </a:p>
          <a:p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4.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구매 트렌드와 실제 구매자의 후기 보기 가능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(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시연 할 때 강조하기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: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추천레시피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좋아요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싫어요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후기등록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-&gt;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확장기능 설명 시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: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 마케팅 활용 통계페이지 구축 가능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)</a:t>
            </a:r>
            <a:endParaRPr lang="ko-KR" altLang="en-US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endParaRPr lang="ko-KR" altLang="en-US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7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레시피 검색  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자신이 가지고 있는 재료로 조리가능한 최대 레시피 조회 가능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(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시연 할 때 강조하기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: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레시피 이름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재료로 검색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)</a:t>
            </a:r>
          </a:p>
          <a:p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2.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패키지 된 상품 구매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요리전문가가 레시피 정량 대로 구성한 패키지 상품 구매 가능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(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시연 할 때 강조하기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: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구매하기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)</a:t>
            </a:r>
          </a:p>
          <a:p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3.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자사 제품 판매가능한 상품 등록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(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시연 할 때 강조하기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: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레시피 등록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)</a:t>
            </a:r>
          </a:p>
          <a:p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4.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구매 트렌드와 실제 구매자의 후기 보기 가능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(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시연 할 때 강조하기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: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추천레시피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좋아요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싫어요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후기등록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-&gt;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확장기능 설명 시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: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 마케팅 활용 통계페이지 구축 가능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)</a:t>
            </a:r>
            <a:endParaRPr lang="ko-KR" altLang="en-US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endParaRPr lang="ko-KR" altLang="en-US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928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레시피 검색  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자신이 가지고 있는 재료로 조리가능한 최대 레시피 조회 가능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(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시연 할 때 강조하기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: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레시피 이름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재료로 검색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)</a:t>
            </a:r>
          </a:p>
          <a:p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2.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패키지 된 상품 구매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요리전문가가 레시피 정량 대로 구성한 패키지 상품 구매 가능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(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시연 할 때 강조하기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: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구매하기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)</a:t>
            </a:r>
          </a:p>
          <a:p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3.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자사 제품 판매가능한 상품 등록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(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시연 할 때 강조하기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: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레시피 등록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)</a:t>
            </a:r>
          </a:p>
          <a:p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4.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구매 트렌드와 실제 구매자의 후기 보기 가능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(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시연 할 때 강조하기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: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추천레시피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좋아요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싫어요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후기등록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-&gt;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확장기능 설명 시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: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 마케팅 활용 통계페이지 구축 가능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)</a:t>
            </a:r>
            <a:endParaRPr lang="ko-KR" altLang="en-US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endParaRPr lang="ko-KR" altLang="en-US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00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레시피 검색  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자신이 가지고 있는 재료로 조리가능한 최대 레시피 조회 가능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(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시연 할 때 강조하기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: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레시피 이름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재료로 검색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)</a:t>
            </a:r>
          </a:p>
          <a:p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2.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패키지 된 상품 구매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요리전문가가 레시피 정량 대로 구성한 패키지 상품 구매 가능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(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시연 할 때 강조하기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: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구매하기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)</a:t>
            </a:r>
          </a:p>
          <a:p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3.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자사 제품 판매가능한 상품 등록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(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시연 할 때 강조하기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: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레시피 등록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)</a:t>
            </a:r>
          </a:p>
          <a:p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4.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구매 트렌드와 실제 구매자의 후기 보기 가능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(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시연 할 때 강조하기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: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추천레시피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좋아요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싫어요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후기등록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-&gt;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확장기능 설명 시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: 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 마케팅 활용 통계페이지 구축 가능 </a:t>
            </a: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)</a:t>
            </a:r>
            <a:endParaRPr lang="ko-KR" altLang="en-US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endParaRPr lang="ko-KR" altLang="en-US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4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7699" y="4379877"/>
            <a:ext cx="9341583" cy="763624"/>
          </a:xfrm>
          <a:custGeom>
            <a:avLst/>
            <a:gdLst/>
            <a:ahLst/>
            <a:cxnLst/>
            <a:rect l="l" t="t" r="r" b="b"/>
            <a:pathLst>
              <a:path w="285719" h="23356" extrusionOk="0">
                <a:moveTo>
                  <a:pt x="0" y="1"/>
                </a:moveTo>
                <a:lnTo>
                  <a:pt x="0" y="23356"/>
                </a:lnTo>
                <a:lnTo>
                  <a:pt x="285718" y="23356"/>
                </a:lnTo>
                <a:lnTo>
                  <a:pt x="2857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149654" y="375366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343" y="1512466"/>
            <a:ext cx="563694" cy="147389"/>
          </a:xfrm>
          <a:custGeom>
            <a:avLst/>
            <a:gdLst/>
            <a:ahLst/>
            <a:cxnLst/>
            <a:rect l="l" t="t" r="r" b="b"/>
            <a:pathLst>
              <a:path w="17241" h="4508" extrusionOk="0">
                <a:moveTo>
                  <a:pt x="8000" y="0"/>
                </a:moveTo>
                <a:cubicBezTo>
                  <a:pt x="6319" y="0"/>
                  <a:pt x="4857" y="921"/>
                  <a:pt x="4083" y="2284"/>
                </a:cubicBezTo>
                <a:cubicBezTo>
                  <a:pt x="3656" y="2008"/>
                  <a:pt x="3163" y="1861"/>
                  <a:pt x="2656" y="1861"/>
                </a:cubicBezTo>
                <a:cubicBezTo>
                  <a:pt x="2653" y="1861"/>
                  <a:pt x="2650" y="1861"/>
                  <a:pt x="2647" y="1861"/>
                </a:cubicBezTo>
                <a:cubicBezTo>
                  <a:pt x="2646" y="1861"/>
                  <a:pt x="2645" y="1861"/>
                  <a:pt x="2644" y="1861"/>
                </a:cubicBezTo>
                <a:cubicBezTo>
                  <a:pt x="1182" y="1861"/>
                  <a:pt x="0" y="3046"/>
                  <a:pt x="0" y="4508"/>
                </a:cubicBezTo>
                <a:lnTo>
                  <a:pt x="17238" y="4508"/>
                </a:lnTo>
                <a:cubicBezTo>
                  <a:pt x="17240" y="3839"/>
                  <a:pt x="16833" y="3236"/>
                  <a:pt x="16211" y="2990"/>
                </a:cubicBezTo>
                <a:cubicBezTo>
                  <a:pt x="16015" y="2912"/>
                  <a:pt x="15811" y="2875"/>
                  <a:pt x="15608" y="2875"/>
                </a:cubicBezTo>
                <a:cubicBezTo>
                  <a:pt x="15167" y="2875"/>
                  <a:pt x="14735" y="3054"/>
                  <a:pt x="14421" y="3387"/>
                </a:cubicBezTo>
                <a:cubicBezTo>
                  <a:pt x="14046" y="2808"/>
                  <a:pt x="13410" y="2479"/>
                  <a:pt x="12750" y="2479"/>
                </a:cubicBezTo>
                <a:cubicBezTo>
                  <a:pt x="12526" y="2479"/>
                  <a:pt x="12298" y="2517"/>
                  <a:pt x="12077" y="2597"/>
                </a:cubicBezTo>
                <a:cubicBezTo>
                  <a:pt x="11357" y="1065"/>
                  <a:pt x="9804" y="0"/>
                  <a:pt x="8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531438" y="1512466"/>
            <a:ext cx="563694" cy="147389"/>
          </a:xfrm>
          <a:custGeom>
            <a:avLst/>
            <a:gdLst/>
            <a:ahLst/>
            <a:cxnLst/>
            <a:rect l="l" t="t" r="r" b="b"/>
            <a:pathLst>
              <a:path w="17241" h="4508" extrusionOk="0">
                <a:moveTo>
                  <a:pt x="8000" y="0"/>
                </a:moveTo>
                <a:cubicBezTo>
                  <a:pt x="6321" y="0"/>
                  <a:pt x="4858" y="922"/>
                  <a:pt x="4083" y="2284"/>
                </a:cubicBezTo>
                <a:cubicBezTo>
                  <a:pt x="3658" y="2008"/>
                  <a:pt x="3163" y="1860"/>
                  <a:pt x="2657" y="1860"/>
                </a:cubicBezTo>
                <a:cubicBezTo>
                  <a:pt x="2654" y="1860"/>
                  <a:pt x="2651" y="1860"/>
                  <a:pt x="2648" y="1860"/>
                </a:cubicBezTo>
                <a:cubicBezTo>
                  <a:pt x="1186" y="1860"/>
                  <a:pt x="0" y="3044"/>
                  <a:pt x="0" y="4508"/>
                </a:cubicBezTo>
                <a:lnTo>
                  <a:pt x="17240" y="4508"/>
                </a:lnTo>
                <a:cubicBezTo>
                  <a:pt x="17240" y="3838"/>
                  <a:pt x="16833" y="3236"/>
                  <a:pt x="16211" y="2990"/>
                </a:cubicBezTo>
                <a:cubicBezTo>
                  <a:pt x="16015" y="2912"/>
                  <a:pt x="15811" y="2874"/>
                  <a:pt x="15608" y="2874"/>
                </a:cubicBezTo>
                <a:cubicBezTo>
                  <a:pt x="15167" y="2874"/>
                  <a:pt x="14735" y="3053"/>
                  <a:pt x="14421" y="3387"/>
                </a:cubicBezTo>
                <a:cubicBezTo>
                  <a:pt x="14046" y="2808"/>
                  <a:pt x="13411" y="2479"/>
                  <a:pt x="12751" y="2479"/>
                </a:cubicBezTo>
                <a:cubicBezTo>
                  <a:pt x="12527" y="2479"/>
                  <a:pt x="12299" y="2517"/>
                  <a:pt x="12077" y="2596"/>
                </a:cubicBezTo>
                <a:cubicBezTo>
                  <a:pt x="11359" y="1065"/>
                  <a:pt x="9806" y="0"/>
                  <a:pt x="8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191036" y="2016786"/>
            <a:ext cx="418659" cy="109463"/>
          </a:xfrm>
          <a:custGeom>
            <a:avLst/>
            <a:gdLst/>
            <a:ahLst/>
            <a:cxnLst/>
            <a:rect l="l" t="t" r="r" b="b"/>
            <a:pathLst>
              <a:path w="12805" h="3348" extrusionOk="0">
                <a:moveTo>
                  <a:pt x="6864" y="1"/>
                </a:moveTo>
                <a:cubicBezTo>
                  <a:pt x="6820" y="1"/>
                  <a:pt x="6776" y="2"/>
                  <a:pt x="6732" y="3"/>
                </a:cubicBezTo>
                <a:cubicBezTo>
                  <a:pt x="5483" y="52"/>
                  <a:pt x="4364" y="796"/>
                  <a:pt x="3835" y="1930"/>
                </a:cubicBezTo>
                <a:cubicBezTo>
                  <a:pt x="3679" y="1874"/>
                  <a:pt x="3515" y="1844"/>
                  <a:pt x="3348" y="1843"/>
                </a:cubicBezTo>
                <a:cubicBezTo>
                  <a:pt x="3347" y="1843"/>
                  <a:pt x="3345" y="1843"/>
                  <a:pt x="3343" y="1843"/>
                </a:cubicBezTo>
                <a:cubicBezTo>
                  <a:pt x="2841" y="1843"/>
                  <a:pt x="2373" y="2097"/>
                  <a:pt x="2094" y="2515"/>
                </a:cubicBezTo>
                <a:cubicBezTo>
                  <a:pt x="1861" y="2267"/>
                  <a:pt x="1540" y="2134"/>
                  <a:pt x="1213" y="2134"/>
                </a:cubicBezTo>
                <a:cubicBezTo>
                  <a:pt x="1062" y="2134"/>
                  <a:pt x="911" y="2162"/>
                  <a:pt x="766" y="2220"/>
                </a:cubicBezTo>
                <a:cubicBezTo>
                  <a:pt x="304" y="2403"/>
                  <a:pt x="0" y="2851"/>
                  <a:pt x="2" y="3348"/>
                </a:cubicBezTo>
                <a:lnTo>
                  <a:pt x="12805" y="3348"/>
                </a:lnTo>
                <a:cubicBezTo>
                  <a:pt x="12803" y="2263"/>
                  <a:pt x="11925" y="1382"/>
                  <a:pt x="10840" y="1382"/>
                </a:cubicBezTo>
                <a:cubicBezTo>
                  <a:pt x="10839" y="1382"/>
                  <a:pt x="10838" y="1382"/>
                  <a:pt x="10837" y="1382"/>
                </a:cubicBezTo>
                <a:cubicBezTo>
                  <a:pt x="10459" y="1382"/>
                  <a:pt x="10089" y="1491"/>
                  <a:pt x="9771" y="1697"/>
                </a:cubicBezTo>
                <a:cubicBezTo>
                  <a:pt x="9178" y="646"/>
                  <a:pt x="8065" y="1"/>
                  <a:pt x="68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0" y="2791000"/>
            <a:ext cx="8520600" cy="9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flipH="1">
            <a:off x="2191050" y="3635500"/>
            <a:ext cx="476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"/>
              <a:buNone/>
              <a:defRPr sz="20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-145500" y="4769350"/>
            <a:ext cx="9377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018075" y="1640450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1018075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 flipH="1">
            <a:off x="1017950" y="2671643"/>
            <a:ext cx="2372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 sz="14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374375"/>
            <a:ext cx="9144000" cy="7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-145500" y="4769350"/>
            <a:ext cx="9377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" name="Google Shape;23;p3"/>
          <p:cNvSpPr/>
          <p:nvPr/>
        </p:nvSpPr>
        <p:spPr>
          <a:xfrm>
            <a:off x="4415995" y="2007889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1357345" y="161514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2148750" y="506925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2" hasCustomPrompt="1"/>
          </p:nvPr>
        </p:nvSpPr>
        <p:spPr>
          <a:xfrm>
            <a:off x="576075" y="148327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3"/>
          </p:nvPr>
        </p:nvSpPr>
        <p:spPr>
          <a:xfrm>
            <a:off x="1386375" y="1401725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 flipH="1">
            <a:off x="2829002" y="1389725"/>
            <a:ext cx="1650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4" hasCustomPrompt="1"/>
          </p:nvPr>
        </p:nvSpPr>
        <p:spPr>
          <a:xfrm>
            <a:off x="576075" y="2310550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5"/>
          </p:nvPr>
        </p:nvSpPr>
        <p:spPr>
          <a:xfrm>
            <a:off x="1386375" y="2229000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6"/>
          </p:nvPr>
        </p:nvSpPr>
        <p:spPr>
          <a:xfrm flipH="1">
            <a:off x="2829002" y="2217000"/>
            <a:ext cx="1650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7" hasCustomPrompt="1"/>
          </p:nvPr>
        </p:nvSpPr>
        <p:spPr>
          <a:xfrm>
            <a:off x="576075" y="313782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8"/>
          </p:nvPr>
        </p:nvSpPr>
        <p:spPr>
          <a:xfrm>
            <a:off x="1386375" y="3056275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9"/>
          </p:nvPr>
        </p:nvSpPr>
        <p:spPr>
          <a:xfrm flipH="1">
            <a:off x="2829002" y="3044275"/>
            <a:ext cx="1650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13" hasCustomPrompt="1"/>
          </p:nvPr>
        </p:nvSpPr>
        <p:spPr>
          <a:xfrm>
            <a:off x="4454392" y="148327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14"/>
          </p:nvPr>
        </p:nvSpPr>
        <p:spPr>
          <a:xfrm>
            <a:off x="5264617" y="1401725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5"/>
          </p:nvPr>
        </p:nvSpPr>
        <p:spPr>
          <a:xfrm flipH="1">
            <a:off x="6707243" y="1389725"/>
            <a:ext cx="1650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16" hasCustomPrompt="1"/>
          </p:nvPr>
        </p:nvSpPr>
        <p:spPr>
          <a:xfrm>
            <a:off x="4454392" y="2310550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17"/>
          </p:nvPr>
        </p:nvSpPr>
        <p:spPr>
          <a:xfrm>
            <a:off x="5264617" y="2229000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8"/>
          </p:nvPr>
        </p:nvSpPr>
        <p:spPr>
          <a:xfrm flipH="1">
            <a:off x="6707243" y="2217000"/>
            <a:ext cx="1650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19" hasCustomPrompt="1"/>
          </p:nvPr>
        </p:nvSpPr>
        <p:spPr>
          <a:xfrm>
            <a:off x="4454392" y="313782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20"/>
          </p:nvPr>
        </p:nvSpPr>
        <p:spPr>
          <a:xfrm>
            <a:off x="5264617" y="3056275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1"/>
          </p:nvPr>
        </p:nvSpPr>
        <p:spPr>
          <a:xfrm flipH="1">
            <a:off x="6707243" y="3044275"/>
            <a:ext cx="1650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-127699" y="4379877"/>
            <a:ext cx="9341583" cy="763624"/>
          </a:xfrm>
          <a:custGeom>
            <a:avLst/>
            <a:gdLst/>
            <a:ahLst/>
            <a:cxnLst/>
            <a:rect l="l" t="t" r="r" b="b"/>
            <a:pathLst>
              <a:path w="285719" h="23356" extrusionOk="0">
                <a:moveTo>
                  <a:pt x="0" y="1"/>
                </a:moveTo>
                <a:lnTo>
                  <a:pt x="0" y="23356"/>
                </a:lnTo>
                <a:lnTo>
                  <a:pt x="285718" y="23356"/>
                </a:lnTo>
                <a:lnTo>
                  <a:pt x="2857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-145500" y="4769350"/>
            <a:ext cx="9377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/>
          <p:nvPr/>
        </p:nvSpPr>
        <p:spPr>
          <a:xfrm>
            <a:off x="-255796" y="506916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8554579" y="2786641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7558377" y="331321"/>
            <a:ext cx="460681" cy="12043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1_2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IG_NUMBER_1_1">
    <p:bg>
      <p:bgPr>
        <a:solidFill>
          <a:schemeClr val="accent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bg>
      <p:bgPr>
        <a:solidFill>
          <a:schemeClr val="accent6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1154700" y="1204900"/>
            <a:ext cx="6834600" cy="3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949550" y="506925"/>
            <a:ext cx="5244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8422554" y="375366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5343" y="1512466"/>
            <a:ext cx="563694" cy="147389"/>
          </a:xfrm>
          <a:custGeom>
            <a:avLst/>
            <a:gdLst/>
            <a:ahLst/>
            <a:cxnLst/>
            <a:rect l="l" t="t" r="r" b="b"/>
            <a:pathLst>
              <a:path w="17241" h="4508" extrusionOk="0">
                <a:moveTo>
                  <a:pt x="8000" y="0"/>
                </a:moveTo>
                <a:cubicBezTo>
                  <a:pt x="6319" y="0"/>
                  <a:pt x="4857" y="921"/>
                  <a:pt x="4083" y="2284"/>
                </a:cubicBezTo>
                <a:cubicBezTo>
                  <a:pt x="3656" y="2008"/>
                  <a:pt x="3163" y="1861"/>
                  <a:pt x="2656" y="1861"/>
                </a:cubicBezTo>
                <a:cubicBezTo>
                  <a:pt x="2653" y="1861"/>
                  <a:pt x="2650" y="1861"/>
                  <a:pt x="2647" y="1861"/>
                </a:cubicBezTo>
                <a:cubicBezTo>
                  <a:pt x="2646" y="1861"/>
                  <a:pt x="2645" y="1861"/>
                  <a:pt x="2644" y="1861"/>
                </a:cubicBezTo>
                <a:cubicBezTo>
                  <a:pt x="1182" y="1861"/>
                  <a:pt x="0" y="3046"/>
                  <a:pt x="0" y="4508"/>
                </a:cubicBezTo>
                <a:lnTo>
                  <a:pt x="17238" y="4508"/>
                </a:lnTo>
                <a:cubicBezTo>
                  <a:pt x="17240" y="3839"/>
                  <a:pt x="16833" y="3236"/>
                  <a:pt x="16211" y="2990"/>
                </a:cubicBezTo>
                <a:cubicBezTo>
                  <a:pt x="16015" y="2912"/>
                  <a:pt x="15811" y="2875"/>
                  <a:pt x="15608" y="2875"/>
                </a:cubicBezTo>
                <a:cubicBezTo>
                  <a:pt x="15167" y="2875"/>
                  <a:pt x="14735" y="3054"/>
                  <a:pt x="14421" y="3387"/>
                </a:cubicBezTo>
                <a:cubicBezTo>
                  <a:pt x="14046" y="2808"/>
                  <a:pt x="13410" y="2479"/>
                  <a:pt x="12750" y="2479"/>
                </a:cubicBezTo>
                <a:cubicBezTo>
                  <a:pt x="12526" y="2479"/>
                  <a:pt x="12298" y="2517"/>
                  <a:pt x="12077" y="2597"/>
                </a:cubicBezTo>
                <a:cubicBezTo>
                  <a:pt x="11357" y="1065"/>
                  <a:pt x="9804" y="0"/>
                  <a:pt x="8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352763" y="289666"/>
            <a:ext cx="563694" cy="147389"/>
          </a:xfrm>
          <a:custGeom>
            <a:avLst/>
            <a:gdLst/>
            <a:ahLst/>
            <a:cxnLst/>
            <a:rect l="l" t="t" r="r" b="b"/>
            <a:pathLst>
              <a:path w="17241" h="4508" extrusionOk="0">
                <a:moveTo>
                  <a:pt x="8000" y="0"/>
                </a:moveTo>
                <a:cubicBezTo>
                  <a:pt x="6321" y="0"/>
                  <a:pt x="4858" y="922"/>
                  <a:pt x="4083" y="2284"/>
                </a:cubicBezTo>
                <a:cubicBezTo>
                  <a:pt x="3658" y="2008"/>
                  <a:pt x="3163" y="1860"/>
                  <a:pt x="2657" y="1860"/>
                </a:cubicBezTo>
                <a:cubicBezTo>
                  <a:pt x="2654" y="1860"/>
                  <a:pt x="2651" y="1860"/>
                  <a:pt x="2648" y="1860"/>
                </a:cubicBezTo>
                <a:cubicBezTo>
                  <a:pt x="1186" y="1860"/>
                  <a:pt x="0" y="3044"/>
                  <a:pt x="0" y="4508"/>
                </a:cubicBezTo>
                <a:lnTo>
                  <a:pt x="17240" y="4508"/>
                </a:lnTo>
                <a:cubicBezTo>
                  <a:pt x="17240" y="3838"/>
                  <a:pt x="16833" y="3236"/>
                  <a:pt x="16211" y="2990"/>
                </a:cubicBezTo>
                <a:cubicBezTo>
                  <a:pt x="16015" y="2912"/>
                  <a:pt x="15811" y="2874"/>
                  <a:pt x="15608" y="2874"/>
                </a:cubicBezTo>
                <a:cubicBezTo>
                  <a:pt x="15167" y="2874"/>
                  <a:pt x="14735" y="3053"/>
                  <a:pt x="14421" y="3387"/>
                </a:cubicBezTo>
                <a:cubicBezTo>
                  <a:pt x="14046" y="2808"/>
                  <a:pt x="13411" y="2479"/>
                  <a:pt x="12751" y="2479"/>
                </a:cubicBezTo>
                <a:cubicBezTo>
                  <a:pt x="12527" y="2479"/>
                  <a:pt x="12299" y="2517"/>
                  <a:pt x="12077" y="2596"/>
                </a:cubicBezTo>
                <a:cubicBezTo>
                  <a:pt x="11359" y="1065"/>
                  <a:pt x="9806" y="0"/>
                  <a:pt x="8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8201486" y="4151811"/>
            <a:ext cx="418659" cy="109463"/>
          </a:xfrm>
          <a:custGeom>
            <a:avLst/>
            <a:gdLst/>
            <a:ahLst/>
            <a:cxnLst/>
            <a:rect l="l" t="t" r="r" b="b"/>
            <a:pathLst>
              <a:path w="12805" h="3348" extrusionOk="0">
                <a:moveTo>
                  <a:pt x="6864" y="1"/>
                </a:moveTo>
                <a:cubicBezTo>
                  <a:pt x="6820" y="1"/>
                  <a:pt x="6776" y="2"/>
                  <a:pt x="6732" y="3"/>
                </a:cubicBezTo>
                <a:cubicBezTo>
                  <a:pt x="5483" y="52"/>
                  <a:pt x="4364" y="796"/>
                  <a:pt x="3835" y="1930"/>
                </a:cubicBezTo>
                <a:cubicBezTo>
                  <a:pt x="3679" y="1874"/>
                  <a:pt x="3515" y="1844"/>
                  <a:pt x="3348" y="1843"/>
                </a:cubicBezTo>
                <a:cubicBezTo>
                  <a:pt x="3347" y="1843"/>
                  <a:pt x="3345" y="1843"/>
                  <a:pt x="3343" y="1843"/>
                </a:cubicBezTo>
                <a:cubicBezTo>
                  <a:pt x="2841" y="1843"/>
                  <a:pt x="2373" y="2097"/>
                  <a:pt x="2094" y="2515"/>
                </a:cubicBezTo>
                <a:cubicBezTo>
                  <a:pt x="1861" y="2267"/>
                  <a:pt x="1540" y="2134"/>
                  <a:pt x="1213" y="2134"/>
                </a:cubicBezTo>
                <a:cubicBezTo>
                  <a:pt x="1062" y="2134"/>
                  <a:pt x="911" y="2162"/>
                  <a:pt x="766" y="2220"/>
                </a:cubicBezTo>
                <a:cubicBezTo>
                  <a:pt x="304" y="2403"/>
                  <a:pt x="0" y="2851"/>
                  <a:pt x="2" y="3348"/>
                </a:cubicBezTo>
                <a:lnTo>
                  <a:pt x="12805" y="3348"/>
                </a:lnTo>
                <a:cubicBezTo>
                  <a:pt x="12803" y="2263"/>
                  <a:pt x="11925" y="1382"/>
                  <a:pt x="10840" y="1382"/>
                </a:cubicBezTo>
                <a:cubicBezTo>
                  <a:pt x="10839" y="1382"/>
                  <a:pt x="10838" y="1382"/>
                  <a:pt x="10837" y="1382"/>
                </a:cubicBezTo>
                <a:cubicBezTo>
                  <a:pt x="10459" y="1382"/>
                  <a:pt x="10089" y="1491"/>
                  <a:pt x="9771" y="1697"/>
                </a:cubicBezTo>
                <a:cubicBezTo>
                  <a:pt x="9178" y="646"/>
                  <a:pt x="8065" y="1"/>
                  <a:pt x="68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5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Char char="●"/>
              <a:defRPr sz="1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80" r:id="rId5"/>
    <p:sldLayoutId id="2147483681" r:id="rId6"/>
    <p:sldLayoutId id="214748368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>
            <a:spLocks noGrp="1"/>
          </p:cNvSpPr>
          <p:nvPr>
            <p:ph type="ctrTitle"/>
          </p:nvPr>
        </p:nvSpPr>
        <p:spPr>
          <a:xfrm>
            <a:off x="289629" y="1862638"/>
            <a:ext cx="8520600" cy="9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RECIPE MARKET</a:t>
            </a:r>
            <a:endParaRPr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1"/>
          </p:nvPr>
        </p:nvSpPr>
        <p:spPr>
          <a:xfrm flipH="1">
            <a:off x="2143945" y="3091537"/>
            <a:ext cx="4761900" cy="626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java198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기 채용자과정 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1</a:t>
            </a: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차 프로젝트 </a:t>
            </a: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2897900" y="3253325"/>
            <a:ext cx="151500" cy="151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6094600" y="3253325"/>
            <a:ext cx="151500" cy="151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grpSp>
        <p:nvGrpSpPr>
          <p:cNvPr id="391" name="Google Shape;391;p38"/>
          <p:cNvGrpSpPr/>
          <p:nvPr/>
        </p:nvGrpSpPr>
        <p:grpSpPr>
          <a:xfrm>
            <a:off x="-773903" y="-249867"/>
            <a:ext cx="4156002" cy="1804947"/>
            <a:chOff x="6577073" y="1154992"/>
            <a:chExt cx="1766783" cy="767311"/>
          </a:xfrm>
        </p:grpSpPr>
        <p:sp>
          <p:nvSpPr>
            <p:cNvPr id="392" name="Google Shape;392;p38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</p:grpSp>
      <p:grpSp>
        <p:nvGrpSpPr>
          <p:cNvPr id="403" name="Google Shape;403;p38"/>
          <p:cNvGrpSpPr/>
          <p:nvPr/>
        </p:nvGrpSpPr>
        <p:grpSpPr>
          <a:xfrm>
            <a:off x="5487236" y="-111698"/>
            <a:ext cx="3994641" cy="1396690"/>
            <a:chOff x="7728651" y="357232"/>
            <a:chExt cx="2090013" cy="730754"/>
          </a:xfrm>
        </p:grpSpPr>
        <p:sp>
          <p:nvSpPr>
            <p:cNvPr id="404" name="Google Shape;404;p38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rgbClr val="3BDAD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532;p43">
            <a:extLst>
              <a:ext uri="{FF2B5EF4-FFF2-40B4-BE49-F238E27FC236}">
                <a16:creationId xmlns:a16="http://schemas.microsoft.com/office/drawing/2014/main" id="{676A2E87-DB71-4B24-BC29-66D74D2A336E}"/>
              </a:ext>
            </a:extLst>
          </p:cNvPr>
          <p:cNvSpPr txBox="1">
            <a:spLocks/>
          </p:cNvSpPr>
          <p:nvPr/>
        </p:nvSpPr>
        <p:spPr>
          <a:xfrm>
            <a:off x="359953" y="264429"/>
            <a:ext cx="4434733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en-US" altLang="ko-KR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02 . </a:t>
            </a:r>
            <a:r>
              <a:rPr lang="ko-KR" altLang="en-US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프로그램 구성 </a:t>
            </a:r>
            <a:r>
              <a:rPr lang="en-US" altLang="ko-KR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&gt; Admin </a:t>
            </a:r>
            <a:r>
              <a:rPr lang="ko-KR" altLang="en-US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사이트맵</a:t>
            </a:r>
          </a:p>
        </p:txBody>
      </p:sp>
      <p:sp>
        <p:nvSpPr>
          <p:cNvPr id="13" name="Google Shape;4482;p54">
            <a:extLst>
              <a:ext uri="{FF2B5EF4-FFF2-40B4-BE49-F238E27FC236}">
                <a16:creationId xmlns:a16="http://schemas.microsoft.com/office/drawing/2014/main" id="{4AECAD23-45F9-4D76-BE46-65C0F4EE09D6}"/>
              </a:ext>
            </a:extLst>
          </p:cNvPr>
          <p:cNvSpPr/>
          <p:nvPr/>
        </p:nvSpPr>
        <p:spPr>
          <a:xfrm rot="5400000" flipH="1">
            <a:off x="2358823" y="-1023310"/>
            <a:ext cx="78491" cy="3882006"/>
          </a:xfrm>
          <a:custGeom>
            <a:avLst/>
            <a:gdLst/>
            <a:ahLst/>
            <a:cxnLst/>
            <a:rect l="l" t="t" r="r" b="b"/>
            <a:pathLst>
              <a:path w="720" h="53023" extrusionOk="0">
                <a:moveTo>
                  <a:pt x="310" y="0"/>
                </a:moveTo>
                <a:cubicBezTo>
                  <a:pt x="38" y="972"/>
                  <a:pt x="1" y="5040"/>
                  <a:pt x="45" y="6124"/>
                </a:cubicBezTo>
                <a:cubicBezTo>
                  <a:pt x="95" y="7216"/>
                  <a:pt x="165" y="8338"/>
                  <a:pt x="228" y="9423"/>
                </a:cubicBezTo>
                <a:cubicBezTo>
                  <a:pt x="278" y="10274"/>
                  <a:pt x="328" y="11126"/>
                  <a:pt x="373" y="11977"/>
                </a:cubicBezTo>
                <a:cubicBezTo>
                  <a:pt x="505" y="14607"/>
                  <a:pt x="398" y="17332"/>
                  <a:pt x="291" y="19962"/>
                </a:cubicBezTo>
                <a:cubicBezTo>
                  <a:pt x="228" y="21696"/>
                  <a:pt x="158" y="23500"/>
                  <a:pt x="158" y="25247"/>
                </a:cubicBezTo>
                <a:lnTo>
                  <a:pt x="158" y="39425"/>
                </a:lnTo>
                <a:cubicBezTo>
                  <a:pt x="158" y="39967"/>
                  <a:pt x="190" y="41096"/>
                  <a:pt x="228" y="42522"/>
                </a:cubicBezTo>
                <a:cubicBezTo>
                  <a:pt x="335" y="46148"/>
                  <a:pt x="499" y="51635"/>
                  <a:pt x="265" y="52991"/>
                </a:cubicBezTo>
                <a:lnTo>
                  <a:pt x="474" y="53023"/>
                </a:lnTo>
                <a:cubicBezTo>
                  <a:pt x="707" y="51648"/>
                  <a:pt x="549" y="46155"/>
                  <a:pt x="448" y="42515"/>
                </a:cubicBezTo>
                <a:cubicBezTo>
                  <a:pt x="398" y="41090"/>
                  <a:pt x="366" y="39967"/>
                  <a:pt x="366" y="39425"/>
                </a:cubicBezTo>
                <a:lnTo>
                  <a:pt x="366" y="25247"/>
                </a:lnTo>
                <a:cubicBezTo>
                  <a:pt x="366" y="23500"/>
                  <a:pt x="436" y="21703"/>
                  <a:pt x="505" y="19968"/>
                </a:cubicBezTo>
                <a:cubicBezTo>
                  <a:pt x="612" y="17332"/>
                  <a:pt x="720" y="14607"/>
                  <a:pt x="581" y="11965"/>
                </a:cubicBezTo>
                <a:cubicBezTo>
                  <a:pt x="543" y="11113"/>
                  <a:pt x="492" y="10262"/>
                  <a:pt x="436" y="9410"/>
                </a:cubicBezTo>
                <a:cubicBezTo>
                  <a:pt x="373" y="8326"/>
                  <a:pt x="303" y="7203"/>
                  <a:pt x="259" y="6112"/>
                </a:cubicBezTo>
                <a:cubicBezTo>
                  <a:pt x="209" y="5040"/>
                  <a:pt x="247" y="1003"/>
                  <a:pt x="511" y="57"/>
                </a:cubicBezTo>
                <a:lnTo>
                  <a:pt x="3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314" name="Google Shape;445;p40">
            <a:extLst>
              <a:ext uri="{FF2B5EF4-FFF2-40B4-BE49-F238E27FC236}">
                <a16:creationId xmlns:a16="http://schemas.microsoft.com/office/drawing/2014/main" id="{89DD0324-2DA5-4ADD-B704-F5D70A2C153F}"/>
              </a:ext>
            </a:extLst>
          </p:cNvPr>
          <p:cNvGrpSpPr/>
          <p:nvPr/>
        </p:nvGrpSpPr>
        <p:grpSpPr>
          <a:xfrm rot="1597040">
            <a:off x="5511560" y="-529076"/>
            <a:ext cx="4156002" cy="1804947"/>
            <a:chOff x="6577073" y="1154992"/>
            <a:chExt cx="1766783" cy="767311"/>
          </a:xfrm>
        </p:grpSpPr>
        <p:sp>
          <p:nvSpPr>
            <p:cNvPr id="315" name="Google Shape;446;p40">
              <a:extLst>
                <a:ext uri="{FF2B5EF4-FFF2-40B4-BE49-F238E27FC236}">
                  <a16:creationId xmlns:a16="http://schemas.microsoft.com/office/drawing/2014/main" id="{1767B988-C9C6-4EBF-AFF8-54320F1C13E0}"/>
                </a:ext>
              </a:extLst>
            </p:cNvPr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16" name="Google Shape;447;p40">
              <a:extLst>
                <a:ext uri="{FF2B5EF4-FFF2-40B4-BE49-F238E27FC236}">
                  <a16:creationId xmlns:a16="http://schemas.microsoft.com/office/drawing/2014/main" id="{94B3753B-63E2-4424-9AFA-F79DC2A6330A}"/>
                </a:ext>
              </a:extLst>
            </p:cNvPr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17" name="Google Shape;448;p40">
              <a:extLst>
                <a:ext uri="{FF2B5EF4-FFF2-40B4-BE49-F238E27FC236}">
                  <a16:creationId xmlns:a16="http://schemas.microsoft.com/office/drawing/2014/main" id="{6B4FB7CA-58CE-4494-843C-437A48B7B3C9}"/>
                </a:ext>
              </a:extLst>
            </p:cNvPr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18" name="Google Shape;449;p40">
              <a:extLst>
                <a:ext uri="{FF2B5EF4-FFF2-40B4-BE49-F238E27FC236}">
                  <a16:creationId xmlns:a16="http://schemas.microsoft.com/office/drawing/2014/main" id="{EE8F4DAB-0875-4987-9B7F-61F85D22D858}"/>
                </a:ext>
              </a:extLst>
            </p:cNvPr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19" name="Google Shape;450;p40">
              <a:extLst>
                <a:ext uri="{FF2B5EF4-FFF2-40B4-BE49-F238E27FC236}">
                  <a16:creationId xmlns:a16="http://schemas.microsoft.com/office/drawing/2014/main" id="{5E6E21EE-5F0B-4855-B235-21D943EB5EB1}"/>
                </a:ext>
              </a:extLst>
            </p:cNvPr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0" name="Google Shape;451;p40">
              <a:extLst>
                <a:ext uri="{FF2B5EF4-FFF2-40B4-BE49-F238E27FC236}">
                  <a16:creationId xmlns:a16="http://schemas.microsoft.com/office/drawing/2014/main" id="{0F4B7D59-1D4E-4E09-98DE-4B136A383870}"/>
                </a:ext>
              </a:extLst>
            </p:cNvPr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1" name="Google Shape;452;p40">
              <a:extLst>
                <a:ext uri="{FF2B5EF4-FFF2-40B4-BE49-F238E27FC236}">
                  <a16:creationId xmlns:a16="http://schemas.microsoft.com/office/drawing/2014/main" id="{CC871931-68FD-48ED-B20D-92A9B0A37507}"/>
                </a:ext>
              </a:extLst>
            </p:cNvPr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2" name="Google Shape;453;p40">
              <a:extLst>
                <a:ext uri="{FF2B5EF4-FFF2-40B4-BE49-F238E27FC236}">
                  <a16:creationId xmlns:a16="http://schemas.microsoft.com/office/drawing/2014/main" id="{ED79E7FE-DF28-4229-80E3-9C7B32F74F19}"/>
                </a:ext>
              </a:extLst>
            </p:cNvPr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3" name="Google Shape;454;p40">
              <a:extLst>
                <a:ext uri="{FF2B5EF4-FFF2-40B4-BE49-F238E27FC236}">
                  <a16:creationId xmlns:a16="http://schemas.microsoft.com/office/drawing/2014/main" id="{98FF5B6A-9FA7-46DF-B3B5-6024BA2F8925}"/>
                </a:ext>
              </a:extLst>
            </p:cNvPr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4" name="Google Shape;455;p40">
              <a:extLst>
                <a:ext uri="{FF2B5EF4-FFF2-40B4-BE49-F238E27FC236}">
                  <a16:creationId xmlns:a16="http://schemas.microsoft.com/office/drawing/2014/main" id="{B38C8339-72DE-4EEA-8A30-55BEE2BBAC35}"/>
                </a:ext>
              </a:extLst>
            </p:cNvPr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5" name="Google Shape;456;p40">
              <a:extLst>
                <a:ext uri="{FF2B5EF4-FFF2-40B4-BE49-F238E27FC236}">
                  <a16:creationId xmlns:a16="http://schemas.microsoft.com/office/drawing/2014/main" id="{34BAFBA9-19ED-4384-91A8-026DE704E4EA}"/>
                </a:ext>
              </a:extLst>
            </p:cNvPr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</p:grp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F8EEC75B-B5FD-4589-8D50-7B4D88679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88366"/>
              </p:ext>
            </p:extLst>
          </p:nvPr>
        </p:nvGraphicFramePr>
        <p:xfrm>
          <a:off x="602166" y="1271810"/>
          <a:ext cx="7939668" cy="3077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4917">
                  <a:extLst>
                    <a:ext uri="{9D8B030D-6E8A-4147-A177-3AD203B41FA5}">
                      <a16:colId xmlns:a16="http://schemas.microsoft.com/office/drawing/2014/main" val="2628640512"/>
                    </a:ext>
                  </a:extLst>
                </a:gridCol>
                <a:gridCol w="1984917">
                  <a:extLst>
                    <a:ext uri="{9D8B030D-6E8A-4147-A177-3AD203B41FA5}">
                      <a16:colId xmlns:a16="http://schemas.microsoft.com/office/drawing/2014/main" val="3829798236"/>
                    </a:ext>
                  </a:extLst>
                </a:gridCol>
                <a:gridCol w="1984917">
                  <a:extLst>
                    <a:ext uri="{9D8B030D-6E8A-4147-A177-3AD203B41FA5}">
                      <a16:colId xmlns:a16="http://schemas.microsoft.com/office/drawing/2014/main" val="892099317"/>
                    </a:ext>
                  </a:extLst>
                </a:gridCol>
                <a:gridCol w="1984917">
                  <a:extLst>
                    <a:ext uri="{9D8B030D-6E8A-4147-A177-3AD203B41FA5}">
                      <a16:colId xmlns:a16="http://schemas.microsoft.com/office/drawing/2014/main" val="2220456166"/>
                    </a:ext>
                  </a:extLst>
                </a:gridCol>
              </a:tblGrid>
              <a:tr h="408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레시피 검색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추천레시피</a:t>
                      </a:r>
                      <a:endParaRPr lang="ko-KR" altLang="en-US" sz="1400" dirty="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로그인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프로그램 종료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14130"/>
                  </a:ext>
                </a:extLst>
              </a:tr>
              <a:tr h="408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재료로 </a:t>
                      </a:r>
                      <a:endParaRPr lang="en-US" altLang="ko-KR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레시피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검색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로그아웃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5077"/>
                  </a:ext>
                </a:extLst>
              </a:tr>
              <a:tr h="408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이름으로</a:t>
                      </a:r>
                      <a:endParaRPr lang="en-US" altLang="ko-KR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레시피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검색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R&amp;D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계정추가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59524"/>
                  </a:ext>
                </a:extLst>
              </a:tr>
              <a:tr h="408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상세레시피보기</a:t>
                      </a:r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R&amp;D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계정수정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600171"/>
                  </a:ext>
                </a:extLst>
              </a:tr>
              <a:tr h="408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좋아요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R&amp;D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계정삭제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5362"/>
                  </a:ext>
                </a:extLst>
              </a:tr>
              <a:tr h="408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싫어요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R&amp;D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계정조회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7164"/>
                  </a:ext>
                </a:extLst>
              </a:tr>
              <a:tr h="408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후기목록보기</a:t>
                      </a:r>
                      <a:endParaRPr lang="en-US" altLang="ko-KR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28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9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532;p43">
            <a:extLst>
              <a:ext uri="{FF2B5EF4-FFF2-40B4-BE49-F238E27FC236}">
                <a16:creationId xmlns:a16="http://schemas.microsoft.com/office/drawing/2014/main" id="{676A2E87-DB71-4B24-BC29-66D74D2A336E}"/>
              </a:ext>
            </a:extLst>
          </p:cNvPr>
          <p:cNvSpPr txBox="1">
            <a:spLocks/>
          </p:cNvSpPr>
          <p:nvPr/>
        </p:nvSpPr>
        <p:spPr>
          <a:xfrm>
            <a:off x="359954" y="264429"/>
            <a:ext cx="3808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en-US" altLang="ko-KR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02 . </a:t>
            </a:r>
            <a:r>
              <a:rPr lang="ko-KR" altLang="en-US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프로그램 구성 </a:t>
            </a:r>
            <a:r>
              <a:rPr lang="en-US" altLang="ko-KR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&gt;</a:t>
            </a:r>
            <a:r>
              <a:rPr lang="ko-KR" altLang="en-US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 핵심 기능</a:t>
            </a:r>
          </a:p>
        </p:txBody>
      </p:sp>
      <p:sp>
        <p:nvSpPr>
          <p:cNvPr id="13" name="Google Shape;4482;p54">
            <a:extLst>
              <a:ext uri="{FF2B5EF4-FFF2-40B4-BE49-F238E27FC236}">
                <a16:creationId xmlns:a16="http://schemas.microsoft.com/office/drawing/2014/main" id="{4AECAD23-45F9-4D76-BE46-65C0F4EE09D6}"/>
              </a:ext>
            </a:extLst>
          </p:cNvPr>
          <p:cNvSpPr/>
          <p:nvPr/>
        </p:nvSpPr>
        <p:spPr>
          <a:xfrm rot="5400000" flipH="1">
            <a:off x="2200223" y="-864710"/>
            <a:ext cx="52885" cy="3539200"/>
          </a:xfrm>
          <a:custGeom>
            <a:avLst/>
            <a:gdLst/>
            <a:ahLst/>
            <a:cxnLst/>
            <a:rect l="l" t="t" r="r" b="b"/>
            <a:pathLst>
              <a:path w="720" h="53023" extrusionOk="0">
                <a:moveTo>
                  <a:pt x="310" y="0"/>
                </a:moveTo>
                <a:cubicBezTo>
                  <a:pt x="38" y="972"/>
                  <a:pt x="1" y="5040"/>
                  <a:pt x="45" y="6124"/>
                </a:cubicBezTo>
                <a:cubicBezTo>
                  <a:pt x="95" y="7216"/>
                  <a:pt x="165" y="8338"/>
                  <a:pt x="228" y="9423"/>
                </a:cubicBezTo>
                <a:cubicBezTo>
                  <a:pt x="278" y="10274"/>
                  <a:pt x="328" y="11126"/>
                  <a:pt x="373" y="11977"/>
                </a:cubicBezTo>
                <a:cubicBezTo>
                  <a:pt x="505" y="14607"/>
                  <a:pt x="398" y="17332"/>
                  <a:pt x="291" y="19962"/>
                </a:cubicBezTo>
                <a:cubicBezTo>
                  <a:pt x="228" y="21696"/>
                  <a:pt x="158" y="23500"/>
                  <a:pt x="158" y="25247"/>
                </a:cubicBezTo>
                <a:lnTo>
                  <a:pt x="158" y="39425"/>
                </a:lnTo>
                <a:cubicBezTo>
                  <a:pt x="158" y="39967"/>
                  <a:pt x="190" y="41096"/>
                  <a:pt x="228" y="42522"/>
                </a:cubicBezTo>
                <a:cubicBezTo>
                  <a:pt x="335" y="46148"/>
                  <a:pt x="499" y="51635"/>
                  <a:pt x="265" y="52991"/>
                </a:cubicBezTo>
                <a:lnTo>
                  <a:pt x="474" y="53023"/>
                </a:lnTo>
                <a:cubicBezTo>
                  <a:pt x="707" y="51648"/>
                  <a:pt x="549" y="46155"/>
                  <a:pt x="448" y="42515"/>
                </a:cubicBezTo>
                <a:cubicBezTo>
                  <a:pt x="398" y="41090"/>
                  <a:pt x="366" y="39967"/>
                  <a:pt x="366" y="39425"/>
                </a:cubicBezTo>
                <a:lnTo>
                  <a:pt x="366" y="25247"/>
                </a:lnTo>
                <a:cubicBezTo>
                  <a:pt x="366" y="23500"/>
                  <a:pt x="436" y="21703"/>
                  <a:pt x="505" y="19968"/>
                </a:cubicBezTo>
                <a:cubicBezTo>
                  <a:pt x="612" y="17332"/>
                  <a:pt x="720" y="14607"/>
                  <a:pt x="581" y="11965"/>
                </a:cubicBezTo>
                <a:cubicBezTo>
                  <a:pt x="543" y="11113"/>
                  <a:pt x="492" y="10262"/>
                  <a:pt x="436" y="9410"/>
                </a:cubicBezTo>
                <a:cubicBezTo>
                  <a:pt x="373" y="8326"/>
                  <a:pt x="303" y="7203"/>
                  <a:pt x="259" y="6112"/>
                </a:cubicBezTo>
                <a:cubicBezTo>
                  <a:pt x="209" y="5040"/>
                  <a:pt x="247" y="1003"/>
                  <a:pt x="511" y="57"/>
                </a:cubicBezTo>
                <a:lnTo>
                  <a:pt x="3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5" name="Google Shape;2744;p34">
            <a:extLst>
              <a:ext uri="{FF2B5EF4-FFF2-40B4-BE49-F238E27FC236}">
                <a16:creationId xmlns:a16="http://schemas.microsoft.com/office/drawing/2014/main" id="{FBA1E5F6-A696-4A05-827E-D7AC3A815802}"/>
              </a:ext>
            </a:extLst>
          </p:cNvPr>
          <p:cNvSpPr txBox="1">
            <a:spLocks/>
          </p:cNvSpPr>
          <p:nvPr/>
        </p:nvSpPr>
        <p:spPr>
          <a:xfrm>
            <a:off x="1800577" y="1530573"/>
            <a:ext cx="2367086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레시피 검색</a:t>
            </a:r>
            <a:endParaRPr lang="en-US"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308" name="Google Shape;4973;p56">
            <a:extLst>
              <a:ext uri="{FF2B5EF4-FFF2-40B4-BE49-F238E27FC236}">
                <a16:creationId xmlns:a16="http://schemas.microsoft.com/office/drawing/2014/main" id="{3502C452-4BD2-4B28-AF41-29E633C2F7B4}"/>
              </a:ext>
            </a:extLst>
          </p:cNvPr>
          <p:cNvSpPr/>
          <p:nvPr/>
        </p:nvSpPr>
        <p:spPr>
          <a:xfrm rot="5006316">
            <a:off x="1297516" y="1613544"/>
            <a:ext cx="236632" cy="218958"/>
          </a:xfrm>
          <a:custGeom>
            <a:avLst/>
            <a:gdLst/>
            <a:ahLst/>
            <a:cxnLst/>
            <a:rect l="l" t="t" r="r" b="b"/>
            <a:pathLst>
              <a:path w="5961" h="5160" extrusionOk="0">
                <a:moveTo>
                  <a:pt x="3539" y="215"/>
                </a:moveTo>
                <a:cubicBezTo>
                  <a:pt x="3842" y="303"/>
                  <a:pt x="4996" y="2883"/>
                  <a:pt x="5721" y="4712"/>
                </a:cubicBezTo>
                <a:cubicBezTo>
                  <a:pt x="5721" y="4724"/>
                  <a:pt x="5727" y="4731"/>
                  <a:pt x="5683" y="4762"/>
                </a:cubicBezTo>
                <a:cubicBezTo>
                  <a:pt x="5489" y="4895"/>
                  <a:pt x="4965" y="4952"/>
                  <a:pt x="4313" y="4952"/>
                </a:cubicBezTo>
                <a:cubicBezTo>
                  <a:pt x="2829" y="4952"/>
                  <a:pt x="685" y="4655"/>
                  <a:pt x="291" y="4283"/>
                </a:cubicBezTo>
                <a:cubicBezTo>
                  <a:pt x="228" y="4220"/>
                  <a:pt x="247" y="4195"/>
                  <a:pt x="259" y="4176"/>
                </a:cubicBezTo>
                <a:cubicBezTo>
                  <a:pt x="1060" y="2839"/>
                  <a:pt x="3242" y="272"/>
                  <a:pt x="3539" y="215"/>
                </a:cubicBezTo>
                <a:close/>
                <a:moveTo>
                  <a:pt x="3545" y="0"/>
                </a:moveTo>
                <a:cubicBezTo>
                  <a:pt x="3091" y="7"/>
                  <a:pt x="726" y="2984"/>
                  <a:pt x="76" y="4068"/>
                </a:cubicBezTo>
                <a:cubicBezTo>
                  <a:pt x="1" y="4188"/>
                  <a:pt x="32" y="4346"/>
                  <a:pt x="146" y="4434"/>
                </a:cubicBezTo>
                <a:cubicBezTo>
                  <a:pt x="587" y="4850"/>
                  <a:pt x="2719" y="5160"/>
                  <a:pt x="4258" y="5160"/>
                </a:cubicBezTo>
                <a:cubicBezTo>
                  <a:pt x="4983" y="5160"/>
                  <a:pt x="5570" y="5096"/>
                  <a:pt x="5803" y="4939"/>
                </a:cubicBezTo>
                <a:cubicBezTo>
                  <a:pt x="5910" y="4882"/>
                  <a:pt x="5961" y="4750"/>
                  <a:pt x="5917" y="4636"/>
                </a:cubicBezTo>
                <a:cubicBezTo>
                  <a:pt x="5488" y="3551"/>
                  <a:pt x="4043" y="0"/>
                  <a:pt x="35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2744;p34">
            <a:extLst>
              <a:ext uri="{FF2B5EF4-FFF2-40B4-BE49-F238E27FC236}">
                <a16:creationId xmlns:a16="http://schemas.microsoft.com/office/drawing/2014/main" id="{8EC9C78C-6498-4B70-9700-CD412674E391}"/>
              </a:ext>
            </a:extLst>
          </p:cNvPr>
          <p:cNvSpPr txBox="1">
            <a:spLocks/>
          </p:cNvSpPr>
          <p:nvPr/>
        </p:nvSpPr>
        <p:spPr>
          <a:xfrm>
            <a:off x="1800577" y="2280107"/>
            <a:ext cx="498414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자사 제품 판매 가능한 상품 등록</a:t>
            </a:r>
            <a:endParaRPr lang="en-US"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310" name="Google Shape;4973;p56">
            <a:extLst>
              <a:ext uri="{FF2B5EF4-FFF2-40B4-BE49-F238E27FC236}">
                <a16:creationId xmlns:a16="http://schemas.microsoft.com/office/drawing/2014/main" id="{47486168-28A8-4780-A88B-2C0D3DC9A309}"/>
              </a:ext>
            </a:extLst>
          </p:cNvPr>
          <p:cNvSpPr/>
          <p:nvPr/>
        </p:nvSpPr>
        <p:spPr>
          <a:xfrm rot="5006316">
            <a:off x="1297516" y="2363078"/>
            <a:ext cx="236632" cy="218958"/>
          </a:xfrm>
          <a:custGeom>
            <a:avLst/>
            <a:gdLst/>
            <a:ahLst/>
            <a:cxnLst/>
            <a:rect l="l" t="t" r="r" b="b"/>
            <a:pathLst>
              <a:path w="5961" h="5160" extrusionOk="0">
                <a:moveTo>
                  <a:pt x="3539" y="215"/>
                </a:moveTo>
                <a:cubicBezTo>
                  <a:pt x="3842" y="303"/>
                  <a:pt x="4996" y="2883"/>
                  <a:pt x="5721" y="4712"/>
                </a:cubicBezTo>
                <a:cubicBezTo>
                  <a:pt x="5721" y="4724"/>
                  <a:pt x="5727" y="4731"/>
                  <a:pt x="5683" y="4762"/>
                </a:cubicBezTo>
                <a:cubicBezTo>
                  <a:pt x="5489" y="4895"/>
                  <a:pt x="4965" y="4952"/>
                  <a:pt x="4313" y="4952"/>
                </a:cubicBezTo>
                <a:cubicBezTo>
                  <a:pt x="2829" y="4952"/>
                  <a:pt x="685" y="4655"/>
                  <a:pt x="291" y="4283"/>
                </a:cubicBezTo>
                <a:cubicBezTo>
                  <a:pt x="228" y="4220"/>
                  <a:pt x="247" y="4195"/>
                  <a:pt x="259" y="4176"/>
                </a:cubicBezTo>
                <a:cubicBezTo>
                  <a:pt x="1060" y="2839"/>
                  <a:pt x="3242" y="272"/>
                  <a:pt x="3539" y="215"/>
                </a:cubicBezTo>
                <a:close/>
                <a:moveTo>
                  <a:pt x="3545" y="0"/>
                </a:moveTo>
                <a:cubicBezTo>
                  <a:pt x="3091" y="7"/>
                  <a:pt x="726" y="2984"/>
                  <a:pt x="76" y="4068"/>
                </a:cubicBezTo>
                <a:cubicBezTo>
                  <a:pt x="1" y="4188"/>
                  <a:pt x="32" y="4346"/>
                  <a:pt x="146" y="4434"/>
                </a:cubicBezTo>
                <a:cubicBezTo>
                  <a:pt x="587" y="4850"/>
                  <a:pt x="2719" y="5160"/>
                  <a:pt x="4258" y="5160"/>
                </a:cubicBezTo>
                <a:cubicBezTo>
                  <a:pt x="4983" y="5160"/>
                  <a:pt x="5570" y="5096"/>
                  <a:pt x="5803" y="4939"/>
                </a:cubicBezTo>
                <a:cubicBezTo>
                  <a:pt x="5910" y="4882"/>
                  <a:pt x="5961" y="4750"/>
                  <a:pt x="5917" y="4636"/>
                </a:cubicBezTo>
                <a:cubicBezTo>
                  <a:pt x="5488" y="3551"/>
                  <a:pt x="4043" y="0"/>
                  <a:pt x="35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4" name="Google Shape;445;p40">
            <a:extLst>
              <a:ext uri="{FF2B5EF4-FFF2-40B4-BE49-F238E27FC236}">
                <a16:creationId xmlns:a16="http://schemas.microsoft.com/office/drawing/2014/main" id="{89DD0324-2DA5-4ADD-B704-F5D70A2C153F}"/>
              </a:ext>
            </a:extLst>
          </p:cNvPr>
          <p:cNvGrpSpPr/>
          <p:nvPr/>
        </p:nvGrpSpPr>
        <p:grpSpPr>
          <a:xfrm rot="1597040">
            <a:off x="5511560" y="-529076"/>
            <a:ext cx="4156002" cy="1804947"/>
            <a:chOff x="6577073" y="1154992"/>
            <a:chExt cx="1766783" cy="767311"/>
          </a:xfrm>
        </p:grpSpPr>
        <p:sp>
          <p:nvSpPr>
            <p:cNvPr id="315" name="Google Shape;446;p40">
              <a:extLst>
                <a:ext uri="{FF2B5EF4-FFF2-40B4-BE49-F238E27FC236}">
                  <a16:creationId xmlns:a16="http://schemas.microsoft.com/office/drawing/2014/main" id="{1767B988-C9C6-4EBF-AFF8-54320F1C13E0}"/>
                </a:ext>
              </a:extLst>
            </p:cNvPr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16" name="Google Shape;447;p40">
              <a:extLst>
                <a:ext uri="{FF2B5EF4-FFF2-40B4-BE49-F238E27FC236}">
                  <a16:creationId xmlns:a16="http://schemas.microsoft.com/office/drawing/2014/main" id="{94B3753B-63E2-4424-9AFA-F79DC2A6330A}"/>
                </a:ext>
              </a:extLst>
            </p:cNvPr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17" name="Google Shape;448;p40">
              <a:extLst>
                <a:ext uri="{FF2B5EF4-FFF2-40B4-BE49-F238E27FC236}">
                  <a16:creationId xmlns:a16="http://schemas.microsoft.com/office/drawing/2014/main" id="{6B4FB7CA-58CE-4494-843C-437A48B7B3C9}"/>
                </a:ext>
              </a:extLst>
            </p:cNvPr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18" name="Google Shape;449;p40">
              <a:extLst>
                <a:ext uri="{FF2B5EF4-FFF2-40B4-BE49-F238E27FC236}">
                  <a16:creationId xmlns:a16="http://schemas.microsoft.com/office/drawing/2014/main" id="{EE8F4DAB-0875-4987-9B7F-61F85D22D858}"/>
                </a:ext>
              </a:extLst>
            </p:cNvPr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19" name="Google Shape;450;p40">
              <a:extLst>
                <a:ext uri="{FF2B5EF4-FFF2-40B4-BE49-F238E27FC236}">
                  <a16:creationId xmlns:a16="http://schemas.microsoft.com/office/drawing/2014/main" id="{5E6E21EE-5F0B-4855-B235-21D943EB5EB1}"/>
                </a:ext>
              </a:extLst>
            </p:cNvPr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0" name="Google Shape;451;p40">
              <a:extLst>
                <a:ext uri="{FF2B5EF4-FFF2-40B4-BE49-F238E27FC236}">
                  <a16:creationId xmlns:a16="http://schemas.microsoft.com/office/drawing/2014/main" id="{0F4B7D59-1D4E-4E09-98DE-4B136A383870}"/>
                </a:ext>
              </a:extLst>
            </p:cNvPr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1" name="Google Shape;452;p40">
              <a:extLst>
                <a:ext uri="{FF2B5EF4-FFF2-40B4-BE49-F238E27FC236}">
                  <a16:creationId xmlns:a16="http://schemas.microsoft.com/office/drawing/2014/main" id="{CC871931-68FD-48ED-B20D-92A9B0A37507}"/>
                </a:ext>
              </a:extLst>
            </p:cNvPr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2" name="Google Shape;453;p40">
              <a:extLst>
                <a:ext uri="{FF2B5EF4-FFF2-40B4-BE49-F238E27FC236}">
                  <a16:creationId xmlns:a16="http://schemas.microsoft.com/office/drawing/2014/main" id="{ED79E7FE-DF28-4229-80E3-9C7B32F74F19}"/>
                </a:ext>
              </a:extLst>
            </p:cNvPr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3" name="Google Shape;454;p40">
              <a:extLst>
                <a:ext uri="{FF2B5EF4-FFF2-40B4-BE49-F238E27FC236}">
                  <a16:creationId xmlns:a16="http://schemas.microsoft.com/office/drawing/2014/main" id="{98FF5B6A-9FA7-46DF-B3B5-6024BA2F8925}"/>
                </a:ext>
              </a:extLst>
            </p:cNvPr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4" name="Google Shape;455;p40">
              <a:extLst>
                <a:ext uri="{FF2B5EF4-FFF2-40B4-BE49-F238E27FC236}">
                  <a16:creationId xmlns:a16="http://schemas.microsoft.com/office/drawing/2014/main" id="{B38C8339-72DE-4EEA-8A30-55BEE2BBAC35}"/>
                </a:ext>
              </a:extLst>
            </p:cNvPr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5" name="Google Shape;456;p40">
              <a:extLst>
                <a:ext uri="{FF2B5EF4-FFF2-40B4-BE49-F238E27FC236}">
                  <a16:creationId xmlns:a16="http://schemas.microsoft.com/office/drawing/2014/main" id="{34BAFBA9-19ED-4384-91A8-026DE704E4EA}"/>
                </a:ext>
              </a:extLst>
            </p:cNvPr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</p:grpSp>
      <p:sp>
        <p:nvSpPr>
          <p:cNvPr id="327" name="Google Shape;2744;p34">
            <a:extLst>
              <a:ext uri="{FF2B5EF4-FFF2-40B4-BE49-F238E27FC236}">
                <a16:creationId xmlns:a16="http://schemas.microsoft.com/office/drawing/2014/main" id="{8063DD2C-129A-4077-9D5C-65CAB2841072}"/>
              </a:ext>
            </a:extLst>
          </p:cNvPr>
          <p:cNvSpPr txBox="1">
            <a:spLocks/>
          </p:cNvSpPr>
          <p:nvPr/>
        </p:nvSpPr>
        <p:spPr>
          <a:xfrm>
            <a:off x="1800577" y="3105863"/>
            <a:ext cx="493519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패키지 된 상품 구매</a:t>
            </a:r>
            <a:endParaRPr lang="en-US" altLang="ko-KR"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328" name="Google Shape;4973;p56">
            <a:extLst>
              <a:ext uri="{FF2B5EF4-FFF2-40B4-BE49-F238E27FC236}">
                <a16:creationId xmlns:a16="http://schemas.microsoft.com/office/drawing/2014/main" id="{33A8D209-3E8B-4414-8BEA-FB40017FFE13}"/>
              </a:ext>
            </a:extLst>
          </p:cNvPr>
          <p:cNvSpPr/>
          <p:nvPr/>
        </p:nvSpPr>
        <p:spPr>
          <a:xfrm rot="5006316">
            <a:off x="1297516" y="3188834"/>
            <a:ext cx="236632" cy="218958"/>
          </a:xfrm>
          <a:custGeom>
            <a:avLst/>
            <a:gdLst/>
            <a:ahLst/>
            <a:cxnLst/>
            <a:rect l="l" t="t" r="r" b="b"/>
            <a:pathLst>
              <a:path w="5961" h="5160" extrusionOk="0">
                <a:moveTo>
                  <a:pt x="3539" y="215"/>
                </a:moveTo>
                <a:cubicBezTo>
                  <a:pt x="3842" y="303"/>
                  <a:pt x="4996" y="2883"/>
                  <a:pt x="5721" y="4712"/>
                </a:cubicBezTo>
                <a:cubicBezTo>
                  <a:pt x="5721" y="4724"/>
                  <a:pt x="5727" y="4731"/>
                  <a:pt x="5683" y="4762"/>
                </a:cubicBezTo>
                <a:cubicBezTo>
                  <a:pt x="5489" y="4895"/>
                  <a:pt x="4965" y="4952"/>
                  <a:pt x="4313" y="4952"/>
                </a:cubicBezTo>
                <a:cubicBezTo>
                  <a:pt x="2829" y="4952"/>
                  <a:pt x="685" y="4655"/>
                  <a:pt x="291" y="4283"/>
                </a:cubicBezTo>
                <a:cubicBezTo>
                  <a:pt x="228" y="4220"/>
                  <a:pt x="247" y="4195"/>
                  <a:pt x="259" y="4176"/>
                </a:cubicBezTo>
                <a:cubicBezTo>
                  <a:pt x="1060" y="2839"/>
                  <a:pt x="3242" y="272"/>
                  <a:pt x="3539" y="215"/>
                </a:cubicBezTo>
                <a:close/>
                <a:moveTo>
                  <a:pt x="3545" y="0"/>
                </a:moveTo>
                <a:cubicBezTo>
                  <a:pt x="3091" y="7"/>
                  <a:pt x="726" y="2984"/>
                  <a:pt x="76" y="4068"/>
                </a:cubicBezTo>
                <a:cubicBezTo>
                  <a:pt x="1" y="4188"/>
                  <a:pt x="32" y="4346"/>
                  <a:pt x="146" y="4434"/>
                </a:cubicBezTo>
                <a:cubicBezTo>
                  <a:pt x="587" y="4850"/>
                  <a:pt x="2719" y="5160"/>
                  <a:pt x="4258" y="5160"/>
                </a:cubicBezTo>
                <a:cubicBezTo>
                  <a:pt x="4983" y="5160"/>
                  <a:pt x="5570" y="5096"/>
                  <a:pt x="5803" y="4939"/>
                </a:cubicBezTo>
                <a:cubicBezTo>
                  <a:pt x="5910" y="4882"/>
                  <a:pt x="5961" y="4750"/>
                  <a:pt x="5917" y="4636"/>
                </a:cubicBezTo>
                <a:cubicBezTo>
                  <a:pt x="5488" y="3551"/>
                  <a:pt x="4043" y="0"/>
                  <a:pt x="35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2744;p34">
            <a:extLst>
              <a:ext uri="{FF2B5EF4-FFF2-40B4-BE49-F238E27FC236}">
                <a16:creationId xmlns:a16="http://schemas.microsoft.com/office/drawing/2014/main" id="{78A391B2-5960-4CC1-8085-131E535E8547}"/>
              </a:ext>
            </a:extLst>
          </p:cNvPr>
          <p:cNvSpPr txBox="1">
            <a:spLocks/>
          </p:cNvSpPr>
          <p:nvPr/>
        </p:nvSpPr>
        <p:spPr>
          <a:xfrm>
            <a:off x="1800577" y="3855397"/>
            <a:ext cx="628694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구매 트렌드와 실제 구매자의 후기 보기 가능</a:t>
            </a:r>
            <a:endParaRPr lang="en-US" altLang="ko-KR"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331" name="Google Shape;4973;p56">
            <a:extLst>
              <a:ext uri="{FF2B5EF4-FFF2-40B4-BE49-F238E27FC236}">
                <a16:creationId xmlns:a16="http://schemas.microsoft.com/office/drawing/2014/main" id="{908B5BE1-5346-4DA1-AFD5-E0AE64F64E87}"/>
              </a:ext>
            </a:extLst>
          </p:cNvPr>
          <p:cNvSpPr/>
          <p:nvPr/>
        </p:nvSpPr>
        <p:spPr>
          <a:xfrm rot="5006316">
            <a:off x="1297516" y="3938368"/>
            <a:ext cx="236632" cy="218958"/>
          </a:xfrm>
          <a:custGeom>
            <a:avLst/>
            <a:gdLst/>
            <a:ahLst/>
            <a:cxnLst/>
            <a:rect l="l" t="t" r="r" b="b"/>
            <a:pathLst>
              <a:path w="5961" h="5160" extrusionOk="0">
                <a:moveTo>
                  <a:pt x="3539" y="215"/>
                </a:moveTo>
                <a:cubicBezTo>
                  <a:pt x="3842" y="303"/>
                  <a:pt x="4996" y="2883"/>
                  <a:pt x="5721" y="4712"/>
                </a:cubicBezTo>
                <a:cubicBezTo>
                  <a:pt x="5721" y="4724"/>
                  <a:pt x="5727" y="4731"/>
                  <a:pt x="5683" y="4762"/>
                </a:cubicBezTo>
                <a:cubicBezTo>
                  <a:pt x="5489" y="4895"/>
                  <a:pt x="4965" y="4952"/>
                  <a:pt x="4313" y="4952"/>
                </a:cubicBezTo>
                <a:cubicBezTo>
                  <a:pt x="2829" y="4952"/>
                  <a:pt x="685" y="4655"/>
                  <a:pt x="291" y="4283"/>
                </a:cubicBezTo>
                <a:cubicBezTo>
                  <a:pt x="228" y="4220"/>
                  <a:pt x="247" y="4195"/>
                  <a:pt x="259" y="4176"/>
                </a:cubicBezTo>
                <a:cubicBezTo>
                  <a:pt x="1060" y="2839"/>
                  <a:pt x="3242" y="272"/>
                  <a:pt x="3539" y="215"/>
                </a:cubicBezTo>
                <a:close/>
                <a:moveTo>
                  <a:pt x="3545" y="0"/>
                </a:moveTo>
                <a:cubicBezTo>
                  <a:pt x="3091" y="7"/>
                  <a:pt x="726" y="2984"/>
                  <a:pt x="76" y="4068"/>
                </a:cubicBezTo>
                <a:cubicBezTo>
                  <a:pt x="1" y="4188"/>
                  <a:pt x="32" y="4346"/>
                  <a:pt x="146" y="4434"/>
                </a:cubicBezTo>
                <a:cubicBezTo>
                  <a:pt x="587" y="4850"/>
                  <a:pt x="2719" y="5160"/>
                  <a:pt x="4258" y="5160"/>
                </a:cubicBezTo>
                <a:cubicBezTo>
                  <a:pt x="4983" y="5160"/>
                  <a:pt x="5570" y="5096"/>
                  <a:pt x="5803" y="4939"/>
                </a:cubicBezTo>
                <a:cubicBezTo>
                  <a:pt x="5910" y="4882"/>
                  <a:pt x="5961" y="4750"/>
                  <a:pt x="5917" y="4636"/>
                </a:cubicBezTo>
                <a:cubicBezTo>
                  <a:pt x="5488" y="3551"/>
                  <a:pt x="4043" y="0"/>
                  <a:pt x="35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1474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2;p43">
            <a:extLst>
              <a:ext uri="{FF2B5EF4-FFF2-40B4-BE49-F238E27FC236}">
                <a16:creationId xmlns:a16="http://schemas.microsoft.com/office/drawing/2014/main" id="{C85134F4-5784-4087-9E9D-084EBB6B3DBA}"/>
              </a:ext>
            </a:extLst>
          </p:cNvPr>
          <p:cNvSpPr txBox="1">
            <a:spLocks/>
          </p:cNvSpPr>
          <p:nvPr/>
        </p:nvSpPr>
        <p:spPr>
          <a:xfrm>
            <a:off x="359954" y="264429"/>
            <a:ext cx="4212046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en-US" altLang="ko-KR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02 . </a:t>
            </a:r>
            <a:r>
              <a:rPr lang="ko-KR" altLang="en-US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프로그램 구성 </a:t>
            </a:r>
            <a:r>
              <a:rPr lang="en-US" altLang="ko-KR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&gt;</a:t>
            </a:r>
            <a:r>
              <a:rPr lang="ko-KR" altLang="en-US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 데이터추출</a:t>
            </a:r>
            <a:r>
              <a:rPr lang="en-US" altLang="ko-KR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/API</a:t>
            </a:r>
            <a:r>
              <a:rPr lang="ko-KR" altLang="en-US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파싱</a:t>
            </a:r>
          </a:p>
        </p:txBody>
      </p:sp>
      <p:sp>
        <p:nvSpPr>
          <p:cNvPr id="9" name="Google Shape;4482;p54">
            <a:extLst>
              <a:ext uri="{FF2B5EF4-FFF2-40B4-BE49-F238E27FC236}">
                <a16:creationId xmlns:a16="http://schemas.microsoft.com/office/drawing/2014/main" id="{1CF18527-1478-4A11-AB9F-D1DE4D342718}"/>
              </a:ext>
            </a:extLst>
          </p:cNvPr>
          <p:cNvSpPr/>
          <p:nvPr/>
        </p:nvSpPr>
        <p:spPr>
          <a:xfrm rot="5400000" flipH="1">
            <a:off x="2440874" y="-1105362"/>
            <a:ext cx="45719" cy="4013337"/>
          </a:xfrm>
          <a:custGeom>
            <a:avLst/>
            <a:gdLst/>
            <a:ahLst/>
            <a:cxnLst/>
            <a:rect l="l" t="t" r="r" b="b"/>
            <a:pathLst>
              <a:path w="720" h="53023" extrusionOk="0">
                <a:moveTo>
                  <a:pt x="310" y="0"/>
                </a:moveTo>
                <a:cubicBezTo>
                  <a:pt x="38" y="972"/>
                  <a:pt x="1" y="5040"/>
                  <a:pt x="45" y="6124"/>
                </a:cubicBezTo>
                <a:cubicBezTo>
                  <a:pt x="95" y="7216"/>
                  <a:pt x="165" y="8338"/>
                  <a:pt x="228" y="9423"/>
                </a:cubicBezTo>
                <a:cubicBezTo>
                  <a:pt x="278" y="10274"/>
                  <a:pt x="328" y="11126"/>
                  <a:pt x="373" y="11977"/>
                </a:cubicBezTo>
                <a:cubicBezTo>
                  <a:pt x="505" y="14607"/>
                  <a:pt x="398" y="17332"/>
                  <a:pt x="291" y="19962"/>
                </a:cubicBezTo>
                <a:cubicBezTo>
                  <a:pt x="228" y="21696"/>
                  <a:pt x="158" y="23500"/>
                  <a:pt x="158" y="25247"/>
                </a:cubicBezTo>
                <a:lnTo>
                  <a:pt x="158" y="39425"/>
                </a:lnTo>
                <a:cubicBezTo>
                  <a:pt x="158" y="39967"/>
                  <a:pt x="190" y="41096"/>
                  <a:pt x="228" y="42522"/>
                </a:cubicBezTo>
                <a:cubicBezTo>
                  <a:pt x="335" y="46148"/>
                  <a:pt x="499" y="51635"/>
                  <a:pt x="265" y="52991"/>
                </a:cubicBezTo>
                <a:lnTo>
                  <a:pt x="474" y="53023"/>
                </a:lnTo>
                <a:cubicBezTo>
                  <a:pt x="707" y="51648"/>
                  <a:pt x="549" y="46155"/>
                  <a:pt x="448" y="42515"/>
                </a:cubicBezTo>
                <a:cubicBezTo>
                  <a:pt x="398" y="41090"/>
                  <a:pt x="366" y="39967"/>
                  <a:pt x="366" y="39425"/>
                </a:cubicBezTo>
                <a:lnTo>
                  <a:pt x="366" y="25247"/>
                </a:lnTo>
                <a:cubicBezTo>
                  <a:pt x="366" y="23500"/>
                  <a:pt x="436" y="21703"/>
                  <a:pt x="505" y="19968"/>
                </a:cubicBezTo>
                <a:cubicBezTo>
                  <a:pt x="612" y="17332"/>
                  <a:pt x="720" y="14607"/>
                  <a:pt x="581" y="11965"/>
                </a:cubicBezTo>
                <a:cubicBezTo>
                  <a:pt x="543" y="11113"/>
                  <a:pt x="492" y="10262"/>
                  <a:pt x="436" y="9410"/>
                </a:cubicBezTo>
                <a:cubicBezTo>
                  <a:pt x="373" y="8326"/>
                  <a:pt x="303" y="7203"/>
                  <a:pt x="259" y="6112"/>
                </a:cubicBezTo>
                <a:cubicBezTo>
                  <a:pt x="209" y="5040"/>
                  <a:pt x="247" y="1003"/>
                  <a:pt x="511" y="57"/>
                </a:cubicBezTo>
                <a:lnTo>
                  <a:pt x="3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445;p40">
            <a:extLst>
              <a:ext uri="{FF2B5EF4-FFF2-40B4-BE49-F238E27FC236}">
                <a16:creationId xmlns:a16="http://schemas.microsoft.com/office/drawing/2014/main" id="{C0EE19E4-4749-47FC-804D-D2A3AFDDFFB6}"/>
              </a:ext>
            </a:extLst>
          </p:cNvPr>
          <p:cNvGrpSpPr/>
          <p:nvPr/>
        </p:nvGrpSpPr>
        <p:grpSpPr>
          <a:xfrm rot="1597040">
            <a:off x="5511560" y="-529076"/>
            <a:ext cx="4156002" cy="1804947"/>
            <a:chOff x="6577073" y="1154992"/>
            <a:chExt cx="1766783" cy="767311"/>
          </a:xfrm>
        </p:grpSpPr>
        <p:sp>
          <p:nvSpPr>
            <p:cNvPr id="11" name="Google Shape;446;p40">
              <a:extLst>
                <a:ext uri="{FF2B5EF4-FFF2-40B4-BE49-F238E27FC236}">
                  <a16:creationId xmlns:a16="http://schemas.microsoft.com/office/drawing/2014/main" id="{EF86B0E9-0CD9-4322-8FCE-9C114AE3A636}"/>
                </a:ext>
              </a:extLst>
            </p:cNvPr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2" name="Google Shape;447;p40">
              <a:extLst>
                <a:ext uri="{FF2B5EF4-FFF2-40B4-BE49-F238E27FC236}">
                  <a16:creationId xmlns:a16="http://schemas.microsoft.com/office/drawing/2014/main" id="{3A711573-0FB3-4189-9952-BE9A9E1A3496}"/>
                </a:ext>
              </a:extLst>
            </p:cNvPr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3" name="Google Shape;448;p40">
              <a:extLst>
                <a:ext uri="{FF2B5EF4-FFF2-40B4-BE49-F238E27FC236}">
                  <a16:creationId xmlns:a16="http://schemas.microsoft.com/office/drawing/2014/main" id="{58E79B29-E542-48C6-A8C5-FAA80C43D338}"/>
                </a:ext>
              </a:extLst>
            </p:cNvPr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4" name="Google Shape;449;p40">
              <a:extLst>
                <a:ext uri="{FF2B5EF4-FFF2-40B4-BE49-F238E27FC236}">
                  <a16:creationId xmlns:a16="http://schemas.microsoft.com/office/drawing/2014/main" id="{F9891BA9-8C05-4012-A0D4-7F38CF771095}"/>
                </a:ext>
              </a:extLst>
            </p:cNvPr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5" name="Google Shape;450;p40">
              <a:extLst>
                <a:ext uri="{FF2B5EF4-FFF2-40B4-BE49-F238E27FC236}">
                  <a16:creationId xmlns:a16="http://schemas.microsoft.com/office/drawing/2014/main" id="{4C93F3CB-044D-49E7-B354-4A456C96E866}"/>
                </a:ext>
              </a:extLst>
            </p:cNvPr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6" name="Google Shape;451;p40">
              <a:extLst>
                <a:ext uri="{FF2B5EF4-FFF2-40B4-BE49-F238E27FC236}">
                  <a16:creationId xmlns:a16="http://schemas.microsoft.com/office/drawing/2014/main" id="{15B2A5AD-9706-4CF7-9B15-B8BD826D9178}"/>
                </a:ext>
              </a:extLst>
            </p:cNvPr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7" name="Google Shape;452;p40">
              <a:extLst>
                <a:ext uri="{FF2B5EF4-FFF2-40B4-BE49-F238E27FC236}">
                  <a16:creationId xmlns:a16="http://schemas.microsoft.com/office/drawing/2014/main" id="{16542F77-BAB7-413D-B734-4B83A925C12E}"/>
                </a:ext>
              </a:extLst>
            </p:cNvPr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8" name="Google Shape;453;p40">
              <a:extLst>
                <a:ext uri="{FF2B5EF4-FFF2-40B4-BE49-F238E27FC236}">
                  <a16:creationId xmlns:a16="http://schemas.microsoft.com/office/drawing/2014/main" id="{8521948C-8FBD-49D7-BF04-161329EB09D6}"/>
                </a:ext>
              </a:extLst>
            </p:cNvPr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9" name="Google Shape;454;p40">
              <a:extLst>
                <a:ext uri="{FF2B5EF4-FFF2-40B4-BE49-F238E27FC236}">
                  <a16:creationId xmlns:a16="http://schemas.microsoft.com/office/drawing/2014/main" id="{974F223E-D2E2-4241-89D7-C32475EDDC03}"/>
                </a:ext>
              </a:extLst>
            </p:cNvPr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20" name="Google Shape;455;p40">
              <a:extLst>
                <a:ext uri="{FF2B5EF4-FFF2-40B4-BE49-F238E27FC236}">
                  <a16:creationId xmlns:a16="http://schemas.microsoft.com/office/drawing/2014/main" id="{4C6A4003-2575-477D-B432-4305E7072B11}"/>
                </a:ext>
              </a:extLst>
            </p:cNvPr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21" name="Google Shape;456;p40">
              <a:extLst>
                <a:ext uri="{FF2B5EF4-FFF2-40B4-BE49-F238E27FC236}">
                  <a16:creationId xmlns:a16="http://schemas.microsoft.com/office/drawing/2014/main" id="{7F6BA3B7-C3AF-4B12-9A8A-67FFE2162653}"/>
                </a:ext>
              </a:extLst>
            </p:cNvPr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804CAD5-94A0-4AAE-9DF6-E34ABDCE82DC}"/>
              </a:ext>
            </a:extLst>
          </p:cNvPr>
          <p:cNvGrpSpPr/>
          <p:nvPr/>
        </p:nvGrpSpPr>
        <p:grpSpPr>
          <a:xfrm>
            <a:off x="905427" y="1228310"/>
            <a:ext cx="7430770" cy="3499247"/>
            <a:chOff x="1174065" y="1115505"/>
            <a:chExt cx="9362579" cy="4366846"/>
          </a:xfrm>
          <a:solidFill>
            <a:schemeClr val="accent6"/>
          </a:solidFill>
        </p:grpSpPr>
        <p:pic>
          <p:nvPicPr>
            <p:cNvPr id="55" name="그림 54" descr="그리기이(가) 표시된 사진&#10;&#10;자동 생성된 설명">
              <a:extLst>
                <a:ext uri="{FF2B5EF4-FFF2-40B4-BE49-F238E27FC236}">
                  <a16:creationId xmlns:a16="http://schemas.microsoft.com/office/drawing/2014/main" id="{29A718A6-A0E5-4CD8-ABB7-D91A373CA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065" y="2349630"/>
              <a:ext cx="1154752" cy="1167874"/>
            </a:xfrm>
            <a:prstGeom prst="rect">
              <a:avLst/>
            </a:prstGeom>
            <a:grpFill/>
          </p:spPr>
        </p:pic>
        <p:pic>
          <p:nvPicPr>
            <p:cNvPr id="56" name="그림 55" descr="표지판, 실외, 앉아있는, 거리이(가) 표시된 사진&#10;&#10;자동 생성된 설명">
              <a:extLst>
                <a:ext uri="{FF2B5EF4-FFF2-40B4-BE49-F238E27FC236}">
                  <a16:creationId xmlns:a16="http://schemas.microsoft.com/office/drawing/2014/main" id="{468EDA92-DCAA-4AD3-A9CB-A5B8D60BA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685" y="3713878"/>
              <a:ext cx="1220066" cy="1220066"/>
            </a:xfrm>
            <a:prstGeom prst="rect">
              <a:avLst/>
            </a:prstGeom>
            <a:grpFill/>
          </p:spPr>
        </p:pic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A4E5C1A-F7B6-4E41-A47D-AEEC1DFBD5A0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rot="16200000" flipH="1">
              <a:off x="1926199" y="3342746"/>
              <a:ext cx="831900" cy="1181416"/>
            </a:xfrm>
            <a:prstGeom prst="bentConnector2">
              <a:avLst/>
            </a:prstGeom>
            <a:grpFill/>
            <a:ln w="76200" cap="flat" cmpd="sng" algn="ctr">
              <a:solidFill>
                <a:srgbClr val="A5A5A5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844856D-8F0C-4BE4-A3A7-115D96B1C054}"/>
                </a:ext>
              </a:extLst>
            </p:cNvPr>
            <p:cNvCxnSpPr>
              <a:cxnSpLocks/>
              <a:stCxn id="56" idx="3"/>
              <a:endCxn id="66" idx="2"/>
            </p:cNvCxnSpPr>
            <p:nvPr/>
          </p:nvCxnSpPr>
          <p:spPr>
            <a:xfrm flipV="1">
              <a:off x="4285751" y="3534463"/>
              <a:ext cx="1166259" cy="789448"/>
            </a:xfrm>
            <a:prstGeom prst="bentConnector2">
              <a:avLst/>
            </a:prstGeom>
            <a:grpFill/>
            <a:ln w="76200" cap="flat" cmpd="sng" algn="ctr">
              <a:solidFill>
                <a:srgbClr val="A5A5A5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137BDC-F1A5-4384-9C5A-4F3577988704}"/>
                </a:ext>
              </a:extLst>
            </p:cNvPr>
            <p:cNvSpPr txBox="1"/>
            <p:nvPr/>
          </p:nvSpPr>
          <p:spPr>
            <a:xfrm>
              <a:off x="2834653" y="1115505"/>
              <a:ext cx="2034226" cy="46090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11롯데마트행복Medium" panose="02020603020101020101" pitchFamily="18" charset="-127"/>
                  <a:ea typeface="11롯데마트행복Medium" panose="02020603020101020101" pitchFamily="18" charset="-127"/>
                  <a:cs typeface="+mn-cs"/>
                </a:rPr>
                <a:t>데이터 요청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1롯데마트행복Medium" panose="02020603020101020101" pitchFamily="18" charset="-127"/>
                <a:ea typeface="11롯데마트행복Medium" panose="02020603020101020101" pitchFamily="18" charset="-127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EE4497-B31C-4799-B75B-DA26FE061093}"/>
                </a:ext>
              </a:extLst>
            </p:cNvPr>
            <p:cNvSpPr txBox="1"/>
            <p:nvPr/>
          </p:nvSpPr>
          <p:spPr>
            <a:xfrm>
              <a:off x="2504516" y="5021447"/>
              <a:ext cx="2812705" cy="46090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11롯데마트행복Medium" panose="02020603020101020101" pitchFamily="18" charset="-127"/>
                  <a:ea typeface="11롯데마트행복Medium" panose="02020603020101020101" pitchFamily="18" charset="-127"/>
                  <a:cs typeface="+mn-cs"/>
                </a:rPr>
                <a:t>레시피 및 재료 정보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1롯데마트행복Medium" panose="02020603020101020101" pitchFamily="18" charset="-127"/>
                <a:ea typeface="11롯데마트행복Medium" panose="02020603020101020101" pitchFamily="18" charset="-127"/>
                <a:cs typeface="+mn-cs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00D4210A-A51D-44CC-9B29-1E56EA3D2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714" y="2471433"/>
              <a:ext cx="1046071" cy="1046071"/>
            </a:xfrm>
            <a:prstGeom prst="rect">
              <a:avLst/>
            </a:prstGeom>
            <a:grpFill/>
          </p:spPr>
        </p:pic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C0517B9C-677E-4302-9EAA-B2B8C864A26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21" y="2860452"/>
              <a:ext cx="567742" cy="0"/>
            </a:xfrm>
            <a:prstGeom prst="straightConnector1">
              <a:avLst/>
            </a:prstGeom>
            <a:grpFill/>
            <a:ln w="76200" cap="flat" cmpd="sng" algn="ctr">
              <a:solidFill>
                <a:srgbClr val="A5A5A5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C1CE202-9A24-49EA-9178-B21713F5992E}"/>
                </a:ext>
              </a:extLst>
            </p:cNvPr>
            <p:cNvSpPr txBox="1"/>
            <p:nvPr/>
          </p:nvSpPr>
          <p:spPr>
            <a:xfrm>
              <a:off x="6747195" y="3578195"/>
              <a:ext cx="15039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11롯데마트행복Medium" panose="02020603020101020101" pitchFamily="18" charset="-127"/>
                  <a:ea typeface="11롯데마트행복Medium" panose="02020603020101020101" pitchFamily="18" charset="-127"/>
                  <a:cs typeface="+mn-cs"/>
                </a:rPr>
                <a:t>데이터 </a:t>
              </a: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11롯데마트행복Medium" panose="02020603020101020101" pitchFamily="18" charset="-127"/>
                  <a:ea typeface="11롯데마트행복Medium" panose="02020603020101020101" pitchFamily="18" charset="-127"/>
                  <a:cs typeface="+mn-cs"/>
                </a:rPr>
                <a:t>전처리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1롯데마트행복Medium" panose="02020603020101020101" pitchFamily="18" charset="-127"/>
                <a:ea typeface="11롯데마트행복Medium" panose="02020603020101020101" pitchFamily="18" charset="-127"/>
                <a:cs typeface="+mn-cs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35A95B2-5985-4798-ADD3-FCDEE289D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293" y="2180183"/>
              <a:ext cx="1500351" cy="1348020"/>
            </a:xfrm>
            <a:prstGeom prst="rect">
              <a:avLst/>
            </a:prstGeom>
            <a:grpFill/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B1A1A17-58A5-48F7-8DC3-52FD4B8DA44C}"/>
                </a:ext>
              </a:extLst>
            </p:cNvPr>
            <p:cNvSpPr txBox="1"/>
            <p:nvPr/>
          </p:nvSpPr>
          <p:spPr>
            <a:xfrm>
              <a:off x="9516094" y="3622585"/>
              <a:ext cx="710222" cy="46090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11롯데마트행복Medium" panose="02020603020101020101" pitchFamily="18" charset="-127"/>
                  <a:ea typeface="11롯데마트행복Medium" panose="02020603020101020101" pitchFamily="18" charset="-127"/>
                  <a:cs typeface="+mn-cs"/>
                </a:rPr>
                <a:t>DB</a:t>
              </a:r>
            </a:p>
          </p:txBody>
        </p:sp>
        <p:pic>
          <p:nvPicPr>
            <p:cNvPr id="66" name="그림 65" descr="표지판, 시계이(가) 표시된 사진&#10;&#10;자동 생성된 설명">
              <a:extLst>
                <a:ext uri="{FF2B5EF4-FFF2-40B4-BE49-F238E27FC236}">
                  <a16:creationId xmlns:a16="http://schemas.microsoft.com/office/drawing/2014/main" id="{CAD98736-BD5C-476D-BE86-54BE87C7033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999" y="2186441"/>
              <a:ext cx="1348022" cy="1348022"/>
            </a:xfrm>
            <a:prstGeom prst="rect">
              <a:avLst/>
            </a:prstGeom>
            <a:grpFill/>
          </p:spPr>
        </p:pic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F8EC4118-EC3C-4EBC-9E7D-EB28478317D4}"/>
                </a:ext>
              </a:extLst>
            </p:cNvPr>
            <p:cNvCxnSpPr>
              <a:cxnSpLocks/>
            </p:cNvCxnSpPr>
            <p:nvPr/>
          </p:nvCxnSpPr>
          <p:spPr>
            <a:xfrm>
              <a:off x="8398609" y="2860452"/>
              <a:ext cx="567742" cy="0"/>
            </a:xfrm>
            <a:prstGeom prst="straightConnector1">
              <a:avLst/>
            </a:prstGeom>
            <a:grpFill/>
            <a:ln w="76200" cap="flat" cmpd="sng" algn="ctr">
              <a:solidFill>
                <a:srgbClr val="A5A5A5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8D591F07-9FC5-4CDC-A49F-C0FE95D3CF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0497" y="2143758"/>
              <a:ext cx="3771514" cy="209388"/>
            </a:xfrm>
            <a:prstGeom prst="bentConnector4">
              <a:avLst>
                <a:gd name="adj1" fmla="val -129"/>
                <a:gd name="adj2" fmla="val 353329"/>
              </a:avLst>
            </a:prstGeom>
            <a:grpFill/>
            <a:ln w="76200" cap="flat" cmpd="sng" algn="ctr">
              <a:solidFill>
                <a:srgbClr val="A5A5A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6E0E5CE-B5E9-4824-99BD-8A4223D89AFC}"/>
              </a:ext>
            </a:extLst>
          </p:cNvPr>
          <p:cNvSpPr txBox="1"/>
          <p:nvPr/>
        </p:nvSpPr>
        <p:spPr>
          <a:xfrm>
            <a:off x="547731" y="3150589"/>
            <a:ext cx="1662133" cy="38402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1롯데마트행복Medium" panose="02020603020101020101" pitchFamily="18" charset="-127"/>
                <a:ea typeface="11롯데마트행복Medium" panose="02020603020101020101" pitchFamily="18" charset="-127"/>
                <a:cs typeface="+mn-cs"/>
              </a:rPr>
              <a:t>농림축산식품부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1롯데마트행복Medium" panose="02020603020101020101" pitchFamily="18" charset="-127"/>
              <a:ea typeface="11롯데마트행복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97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43"/>
          <p:cNvGrpSpPr/>
          <p:nvPr/>
        </p:nvGrpSpPr>
        <p:grpSpPr>
          <a:xfrm rot="568559">
            <a:off x="4731362" y="-192668"/>
            <a:ext cx="4754234" cy="1662275"/>
            <a:chOff x="7728651" y="357232"/>
            <a:chExt cx="2090013" cy="730754"/>
          </a:xfrm>
        </p:grpSpPr>
        <p:sp>
          <p:nvSpPr>
            <p:cNvPr id="521" name="Google Shape;521;p43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rgbClr val="3BDAD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</p:grpSp>
      <p:sp>
        <p:nvSpPr>
          <p:cNvPr id="532" name="Google Shape;532;p43"/>
          <p:cNvSpPr txBox="1">
            <a:spLocks noGrp="1"/>
          </p:cNvSpPr>
          <p:nvPr>
            <p:ph type="title"/>
          </p:nvPr>
        </p:nvSpPr>
        <p:spPr>
          <a:xfrm>
            <a:off x="1018075" y="1640450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시연</a:t>
            </a:r>
            <a:endParaRPr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533" name="Google Shape;533;p43"/>
          <p:cNvSpPr txBox="1">
            <a:spLocks noGrp="1"/>
          </p:cNvSpPr>
          <p:nvPr>
            <p:ph type="title" idx="2"/>
          </p:nvPr>
        </p:nvSpPr>
        <p:spPr>
          <a:xfrm>
            <a:off x="1018075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03</a:t>
            </a:r>
            <a:endParaRPr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73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43"/>
          <p:cNvGrpSpPr/>
          <p:nvPr/>
        </p:nvGrpSpPr>
        <p:grpSpPr>
          <a:xfrm rot="568559">
            <a:off x="4731362" y="-192668"/>
            <a:ext cx="4754234" cy="1662275"/>
            <a:chOff x="7728651" y="357232"/>
            <a:chExt cx="2090013" cy="730754"/>
          </a:xfrm>
        </p:grpSpPr>
        <p:sp>
          <p:nvSpPr>
            <p:cNvPr id="521" name="Google Shape;521;p43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rgbClr val="3BDAD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</p:grpSp>
      <p:sp>
        <p:nvSpPr>
          <p:cNvPr id="532" name="Google Shape;532;p43"/>
          <p:cNvSpPr txBox="1">
            <a:spLocks noGrp="1"/>
          </p:cNvSpPr>
          <p:nvPr>
            <p:ph type="title"/>
          </p:nvPr>
        </p:nvSpPr>
        <p:spPr>
          <a:xfrm>
            <a:off x="1018075" y="1640450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확장 기능</a:t>
            </a:r>
            <a:endParaRPr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533" name="Google Shape;533;p43"/>
          <p:cNvSpPr txBox="1">
            <a:spLocks noGrp="1"/>
          </p:cNvSpPr>
          <p:nvPr>
            <p:ph type="title" idx="2"/>
          </p:nvPr>
        </p:nvSpPr>
        <p:spPr>
          <a:xfrm>
            <a:off x="1018075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04</a:t>
            </a:r>
            <a:endParaRPr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50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32;p43">
            <a:extLst>
              <a:ext uri="{FF2B5EF4-FFF2-40B4-BE49-F238E27FC236}">
                <a16:creationId xmlns:a16="http://schemas.microsoft.com/office/drawing/2014/main" id="{EA6D4FFA-2FB6-4F2E-A79A-5ED9790C9E18}"/>
              </a:ext>
            </a:extLst>
          </p:cNvPr>
          <p:cNvSpPr txBox="1">
            <a:spLocks/>
          </p:cNvSpPr>
          <p:nvPr/>
        </p:nvSpPr>
        <p:spPr>
          <a:xfrm>
            <a:off x="359954" y="264429"/>
            <a:ext cx="3808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en-US" altLang="ko-KR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04 . </a:t>
            </a:r>
            <a:r>
              <a:rPr lang="ko-KR" altLang="en-US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확장 기능</a:t>
            </a:r>
          </a:p>
        </p:txBody>
      </p:sp>
      <p:sp>
        <p:nvSpPr>
          <p:cNvPr id="8" name="Google Shape;4482;p54">
            <a:extLst>
              <a:ext uri="{FF2B5EF4-FFF2-40B4-BE49-F238E27FC236}">
                <a16:creationId xmlns:a16="http://schemas.microsoft.com/office/drawing/2014/main" id="{8C0FC642-EA1C-411A-B477-64B88C3CBEBB}"/>
              </a:ext>
            </a:extLst>
          </p:cNvPr>
          <p:cNvSpPr/>
          <p:nvPr/>
        </p:nvSpPr>
        <p:spPr>
          <a:xfrm rot="5400000" flipH="1">
            <a:off x="2200223" y="-864710"/>
            <a:ext cx="52885" cy="3539200"/>
          </a:xfrm>
          <a:custGeom>
            <a:avLst/>
            <a:gdLst/>
            <a:ahLst/>
            <a:cxnLst/>
            <a:rect l="l" t="t" r="r" b="b"/>
            <a:pathLst>
              <a:path w="720" h="53023" extrusionOk="0">
                <a:moveTo>
                  <a:pt x="310" y="0"/>
                </a:moveTo>
                <a:cubicBezTo>
                  <a:pt x="38" y="972"/>
                  <a:pt x="1" y="5040"/>
                  <a:pt x="45" y="6124"/>
                </a:cubicBezTo>
                <a:cubicBezTo>
                  <a:pt x="95" y="7216"/>
                  <a:pt x="165" y="8338"/>
                  <a:pt x="228" y="9423"/>
                </a:cubicBezTo>
                <a:cubicBezTo>
                  <a:pt x="278" y="10274"/>
                  <a:pt x="328" y="11126"/>
                  <a:pt x="373" y="11977"/>
                </a:cubicBezTo>
                <a:cubicBezTo>
                  <a:pt x="505" y="14607"/>
                  <a:pt x="398" y="17332"/>
                  <a:pt x="291" y="19962"/>
                </a:cubicBezTo>
                <a:cubicBezTo>
                  <a:pt x="228" y="21696"/>
                  <a:pt x="158" y="23500"/>
                  <a:pt x="158" y="25247"/>
                </a:cubicBezTo>
                <a:lnTo>
                  <a:pt x="158" y="39425"/>
                </a:lnTo>
                <a:cubicBezTo>
                  <a:pt x="158" y="39967"/>
                  <a:pt x="190" y="41096"/>
                  <a:pt x="228" y="42522"/>
                </a:cubicBezTo>
                <a:cubicBezTo>
                  <a:pt x="335" y="46148"/>
                  <a:pt x="499" y="51635"/>
                  <a:pt x="265" y="52991"/>
                </a:cubicBezTo>
                <a:lnTo>
                  <a:pt x="474" y="53023"/>
                </a:lnTo>
                <a:cubicBezTo>
                  <a:pt x="707" y="51648"/>
                  <a:pt x="549" y="46155"/>
                  <a:pt x="448" y="42515"/>
                </a:cubicBezTo>
                <a:cubicBezTo>
                  <a:pt x="398" y="41090"/>
                  <a:pt x="366" y="39967"/>
                  <a:pt x="366" y="39425"/>
                </a:cubicBezTo>
                <a:lnTo>
                  <a:pt x="366" y="25247"/>
                </a:lnTo>
                <a:cubicBezTo>
                  <a:pt x="366" y="23500"/>
                  <a:pt x="436" y="21703"/>
                  <a:pt x="505" y="19968"/>
                </a:cubicBezTo>
                <a:cubicBezTo>
                  <a:pt x="612" y="17332"/>
                  <a:pt x="720" y="14607"/>
                  <a:pt x="581" y="11965"/>
                </a:cubicBezTo>
                <a:cubicBezTo>
                  <a:pt x="543" y="11113"/>
                  <a:pt x="492" y="10262"/>
                  <a:pt x="436" y="9410"/>
                </a:cubicBezTo>
                <a:cubicBezTo>
                  <a:pt x="373" y="8326"/>
                  <a:pt x="303" y="7203"/>
                  <a:pt x="259" y="6112"/>
                </a:cubicBezTo>
                <a:cubicBezTo>
                  <a:pt x="209" y="5040"/>
                  <a:pt x="247" y="1003"/>
                  <a:pt x="511" y="57"/>
                </a:cubicBezTo>
                <a:lnTo>
                  <a:pt x="3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445;p40">
            <a:extLst>
              <a:ext uri="{FF2B5EF4-FFF2-40B4-BE49-F238E27FC236}">
                <a16:creationId xmlns:a16="http://schemas.microsoft.com/office/drawing/2014/main" id="{D7145758-CDC1-481A-9EB7-D26D3EF5A156}"/>
              </a:ext>
            </a:extLst>
          </p:cNvPr>
          <p:cNvGrpSpPr/>
          <p:nvPr/>
        </p:nvGrpSpPr>
        <p:grpSpPr>
          <a:xfrm rot="1597040">
            <a:off x="5511560" y="-529076"/>
            <a:ext cx="4156002" cy="1804947"/>
            <a:chOff x="6577073" y="1154992"/>
            <a:chExt cx="1766783" cy="767311"/>
          </a:xfrm>
        </p:grpSpPr>
        <p:sp>
          <p:nvSpPr>
            <p:cNvPr id="10" name="Google Shape;446;p40">
              <a:extLst>
                <a:ext uri="{FF2B5EF4-FFF2-40B4-BE49-F238E27FC236}">
                  <a16:creationId xmlns:a16="http://schemas.microsoft.com/office/drawing/2014/main" id="{2FC0E073-AECB-40D3-B3BA-93E520BD5FA0}"/>
                </a:ext>
              </a:extLst>
            </p:cNvPr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1" name="Google Shape;447;p40">
              <a:extLst>
                <a:ext uri="{FF2B5EF4-FFF2-40B4-BE49-F238E27FC236}">
                  <a16:creationId xmlns:a16="http://schemas.microsoft.com/office/drawing/2014/main" id="{BFA3F4E0-6612-45C6-99AE-3B82003AB3D6}"/>
                </a:ext>
              </a:extLst>
            </p:cNvPr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2" name="Google Shape;448;p40">
              <a:extLst>
                <a:ext uri="{FF2B5EF4-FFF2-40B4-BE49-F238E27FC236}">
                  <a16:creationId xmlns:a16="http://schemas.microsoft.com/office/drawing/2014/main" id="{57CAEF63-1FDB-425C-992D-C5EDD3ED4AB2}"/>
                </a:ext>
              </a:extLst>
            </p:cNvPr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3" name="Google Shape;449;p40">
              <a:extLst>
                <a:ext uri="{FF2B5EF4-FFF2-40B4-BE49-F238E27FC236}">
                  <a16:creationId xmlns:a16="http://schemas.microsoft.com/office/drawing/2014/main" id="{7AFD90EF-BB69-45D2-AFF0-635E225D5959}"/>
                </a:ext>
              </a:extLst>
            </p:cNvPr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4" name="Google Shape;450;p40">
              <a:extLst>
                <a:ext uri="{FF2B5EF4-FFF2-40B4-BE49-F238E27FC236}">
                  <a16:creationId xmlns:a16="http://schemas.microsoft.com/office/drawing/2014/main" id="{E583D64B-3C15-4D47-8867-728776EEECBB}"/>
                </a:ext>
              </a:extLst>
            </p:cNvPr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5" name="Google Shape;451;p40">
              <a:extLst>
                <a:ext uri="{FF2B5EF4-FFF2-40B4-BE49-F238E27FC236}">
                  <a16:creationId xmlns:a16="http://schemas.microsoft.com/office/drawing/2014/main" id="{CBF031E3-72B8-4730-967B-E52FC20C0DF8}"/>
                </a:ext>
              </a:extLst>
            </p:cNvPr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6" name="Google Shape;452;p40">
              <a:extLst>
                <a:ext uri="{FF2B5EF4-FFF2-40B4-BE49-F238E27FC236}">
                  <a16:creationId xmlns:a16="http://schemas.microsoft.com/office/drawing/2014/main" id="{D16BB05A-2C2B-467C-911D-F7856D3FDB8E}"/>
                </a:ext>
              </a:extLst>
            </p:cNvPr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7" name="Google Shape;453;p40">
              <a:extLst>
                <a:ext uri="{FF2B5EF4-FFF2-40B4-BE49-F238E27FC236}">
                  <a16:creationId xmlns:a16="http://schemas.microsoft.com/office/drawing/2014/main" id="{FE93DFC8-8359-4B0C-A845-80A7F240CE1C}"/>
                </a:ext>
              </a:extLst>
            </p:cNvPr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8" name="Google Shape;454;p40">
              <a:extLst>
                <a:ext uri="{FF2B5EF4-FFF2-40B4-BE49-F238E27FC236}">
                  <a16:creationId xmlns:a16="http://schemas.microsoft.com/office/drawing/2014/main" id="{2B788DD0-96A2-4418-9E08-41DF84D1A3C5}"/>
                </a:ext>
              </a:extLst>
            </p:cNvPr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9" name="Google Shape;455;p40">
              <a:extLst>
                <a:ext uri="{FF2B5EF4-FFF2-40B4-BE49-F238E27FC236}">
                  <a16:creationId xmlns:a16="http://schemas.microsoft.com/office/drawing/2014/main" id="{04B81BB1-0723-44A3-B9B2-8A8BF9E652FF}"/>
                </a:ext>
              </a:extLst>
            </p:cNvPr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20" name="Google Shape;456;p40">
              <a:extLst>
                <a:ext uri="{FF2B5EF4-FFF2-40B4-BE49-F238E27FC236}">
                  <a16:creationId xmlns:a16="http://schemas.microsoft.com/office/drawing/2014/main" id="{9F96C65A-AF8F-491F-A68C-6D6C88C041AE}"/>
                </a:ext>
              </a:extLst>
            </p:cNvPr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</p:grpSp>
      <p:sp>
        <p:nvSpPr>
          <p:cNvPr id="21" name="Google Shape;2744;p34">
            <a:extLst>
              <a:ext uri="{FF2B5EF4-FFF2-40B4-BE49-F238E27FC236}">
                <a16:creationId xmlns:a16="http://schemas.microsoft.com/office/drawing/2014/main" id="{8B7758BE-76EE-4965-AFE8-EBC73ADBCE3F}"/>
              </a:ext>
            </a:extLst>
          </p:cNvPr>
          <p:cNvSpPr txBox="1">
            <a:spLocks/>
          </p:cNvSpPr>
          <p:nvPr/>
        </p:nvSpPr>
        <p:spPr>
          <a:xfrm>
            <a:off x="1358518" y="1224843"/>
            <a:ext cx="5397881" cy="37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Console View </a:t>
            </a: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→</a:t>
            </a:r>
            <a:r>
              <a:rPr 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 Web View  </a:t>
            </a:r>
          </a:p>
        </p:txBody>
      </p:sp>
      <p:sp>
        <p:nvSpPr>
          <p:cNvPr id="22" name="Google Shape;4973;p56">
            <a:extLst>
              <a:ext uri="{FF2B5EF4-FFF2-40B4-BE49-F238E27FC236}">
                <a16:creationId xmlns:a16="http://schemas.microsoft.com/office/drawing/2014/main" id="{4C6A1032-2849-4356-9032-49969534CEC9}"/>
              </a:ext>
            </a:extLst>
          </p:cNvPr>
          <p:cNvSpPr/>
          <p:nvPr/>
        </p:nvSpPr>
        <p:spPr>
          <a:xfrm rot="5006316">
            <a:off x="855457" y="1307814"/>
            <a:ext cx="236632" cy="218958"/>
          </a:xfrm>
          <a:custGeom>
            <a:avLst/>
            <a:gdLst/>
            <a:ahLst/>
            <a:cxnLst/>
            <a:rect l="l" t="t" r="r" b="b"/>
            <a:pathLst>
              <a:path w="5961" h="5160" extrusionOk="0">
                <a:moveTo>
                  <a:pt x="3539" y="215"/>
                </a:moveTo>
                <a:cubicBezTo>
                  <a:pt x="3842" y="303"/>
                  <a:pt x="4996" y="2883"/>
                  <a:pt x="5721" y="4712"/>
                </a:cubicBezTo>
                <a:cubicBezTo>
                  <a:pt x="5721" y="4724"/>
                  <a:pt x="5727" y="4731"/>
                  <a:pt x="5683" y="4762"/>
                </a:cubicBezTo>
                <a:cubicBezTo>
                  <a:pt x="5489" y="4895"/>
                  <a:pt x="4965" y="4952"/>
                  <a:pt x="4313" y="4952"/>
                </a:cubicBezTo>
                <a:cubicBezTo>
                  <a:pt x="2829" y="4952"/>
                  <a:pt x="685" y="4655"/>
                  <a:pt x="291" y="4283"/>
                </a:cubicBezTo>
                <a:cubicBezTo>
                  <a:pt x="228" y="4220"/>
                  <a:pt x="247" y="4195"/>
                  <a:pt x="259" y="4176"/>
                </a:cubicBezTo>
                <a:cubicBezTo>
                  <a:pt x="1060" y="2839"/>
                  <a:pt x="3242" y="272"/>
                  <a:pt x="3539" y="215"/>
                </a:cubicBezTo>
                <a:close/>
                <a:moveTo>
                  <a:pt x="3545" y="0"/>
                </a:moveTo>
                <a:cubicBezTo>
                  <a:pt x="3091" y="7"/>
                  <a:pt x="726" y="2984"/>
                  <a:pt x="76" y="4068"/>
                </a:cubicBezTo>
                <a:cubicBezTo>
                  <a:pt x="1" y="4188"/>
                  <a:pt x="32" y="4346"/>
                  <a:pt x="146" y="4434"/>
                </a:cubicBezTo>
                <a:cubicBezTo>
                  <a:pt x="587" y="4850"/>
                  <a:pt x="2719" y="5160"/>
                  <a:pt x="4258" y="5160"/>
                </a:cubicBezTo>
                <a:cubicBezTo>
                  <a:pt x="4983" y="5160"/>
                  <a:pt x="5570" y="5096"/>
                  <a:pt x="5803" y="4939"/>
                </a:cubicBezTo>
                <a:cubicBezTo>
                  <a:pt x="5910" y="4882"/>
                  <a:pt x="5961" y="4750"/>
                  <a:pt x="5917" y="4636"/>
                </a:cubicBezTo>
                <a:cubicBezTo>
                  <a:pt x="5488" y="3551"/>
                  <a:pt x="4043" y="0"/>
                  <a:pt x="35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744;p34">
            <a:extLst>
              <a:ext uri="{FF2B5EF4-FFF2-40B4-BE49-F238E27FC236}">
                <a16:creationId xmlns:a16="http://schemas.microsoft.com/office/drawing/2014/main" id="{F8D39AC1-B7CC-4ACB-AB66-816DB560020E}"/>
              </a:ext>
            </a:extLst>
          </p:cNvPr>
          <p:cNvSpPr txBox="1">
            <a:spLocks/>
          </p:cNvSpPr>
          <p:nvPr/>
        </p:nvSpPr>
        <p:spPr>
          <a:xfrm>
            <a:off x="1358518" y="1710159"/>
            <a:ext cx="415358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공지사항</a:t>
            </a:r>
            <a:r>
              <a:rPr lang="en-US" altLang="ko-KR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 </a:t>
            </a: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게시판 기능 추가</a:t>
            </a:r>
            <a:endParaRPr lang="en-US"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24" name="Google Shape;4973;p56">
            <a:extLst>
              <a:ext uri="{FF2B5EF4-FFF2-40B4-BE49-F238E27FC236}">
                <a16:creationId xmlns:a16="http://schemas.microsoft.com/office/drawing/2014/main" id="{ADFFE83C-2B91-4832-B33C-A8FD3C618192}"/>
              </a:ext>
            </a:extLst>
          </p:cNvPr>
          <p:cNvSpPr/>
          <p:nvPr/>
        </p:nvSpPr>
        <p:spPr>
          <a:xfrm rot="5006316">
            <a:off x="855457" y="1793130"/>
            <a:ext cx="236632" cy="218958"/>
          </a:xfrm>
          <a:custGeom>
            <a:avLst/>
            <a:gdLst/>
            <a:ahLst/>
            <a:cxnLst/>
            <a:rect l="l" t="t" r="r" b="b"/>
            <a:pathLst>
              <a:path w="5961" h="5160" extrusionOk="0">
                <a:moveTo>
                  <a:pt x="3539" y="215"/>
                </a:moveTo>
                <a:cubicBezTo>
                  <a:pt x="3842" y="303"/>
                  <a:pt x="4996" y="2883"/>
                  <a:pt x="5721" y="4712"/>
                </a:cubicBezTo>
                <a:cubicBezTo>
                  <a:pt x="5721" y="4724"/>
                  <a:pt x="5727" y="4731"/>
                  <a:pt x="5683" y="4762"/>
                </a:cubicBezTo>
                <a:cubicBezTo>
                  <a:pt x="5489" y="4895"/>
                  <a:pt x="4965" y="4952"/>
                  <a:pt x="4313" y="4952"/>
                </a:cubicBezTo>
                <a:cubicBezTo>
                  <a:pt x="2829" y="4952"/>
                  <a:pt x="685" y="4655"/>
                  <a:pt x="291" y="4283"/>
                </a:cubicBezTo>
                <a:cubicBezTo>
                  <a:pt x="228" y="4220"/>
                  <a:pt x="247" y="4195"/>
                  <a:pt x="259" y="4176"/>
                </a:cubicBezTo>
                <a:cubicBezTo>
                  <a:pt x="1060" y="2839"/>
                  <a:pt x="3242" y="272"/>
                  <a:pt x="3539" y="215"/>
                </a:cubicBezTo>
                <a:close/>
                <a:moveTo>
                  <a:pt x="3545" y="0"/>
                </a:moveTo>
                <a:cubicBezTo>
                  <a:pt x="3091" y="7"/>
                  <a:pt x="726" y="2984"/>
                  <a:pt x="76" y="4068"/>
                </a:cubicBezTo>
                <a:cubicBezTo>
                  <a:pt x="1" y="4188"/>
                  <a:pt x="32" y="4346"/>
                  <a:pt x="146" y="4434"/>
                </a:cubicBezTo>
                <a:cubicBezTo>
                  <a:pt x="587" y="4850"/>
                  <a:pt x="2719" y="5160"/>
                  <a:pt x="4258" y="5160"/>
                </a:cubicBezTo>
                <a:cubicBezTo>
                  <a:pt x="4983" y="5160"/>
                  <a:pt x="5570" y="5096"/>
                  <a:pt x="5803" y="4939"/>
                </a:cubicBezTo>
                <a:cubicBezTo>
                  <a:pt x="5910" y="4882"/>
                  <a:pt x="5961" y="4750"/>
                  <a:pt x="5917" y="4636"/>
                </a:cubicBezTo>
                <a:cubicBezTo>
                  <a:pt x="5488" y="3551"/>
                  <a:pt x="4043" y="0"/>
                  <a:pt x="35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744;p34">
            <a:extLst>
              <a:ext uri="{FF2B5EF4-FFF2-40B4-BE49-F238E27FC236}">
                <a16:creationId xmlns:a16="http://schemas.microsoft.com/office/drawing/2014/main" id="{60C172F1-B7D3-4576-A88D-E31A2B8ED060}"/>
              </a:ext>
            </a:extLst>
          </p:cNvPr>
          <p:cNvSpPr txBox="1">
            <a:spLocks/>
          </p:cNvSpPr>
          <p:nvPr/>
        </p:nvSpPr>
        <p:spPr>
          <a:xfrm>
            <a:off x="1358518" y="2195475"/>
            <a:ext cx="669514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관리자 통계 페이지</a:t>
            </a:r>
            <a:r>
              <a:rPr lang="en-US" altLang="ko-KR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(</a:t>
            </a: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방문자 기록</a:t>
            </a:r>
            <a:r>
              <a:rPr lang="en-US" altLang="ko-KR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 </a:t>
            </a: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판매 추이</a:t>
            </a:r>
            <a:r>
              <a:rPr lang="en-US" altLang="ko-KR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)</a:t>
            </a:r>
          </a:p>
        </p:txBody>
      </p:sp>
      <p:sp>
        <p:nvSpPr>
          <p:cNvPr id="26" name="Google Shape;4973;p56">
            <a:extLst>
              <a:ext uri="{FF2B5EF4-FFF2-40B4-BE49-F238E27FC236}">
                <a16:creationId xmlns:a16="http://schemas.microsoft.com/office/drawing/2014/main" id="{48D2C734-0268-4BC9-8A75-F87A32C5F2AF}"/>
              </a:ext>
            </a:extLst>
          </p:cNvPr>
          <p:cNvSpPr/>
          <p:nvPr/>
        </p:nvSpPr>
        <p:spPr>
          <a:xfrm rot="5006316">
            <a:off x="855457" y="2278446"/>
            <a:ext cx="236632" cy="218958"/>
          </a:xfrm>
          <a:custGeom>
            <a:avLst/>
            <a:gdLst/>
            <a:ahLst/>
            <a:cxnLst/>
            <a:rect l="l" t="t" r="r" b="b"/>
            <a:pathLst>
              <a:path w="5961" h="5160" extrusionOk="0">
                <a:moveTo>
                  <a:pt x="3539" y="215"/>
                </a:moveTo>
                <a:cubicBezTo>
                  <a:pt x="3842" y="303"/>
                  <a:pt x="4996" y="2883"/>
                  <a:pt x="5721" y="4712"/>
                </a:cubicBezTo>
                <a:cubicBezTo>
                  <a:pt x="5721" y="4724"/>
                  <a:pt x="5727" y="4731"/>
                  <a:pt x="5683" y="4762"/>
                </a:cubicBezTo>
                <a:cubicBezTo>
                  <a:pt x="5489" y="4895"/>
                  <a:pt x="4965" y="4952"/>
                  <a:pt x="4313" y="4952"/>
                </a:cubicBezTo>
                <a:cubicBezTo>
                  <a:pt x="2829" y="4952"/>
                  <a:pt x="685" y="4655"/>
                  <a:pt x="291" y="4283"/>
                </a:cubicBezTo>
                <a:cubicBezTo>
                  <a:pt x="228" y="4220"/>
                  <a:pt x="247" y="4195"/>
                  <a:pt x="259" y="4176"/>
                </a:cubicBezTo>
                <a:cubicBezTo>
                  <a:pt x="1060" y="2839"/>
                  <a:pt x="3242" y="272"/>
                  <a:pt x="3539" y="215"/>
                </a:cubicBezTo>
                <a:close/>
                <a:moveTo>
                  <a:pt x="3545" y="0"/>
                </a:moveTo>
                <a:cubicBezTo>
                  <a:pt x="3091" y="7"/>
                  <a:pt x="726" y="2984"/>
                  <a:pt x="76" y="4068"/>
                </a:cubicBezTo>
                <a:cubicBezTo>
                  <a:pt x="1" y="4188"/>
                  <a:pt x="32" y="4346"/>
                  <a:pt x="146" y="4434"/>
                </a:cubicBezTo>
                <a:cubicBezTo>
                  <a:pt x="587" y="4850"/>
                  <a:pt x="2719" y="5160"/>
                  <a:pt x="4258" y="5160"/>
                </a:cubicBezTo>
                <a:cubicBezTo>
                  <a:pt x="4983" y="5160"/>
                  <a:pt x="5570" y="5096"/>
                  <a:pt x="5803" y="4939"/>
                </a:cubicBezTo>
                <a:cubicBezTo>
                  <a:pt x="5910" y="4882"/>
                  <a:pt x="5961" y="4750"/>
                  <a:pt x="5917" y="4636"/>
                </a:cubicBezTo>
                <a:cubicBezTo>
                  <a:pt x="5488" y="3551"/>
                  <a:pt x="4043" y="0"/>
                  <a:pt x="35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44;p34">
            <a:extLst>
              <a:ext uri="{FF2B5EF4-FFF2-40B4-BE49-F238E27FC236}">
                <a16:creationId xmlns:a16="http://schemas.microsoft.com/office/drawing/2014/main" id="{94BC61B8-7002-4C7C-9B8A-2D8C7098FD40}"/>
              </a:ext>
            </a:extLst>
          </p:cNvPr>
          <p:cNvSpPr txBox="1">
            <a:spLocks/>
          </p:cNvSpPr>
          <p:nvPr/>
        </p:nvSpPr>
        <p:spPr>
          <a:xfrm>
            <a:off x="1358518" y="2680791"/>
            <a:ext cx="628694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구매자</a:t>
            </a:r>
            <a:r>
              <a:rPr lang="en-US" altLang="ko-KR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 </a:t>
            </a: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↔ 판매자 소통채널</a:t>
            </a:r>
            <a:r>
              <a:rPr lang="en-US" altLang="ko-KR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(</a:t>
            </a: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문의하기</a:t>
            </a:r>
            <a:r>
              <a:rPr lang="en-US" altLang="ko-KR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)</a:t>
            </a:r>
          </a:p>
        </p:txBody>
      </p:sp>
      <p:sp>
        <p:nvSpPr>
          <p:cNvPr id="28" name="Google Shape;4973;p56">
            <a:extLst>
              <a:ext uri="{FF2B5EF4-FFF2-40B4-BE49-F238E27FC236}">
                <a16:creationId xmlns:a16="http://schemas.microsoft.com/office/drawing/2014/main" id="{61DB3593-BE15-400A-A7AD-A0761453DFA3}"/>
              </a:ext>
            </a:extLst>
          </p:cNvPr>
          <p:cNvSpPr/>
          <p:nvPr/>
        </p:nvSpPr>
        <p:spPr>
          <a:xfrm rot="5006316">
            <a:off x="855457" y="2763762"/>
            <a:ext cx="236632" cy="218958"/>
          </a:xfrm>
          <a:custGeom>
            <a:avLst/>
            <a:gdLst/>
            <a:ahLst/>
            <a:cxnLst/>
            <a:rect l="l" t="t" r="r" b="b"/>
            <a:pathLst>
              <a:path w="5961" h="5160" extrusionOk="0">
                <a:moveTo>
                  <a:pt x="3539" y="215"/>
                </a:moveTo>
                <a:cubicBezTo>
                  <a:pt x="3842" y="303"/>
                  <a:pt x="4996" y="2883"/>
                  <a:pt x="5721" y="4712"/>
                </a:cubicBezTo>
                <a:cubicBezTo>
                  <a:pt x="5721" y="4724"/>
                  <a:pt x="5727" y="4731"/>
                  <a:pt x="5683" y="4762"/>
                </a:cubicBezTo>
                <a:cubicBezTo>
                  <a:pt x="5489" y="4895"/>
                  <a:pt x="4965" y="4952"/>
                  <a:pt x="4313" y="4952"/>
                </a:cubicBezTo>
                <a:cubicBezTo>
                  <a:pt x="2829" y="4952"/>
                  <a:pt x="685" y="4655"/>
                  <a:pt x="291" y="4283"/>
                </a:cubicBezTo>
                <a:cubicBezTo>
                  <a:pt x="228" y="4220"/>
                  <a:pt x="247" y="4195"/>
                  <a:pt x="259" y="4176"/>
                </a:cubicBezTo>
                <a:cubicBezTo>
                  <a:pt x="1060" y="2839"/>
                  <a:pt x="3242" y="272"/>
                  <a:pt x="3539" y="215"/>
                </a:cubicBezTo>
                <a:close/>
                <a:moveTo>
                  <a:pt x="3545" y="0"/>
                </a:moveTo>
                <a:cubicBezTo>
                  <a:pt x="3091" y="7"/>
                  <a:pt x="726" y="2984"/>
                  <a:pt x="76" y="4068"/>
                </a:cubicBezTo>
                <a:cubicBezTo>
                  <a:pt x="1" y="4188"/>
                  <a:pt x="32" y="4346"/>
                  <a:pt x="146" y="4434"/>
                </a:cubicBezTo>
                <a:cubicBezTo>
                  <a:pt x="587" y="4850"/>
                  <a:pt x="2719" y="5160"/>
                  <a:pt x="4258" y="5160"/>
                </a:cubicBezTo>
                <a:cubicBezTo>
                  <a:pt x="4983" y="5160"/>
                  <a:pt x="5570" y="5096"/>
                  <a:pt x="5803" y="4939"/>
                </a:cubicBezTo>
                <a:cubicBezTo>
                  <a:pt x="5910" y="4882"/>
                  <a:pt x="5961" y="4750"/>
                  <a:pt x="5917" y="4636"/>
                </a:cubicBezTo>
                <a:cubicBezTo>
                  <a:pt x="5488" y="3551"/>
                  <a:pt x="4043" y="0"/>
                  <a:pt x="35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744;p34">
            <a:extLst>
              <a:ext uri="{FF2B5EF4-FFF2-40B4-BE49-F238E27FC236}">
                <a16:creationId xmlns:a16="http://schemas.microsoft.com/office/drawing/2014/main" id="{CDC55101-ECCB-4C72-AB14-F6996A8A4948}"/>
              </a:ext>
            </a:extLst>
          </p:cNvPr>
          <p:cNvSpPr txBox="1">
            <a:spLocks/>
          </p:cNvSpPr>
          <p:nvPr/>
        </p:nvSpPr>
        <p:spPr>
          <a:xfrm>
            <a:off x="1358518" y="3166107"/>
            <a:ext cx="493519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결제 시스템</a:t>
            </a:r>
            <a:r>
              <a:rPr lang="en-US" altLang="ko-KR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(</a:t>
            </a: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신용결제</a:t>
            </a:r>
            <a:r>
              <a:rPr lang="en-US" altLang="ko-KR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 </a:t>
            </a: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간편결제</a:t>
            </a:r>
            <a:r>
              <a:rPr lang="en-US" altLang="ko-KR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)</a:t>
            </a:r>
          </a:p>
        </p:txBody>
      </p:sp>
      <p:sp>
        <p:nvSpPr>
          <p:cNvPr id="30" name="Google Shape;4973;p56">
            <a:extLst>
              <a:ext uri="{FF2B5EF4-FFF2-40B4-BE49-F238E27FC236}">
                <a16:creationId xmlns:a16="http://schemas.microsoft.com/office/drawing/2014/main" id="{480A9043-749F-4348-B5D7-4E76A0F0761D}"/>
              </a:ext>
            </a:extLst>
          </p:cNvPr>
          <p:cNvSpPr/>
          <p:nvPr/>
        </p:nvSpPr>
        <p:spPr>
          <a:xfrm rot="5006316">
            <a:off x="855457" y="3249078"/>
            <a:ext cx="236632" cy="218958"/>
          </a:xfrm>
          <a:custGeom>
            <a:avLst/>
            <a:gdLst/>
            <a:ahLst/>
            <a:cxnLst/>
            <a:rect l="l" t="t" r="r" b="b"/>
            <a:pathLst>
              <a:path w="5961" h="5160" extrusionOk="0">
                <a:moveTo>
                  <a:pt x="3539" y="215"/>
                </a:moveTo>
                <a:cubicBezTo>
                  <a:pt x="3842" y="303"/>
                  <a:pt x="4996" y="2883"/>
                  <a:pt x="5721" y="4712"/>
                </a:cubicBezTo>
                <a:cubicBezTo>
                  <a:pt x="5721" y="4724"/>
                  <a:pt x="5727" y="4731"/>
                  <a:pt x="5683" y="4762"/>
                </a:cubicBezTo>
                <a:cubicBezTo>
                  <a:pt x="5489" y="4895"/>
                  <a:pt x="4965" y="4952"/>
                  <a:pt x="4313" y="4952"/>
                </a:cubicBezTo>
                <a:cubicBezTo>
                  <a:pt x="2829" y="4952"/>
                  <a:pt x="685" y="4655"/>
                  <a:pt x="291" y="4283"/>
                </a:cubicBezTo>
                <a:cubicBezTo>
                  <a:pt x="228" y="4220"/>
                  <a:pt x="247" y="4195"/>
                  <a:pt x="259" y="4176"/>
                </a:cubicBezTo>
                <a:cubicBezTo>
                  <a:pt x="1060" y="2839"/>
                  <a:pt x="3242" y="272"/>
                  <a:pt x="3539" y="215"/>
                </a:cubicBezTo>
                <a:close/>
                <a:moveTo>
                  <a:pt x="3545" y="0"/>
                </a:moveTo>
                <a:cubicBezTo>
                  <a:pt x="3091" y="7"/>
                  <a:pt x="726" y="2984"/>
                  <a:pt x="76" y="4068"/>
                </a:cubicBezTo>
                <a:cubicBezTo>
                  <a:pt x="1" y="4188"/>
                  <a:pt x="32" y="4346"/>
                  <a:pt x="146" y="4434"/>
                </a:cubicBezTo>
                <a:cubicBezTo>
                  <a:pt x="587" y="4850"/>
                  <a:pt x="2719" y="5160"/>
                  <a:pt x="4258" y="5160"/>
                </a:cubicBezTo>
                <a:cubicBezTo>
                  <a:pt x="4983" y="5160"/>
                  <a:pt x="5570" y="5096"/>
                  <a:pt x="5803" y="4939"/>
                </a:cubicBezTo>
                <a:cubicBezTo>
                  <a:pt x="5910" y="4882"/>
                  <a:pt x="5961" y="4750"/>
                  <a:pt x="5917" y="4636"/>
                </a:cubicBezTo>
                <a:cubicBezTo>
                  <a:pt x="5488" y="3551"/>
                  <a:pt x="4043" y="0"/>
                  <a:pt x="35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2744;p34">
            <a:extLst>
              <a:ext uri="{FF2B5EF4-FFF2-40B4-BE49-F238E27FC236}">
                <a16:creationId xmlns:a16="http://schemas.microsoft.com/office/drawing/2014/main" id="{40629517-7D25-4363-80F7-EB6573473E9E}"/>
              </a:ext>
            </a:extLst>
          </p:cNvPr>
          <p:cNvSpPr txBox="1">
            <a:spLocks/>
          </p:cNvSpPr>
          <p:nvPr/>
        </p:nvSpPr>
        <p:spPr>
          <a:xfrm>
            <a:off x="1358518" y="3651423"/>
            <a:ext cx="628694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en-US" altLang="ko-KR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SNS </a:t>
            </a: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로그인</a:t>
            </a:r>
            <a:r>
              <a:rPr lang="en-US" altLang="ko-KR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 </a:t>
            </a: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기능</a:t>
            </a:r>
            <a:r>
              <a:rPr lang="en-US" altLang="ko-KR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(</a:t>
            </a: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구글</a:t>
            </a:r>
            <a:r>
              <a:rPr lang="en-US" altLang="ko-KR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</a:t>
            </a: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페이스북</a:t>
            </a:r>
            <a:r>
              <a:rPr lang="en-US" altLang="ko-KR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</a:t>
            </a: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카카오톡</a:t>
            </a:r>
            <a:r>
              <a:rPr lang="en-US" altLang="ko-KR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)</a:t>
            </a:r>
          </a:p>
        </p:txBody>
      </p:sp>
      <p:sp>
        <p:nvSpPr>
          <p:cNvPr id="32" name="Google Shape;4973;p56">
            <a:extLst>
              <a:ext uri="{FF2B5EF4-FFF2-40B4-BE49-F238E27FC236}">
                <a16:creationId xmlns:a16="http://schemas.microsoft.com/office/drawing/2014/main" id="{A4847EE1-B167-4606-88C3-D190679139E3}"/>
              </a:ext>
            </a:extLst>
          </p:cNvPr>
          <p:cNvSpPr/>
          <p:nvPr/>
        </p:nvSpPr>
        <p:spPr>
          <a:xfrm rot="5006316">
            <a:off x="855457" y="3734394"/>
            <a:ext cx="236632" cy="218958"/>
          </a:xfrm>
          <a:custGeom>
            <a:avLst/>
            <a:gdLst/>
            <a:ahLst/>
            <a:cxnLst/>
            <a:rect l="l" t="t" r="r" b="b"/>
            <a:pathLst>
              <a:path w="5961" h="5160" extrusionOk="0">
                <a:moveTo>
                  <a:pt x="3539" y="215"/>
                </a:moveTo>
                <a:cubicBezTo>
                  <a:pt x="3842" y="303"/>
                  <a:pt x="4996" y="2883"/>
                  <a:pt x="5721" y="4712"/>
                </a:cubicBezTo>
                <a:cubicBezTo>
                  <a:pt x="5721" y="4724"/>
                  <a:pt x="5727" y="4731"/>
                  <a:pt x="5683" y="4762"/>
                </a:cubicBezTo>
                <a:cubicBezTo>
                  <a:pt x="5489" y="4895"/>
                  <a:pt x="4965" y="4952"/>
                  <a:pt x="4313" y="4952"/>
                </a:cubicBezTo>
                <a:cubicBezTo>
                  <a:pt x="2829" y="4952"/>
                  <a:pt x="685" y="4655"/>
                  <a:pt x="291" y="4283"/>
                </a:cubicBezTo>
                <a:cubicBezTo>
                  <a:pt x="228" y="4220"/>
                  <a:pt x="247" y="4195"/>
                  <a:pt x="259" y="4176"/>
                </a:cubicBezTo>
                <a:cubicBezTo>
                  <a:pt x="1060" y="2839"/>
                  <a:pt x="3242" y="272"/>
                  <a:pt x="3539" y="215"/>
                </a:cubicBezTo>
                <a:close/>
                <a:moveTo>
                  <a:pt x="3545" y="0"/>
                </a:moveTo>
                <a:cubicBezTo>
                  <a:pt x="3091" y="7"/>
                  <a:pt x="726" y="2984"/>
                  <a:pt x="76" y="4068"/>
                </a:cubicBezTo>
                <a:cubicBezTo>
                  <a:pt x="1" y="4188"/>
                  <a:pt x="32" y="4346"/>
                  <a:pt x="146" y="4434"/>
                </a:cubicBezTo>
                <a:cubicBezTo>
                  <a:pt x="587" y="4850"/>
                  <a:pt x="2719" y="5160"/>
                  <a:pt x="4258" y="5160"/>
                </a:cubicBezTo>
                <a:cubicBezTo>
                  <a:pt x="4983" y="5160"/>
                  <a:pt x="5570" y="5096"/>
                  <a:pt x="5803" y="4939"/>
                </a:cubicBezTo>
                <a:cubicBezTo>
                  <a:pt x="5910" y="4882"/>
                  <a:pt x="5961" y="4750"/>
                  <a:pt x="5917" y="4636"/>
                </a:cubicBezTo>
                <a:cubicBezTo>
                  <a:pt x="5488" y="3551"/>
                  <a:pt x="4043" y="0"/>
                  <a:pt x="35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2744;p34">
            <a:extLst>
              <a:ext uri="{FF2B5EF4-FFF2-40B4-BE49-F238E27FC236}">
                <a16:creationId xmlns:a16="http://schemas.microsoft.com/office/drawing/2014/main" id="{5A0541CC-0EC5-4B25-BB77-91F54E4F6C0F}"/>
              </a:ext>
            </a:extLst>
          </p:cNvPr>
          <p:cNvSpPr txBox="1">
            <a:spLocks/>
          </p:cNvSpPr>
          <p:nvPr/>
        </p:nvSpPr>
        <p:spPr>
          <a:xfrm>
            <a:off x="1358518" y="4136737"/>
            <a:ext cx="493519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레시피 </a:t>
            </a:r>
            <a:r>
              <a:rPr lang="en-US" altLang="ko-KR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SNS </a:t>
            </a: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공유 기능</a:t>
            </a:r>
            <a:endParaRPr lang="en-US" altLang="ko-KR"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34" name="Google Shape;4973;p56">
            <a:extLst>
              <a:ext uri="{FF2B5EF4-FFF2-40B4-BE49-F238E27FC236}">
                <a16:creationId xmlns:a16="http://schemas.microsoft.com/office/drawing/2014/main" id="{9EEBB63D-CBB6-47D8-BC71-885BDC7B5D6E}"/>
              </a:ext>
            </a:extLst>
          </p:cNvPr>
          <p:cNvSpPr/>
          <p:nvPr/>
        </p:nvSpPr>
        <p:spPr>
          <a:xfrm rot="5006316">
            <a:off x="855457" y="4219708"/>
            <a:ext cx="236632" cy="218958"/>
          </a:xfrm>
          <a:custGeom>
            <a:avLst/>
            <a:gdLst/>
            <a:ahLst/>
            <a:cxnLst/>
            <a:rect l="l" t="t" r="r" b="b"/>
            <a:pathLst>
              <a:path w="5961" h="5160" extrusionOk="0">
                <a:moveTo>
                  <a:pt x="3539" y="215"/>
                </a:moveTo>
                <a:cubicBezTo>
                  <a:pt x="3842" y="303"/>
                  <a:pt x="4996" y="2883"/>
                  <a:pt x="5721" y="4712"/>
                </a:cubicBezTo>
                <a:cubicBezTo>
                  <a:pt x="5721" y="4724"/>
                  <a:pt x="5727" y="4731"/>
                  <a:pt x="5683" y="4762"/>
                </a:cubicBezTo>
                <a:cubicBezTo>
                  <a:pt x="5489" y="4895"/>
                  <a:pt x="4965" y="4952"/>
                  <a:pt x="4313" y="4952"/>
                </a:cubicBezTo>
                <a:cubicBezTo>
                  <a:pt x="2829" y="4952"/>
                  <a:pt x="685" y="4655"/>
                  <a:pt x="291" y="4283"/>
                </a:cubicBezTo>
                <a:cubicBezTo>
                  <a:pt x="228" y="4220"/>
                  <a:pt x="247" y="4195"/>
                  <a:pt x="259" y="4176"/>
                </a:cubicBezTo>
                <a:cubicBezTo>
                  <a:pt x="1060" y="2839"/>
                  <a:pt x="3242" y="272"/>
                  <a:pt x="3539" y="215"/>
                </a:cubicBezTo>
                <a:close/>
                <a:moveTo>
                  <a:pt x="3545" y="0"/>
                </a:moveTo>
                <a:cubicBezTo>
                  <a:pt x="3091" y="7"/>
                  <a:pt x="726" y="2984"/>
                  <a:pt x="76" y="4068"/>
                </a:cubicBezTo>
                <a:cubicBezTo>
                  <a:pt x="1" y="4188"/>
                  <a:pt x="32" y="4346"/>
                  <a:pt x="146" y="4434"/>
                </a:cubicBezTo>
                <a:cubicBezTo>
                  <a:pt x="587" y="4850"/>
                  <a:pt x="2719" y="5160"/>
                  <a:pt x="4258" y="5160"/>
                </a:cubicBezTo>
                <a:cubicBezTo>
                  <a:pt x="4983" y="5160"/>
                  <a:pt x="5570" y="5096"/>
                  <a:pt x="5803" y="4939"/>
                </a:cubicBezTo>
                <a:cubicBezTo>
                  <a:pt x="5910" y="4882"/>
                  <a:pt x="5961" y="4750"/>
                  <a:pt x="5917" y="4636"/>
                </a:cubicBezTo>
                <a:cubicBezTo>
                  <a:pt x="5488" y="3551"/>
                  <a:pt x="4043" y="0"/>
                  <a:pt x="35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6231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43"/>
          <p:cNvGrpSpPr/>
          <p:nvPr/>
        </p:nvGrpSpPr>
        <p:grpSpPr>
          <a:xfrm rot="568559">
            <a:off x="4731362" y="-192668"/>
            <a:ext cx="4754234" cy="1662275"/>
            <a:chOff x="7728651" y="357232"/>
            <a:chExt cx="2090013" cy="730754"/>
          </a:xfrm>
        </p:grpSpPr>
        <p:sp>
          <p:nvSpPr>
            <p:cNvPr id="521" name="Google Shape;521;p43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rgbClr val="3BDAD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</p:grpSp>
      <p:sp>
        <p:nvSpPr>
          <p:cNvPr id="532" name="Google Shape;532;p43"/>
          <p:cNvSpPr txBox="1">
            <a:spLocks noGrp="1"/>
          </p:cNvSpPr>
          <p:nvPr>
            <p:ph type="title"/>
          </p:nvPr>
        </p:nvSpPr>
        <p:spPr>
          <a:xfrm>
            <a:off x="1018075" y="1640450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이슈사항</a:t>
            </a:r>
            <a:endParaRPr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533" name="Google Shape;533;p43"/>
          <p:cNvSpPr txBox="1">
            <a:spLocks noGrp="1"/>
          </p:cNvSpPr>
          <p:nvPr>
            <p:ph type="title" idx="2"/>
          </p:nvPr>
        </p:nvSpPr>
        <p:spPr>
          <a:xfrm>
            <a:off x="1018075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05</a:t>
            </a:r>
            <a:endParaRPr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142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2;p43">
            <a:extLst>
              <a:ext uri="{FF2B5EF4-FFF2-40B4-BE49-F238E27FC236}">
                <a16:creationId xmlns:a16="http://schemas.microsoft.com/office/drawing/2014/main" id="{73C6852C-1AE5-48F5-B577-CE6A7191B795}"/>
              </a:ext>
            </a:extLst>
          </p:cNvPr>
          <p:cNvSpPr txBox="1">
            <a:spLocks/>
          </p:cNvSpPr>
          <p:nvPr/>
        </p:nvSpPr>
        <p:spPr>
          <a:xfrm>
            <a:off x="359954" y="264429"/>
            <a:ext cx="3808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en-US" altLang="ko-KR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05 . </a:t>
            </a:r>
            <a:r>
              <a:rPr lang="ko-KR" altLang="en-US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이슈사항</a:t>
            </a:r>
          </a:p>
        </p:txBody>
      </p:sp>
      <p:sp>
        <p:nvSpPr>
          <p:cNvPr id="3" name="Google Shape;4482;p54">
            <a:extLst>
              <a:ext uri="{FF2B5EF4-FFF2-40B4-BE49-F238E27FC236}">
                <a16:creationId xmlns:a16="http://schemas.microsoft.com/office/drawing/2014/main" id="{FEA0C93A-D3C5-4C6A-9406-547706D87B66}"/>
              </a:ext>
            </a:extLst>
          </p:cNvPr>
          <p:cNvSpPr/>
          <p:nvPr/>
        </p:nvSpPr>
        <p:spPr>
          <a:xfrm rot="5400000" flipH="1">
            <a:off x="2200223" y="-864710"/>
            <a:ext cx="52885" cy="3539200"/>
          </a:xfrm>
          <a:custGeom>
            <a:avLst/>
            <a:gdLst/>
            <a:ahLst/>
            <a:cxnLst/>
            <a:rect l="l" t="t" r="r" b="b"/>
            <a:pathLst>
              <a:path w="720" h="53023" extrusionOk="0">
                <a:moveTo>
                  <a:pt x="310" y="0"/>
                </a:moveTo>
                <a:cubicBezTo>
                  <a:pt x="38" y="972"/>
                  <a:pt x="1" y="5040"/>
                  <a:pt x="45" y="6124"/>
                </a:cubicBezTo>
                <a:cubicBezTo>
                  <a:pt x="95" y="7216"/>
                  <a:pt x="165" y="8338"/>
                  <a:pt x="228" y="9423"/>
                </a:cubicBezTo>
                <a:cubicBezTo>
                  <a:pt x="278" y="10274"/>
                  <a:pt x="328" y="11126"/>
                  <a:pt x="373" y="11977"/>
                </a:cubicBezTo>
                <a:cubicBezTo>
                  <a:pt x="505" y="14607"/>
                  <a:pt x="398" y="17332"/>
                  <a:pt x="291" y="19962"/>
                </a:cubicBezTo>
                <a:cubicBezTo>
                  <a:pt x="228" y="21696"/>
                  <a:pt x="158" y="23500"/>
                  <a:pt x="158" y="25247"/>
                </a:cubicBezTo>
                <a:lnTo>
                  <a:pt x="158" y="39425"/>
                </a:lnTo>
                <a:cubicBezTo>
                  <a:pt x="158" y="39967"/>
                  <a:pt x="190" y="41096"/>
                  <a:pt x="228" y="42522"/>
                </a:cubicBezTo>
                <a:cubicBezTo>
                  <a:pt x="335" y="46148"/>
                  <a:pt x="499" y="51635"/>
                  <a:pt x="265" y="52991"/>
                </a:cubicBezTo>
                <a:lnTo>
                  <a:pt x="474" y="53023"/>
                </a:lnTo>
                <a:cubicBezTo>
                  <a:pt x="707" y="51648"/>
                  <a:pt x="549" y="46155"/>
                  <a:pt x="448" y="42515"/>
                </a:cubicBezTo>
                <a:cubicBezTo>
                  <a:pt x="398" y="41090"/>
                  <a:pt x="366" y="39967"/>
                  <a:pt x="366" y="39425"/>
                </a:cubicBezTo>
                <a:lnTo>
                  <a:pt x="366" y="25247"/>
                </a:lnTo>
                <a:cubicBezTo>
                  <a:pt x="366" y="23500"/>
                  <a:pt x="436" y="21703"/>
                  <a:pt x="505" y="19968"/>
                </a:cubicBezTo>
                <a:cubicBezTo>
                  <a:pt x="612" y="17332"/>
                  <a:pt x="720" y="14607"/>
                  <a:pt x="581" y="11965"/>
                </a:cubicBezTo>
                <a:cubicBezTo>
                  <a:pt x="543" y="11113"/>
                  <a:pt x="492" y="10262"/>
                  <a:pt x="436" y="9410"/>
                </a:cubicBezTo>
                <a:cubicBezTo>
                  <a:pt x="373" y="8326"/>
                  <a:pt x="303" y="7203"/>
                  <a:pt x="259" y="6112"/>
                </a:cubicBezTo>
                <a:cubicBezTo>
                  <a:pt x="209" y="5040"/>
                  <a:pt x="247" y="1003"/>
                  <a:pt x="511" y="57"/>
                </a:cubicBezTo>
                <a:lnTo>
                  <a:pt x="3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445;p40">
            <a:extLst>
              <a:ext uri="{FF2B5EF4-FFF2-40B4-BE49-F238E27FC236}">
                <a16:creationId xmlns:a16="http://schemas.microsoft.com/office/drawing/2014/main" id="{BBF12074-7B81-4FDD-BCF9-077CE1B8C4BC}"/>
              </a:ext>
            </a:extLst>
          </p:cNvPr>
          <p:cNvGrpSpPr/>
          <p:nvPr/>
        </p:nvGrpSpPr>
        <p:grpSpPr>
          <a:xfrm rot="1597040">
            <a:off x="5511560" y="-529076"/>
            <a:ext cx="4156002" cy="1804947"/>
            <a:chOff x="6577073" y="1154992"/>
            <a:chExt cx="1766783" cy="767311"/>
          </a:xfrm>
        </p:grpSpPr>
        <p:sp>
          <p:nvSpPr>
            <p:cNvPr id="5" name="Google Shape;446;p40">
              <a:extLst>
                <a:ext uri="{FF2B5EF4-FFF2-40B4-BE49-F238E27FC236}">
                  <a16:creationId xmlns:a16="http://schemas.microsoft.com/office/drawing/2014/main" id="{1C98B45D-59E2-4C1A-8C9E-E5992D5AE4CA}"/>
                </a:ext>
              </a:extLst>
            </p:cNvPr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6" name="Google Shape;447;p40">
              <a:extLst>
                <a:ext uri="{FF2B5EF4-FFF2-40B4-BE49-F238E27FC236}">
                  <a16:creationId xmlns:a16="http://schemas.microsoft.com/office/drawing/2014/main" id="{5C4A16F0-940D-43F2-87E5-97D03C96CCD3}"/>
                </a:ext>
              </a:extLst>
            </p:cNvPr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7" name="Google Shape;448;p40">
              <a:extLst>
                <a:ext uri="{FF2B5EF4-FFF2-40B4-BE49-F238E27FC236}">
                  <a16:creationId xmlns:a16="http://schemas.microsoft.com/office/drawing/2014/main" id="{C45E267A-2BEC-4AC3-906C-DA8AD15D7504}"/>
                </a:ext>
              </a:extLst>
            </p:cNvPr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8" name="Google Shape;449;p40">
              <a:extLst>
                <a:ext uri="{FF2B5EF4-FFF2-40B4-BE49-F238E27FC236}">
                  <a16:creationId xmlns:a16="http://schemas.microsoft.com/office/drawing/2014/main" id="{36D263D7-01A3-4E54-8C8D-2A0BDC4582B4}"/>
                </a:ext>
              </a:extLst>
            </p:cNvPr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9" name="Google Shape;450;p40">
              <a:extLst>
                <a:ext uri="{FF2B5EF4-FFF2-40B4-BE49-F238E27FC236}">
                  <a16:creationId xmlns:a16="http://schemas.microsoft.com/office/drawing/2014/main" id="{C08F8390-154B-4D01-B00E-623558366F13}"/>
                </a:ext>
              </a:extLst>
            </p:cNvPr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0" name="Google Shape;451;p40">
              <a:extLst>
                <a:ext uri="{FF2B5EF4-FFF2-40B4-BE49-F238E27FC236}">
                  <a16:creationId xmlns:a16="http://schemas.microsoft.com/office/drawing/2014/main" id="{C7308911-7ABB-488A-9232-495D143B4498}"/>
                </a:ext>
              </a:extLst>
            </p:cNvPr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1" name="Google Shape;452;p40">
              <a:extLst>
                <a:ext uri="{FF2B5EF4-FFF2-40B4-BE49-F238E27FC236}">
                  <a16:creationId xmlns:a16="http://schemas.microsoft.com/office/drawing/2014/main" id="{70424556-0CFF-4779-85E3-38866585CCB1}"/>
                </a:ext>
              </a:extLst>
            </p:cNvPr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2" name="Google Shape;453;p40">
              <a:extLst>
                <a:ext uri="{FF2B5EF4-FFF2-40B4-BE49-F238E27FC236}">
                  <a16:creationId xmlns:a16="http://schemas.microsoft.com/office/drawing/2014/main" id="{DBA69F4C-6DFB-4B55-9466-E690055FBAF6}"/>
                </a:ext>
              </a:extLst>
            </p:cNvPr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3" name="Google Shape;454;p40">
              <a:extLst>
                <a:ext uri="{FF2B5EF4-FFF2-40B4-BE49-F238E27FC236}">
                  <a16:creationId xmlns:a16="http://schemas.microsoft.com/office/drawing/2014/main" id="{9D330F64-ECEA-4145-B610-FCAC535B0813}"/>
                </a:ext>
              </a:extLst>
            </p:cNvPr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4" name="Google Shape;455;p40">
              <a:extLst>
                <a:ext uri="{FF2B5EF4-FFF2-40B4-BE49-F238E27FC236}">
                  <a16:creationId xmlns:a16="http://schemas.microsoft.com/office/drawing/2014/main" id="{CF22DE0B-7AA4-4C2F-BD08-7BFBD326CD1A}"/>
                </a:ext>
              </a:extLst>
            </p:cNvPr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5" name="Google Shape;456;p40">
              <a:extLst>
                <a:ext uri="{FF2B5EF4-FFF2-40B4-BE49-F238E27FC236}">
                  <a16:creationId xmlns:a16="http://schemas.microsoft.com/office/drawing/2014/main" id="{346DEDF5-37FA-45C3-B5FA-2200EF28E6CF}"/>
                </a:ext>
              </a:extLst>
            </p:cNvPr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</p:grpSp>
      <p:sp>
        <p:nvSpPr>
          <p:cNvPr id="22" name="Google Shape;2744;p34">
            <a:extLst>
              <a:ext uri="{FF2B5EF4-FFF2-40B4-BE49-F238E27FC236}">
                <a16:creationId xmlns:a16="http://schemas.microsoft.com/office/drawing/2014/main" id="{7628AA43-753F-4290-A9FD-FF2EF6D846FD}"/>
              </a:ext>
            </a:extLst>
          </p:cNvPr>
          <p:cNvSpPr txBox="1">
            <a:spLocks/>
          </p:cNvSpPr>
          <p:nvPr/>
        </p:nvSpPr>
        <p:spPr>
          <a:xfrm>
            <a:off x="861326" y="1384512"/>
            <a:ext cx="8347909" cy="1493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en-US" altLang="ko-KR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1. </a:t>
            </a: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복잡한 </a:t>
            </a:r>
            <a:r>
              <a:rPr lang="en-US" altLang="ko-KR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SQL</a:t>
            </a: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문 작성</a:t>
            </a:r>
            <a:endParaRPr lang="en-US" altLang="ko-KR"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pPr algn="l"/>
            <a:r>
              <a:rPr lang="en-US" altLang="ko-KR" sz="2400">
                <a:solidFill>
                  <a:srgbClr val="7F7F7F"/>
                </a:solidFill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   List</a:t>
            </a:r>
            <a:r>
              <a:rPr lang="ko-KR" altLang="en-US" sz="2400">
                <a:solidFill>
                  <a:srgbClr val="7F7F7F"/>
                </a:solidFill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 목록 조회 시 자바에서 for문을 통해 주로 해결</a:t>
            </a:r>
            <a:endParaRPr lang="en-US" altLang="ko-KR" sz="2400">
              <a:solidFill>
                <a:srgbClr val="7F7F7F"/>
              </a:solidFill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pPr algn="l"/>
            <a:r>
              <a:rPr lang="ko-KR" altLang="en-US" sz="2400">
                <a:solidFill>
                  <a:srgbClr val="7F7F7F"/>
                </a:solidFill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   추천레시피 조회 시 서브 쿼리 활용</a:t>
            </a:r>
            <a:endParaRPr lang="en-US" altLang="ko-KR" sz="2400">
              <a:solidFill>
                <a:srgbClr val="7F7F7F"/>
              </a:solidFill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pPr algn="l"/>
            <a:endParaRPr lang="ko-KR" altLang="en-US" sz="2400">
              <a:solidFill>
                <a:srgbClr val="7F7F7F"/>
              </a:solidFill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23" name="Google Shape;2744;p34">
            <a:extLst>
              <a:ext uri="{FF2B5EF4-FFF2-40B4-BE49-F238E27FC236}">
                <a16:creationId xmlns:a16="http://schemas.microsoft.com/office/drawing/2014/main" id="{2C510B64-5B6E-4E8E-B171-46E68787A358}"/>
              </a:ext>
            </a:extLst>
          </p:cNvPr>
          <p:cNvSpPr txBox="1">
            <a:spLocks/>
          </p:cNvSpPr>
          <p:nvPr/>
        </p:nvSpPr>
        <p:spPr>
          <a:xfrm>
            <a:off x="861324" y="2815716"/>
            <a:ext cx="7863575" cy="174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en-US" altLang="ko-KR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2. </a:t>
            </a: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데이터 타입과 포맷 설정 어려움</a:t>
            </a:r>
            <a:endParaRPr lang="en-US" altLang="ko-KR"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pPr algn="l"/>
            <a:r>
              <a:rPr lang="ko-KR" altLang="en-US" sz="2400">
                <a:solidFill>
                  <a:srgbClr val="7F7F7F"/>
                </a:solidFill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   연관 기능 호출 시 프로토콜을 맞춰 해결하였음</a:t>
            </a:r>
            <a:endParaRPr lang="en-US" altLang="ko-KR" sz="2400">
              <a:solidFill>
                <a:srgbClr val="7F7F7F"/>
              </a:solidFill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pPr algn="l"/>
            <a:r>
              <a:rPr lang="en-US" altLang="ko-KR" sz="2400">
                <a:solidFill>
                  <a:srgbClr val="7F7F7F"/>
                </a:solidFill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   ex) Date </a:t>
            </a:r>
            <a:r>
              <a:rPr lang="ko-KR" altLang="en-US" sz="2400">
                <a:solidFill>
                  <a:srgbClr val="7F7F7F"/>
                </a:solidFill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타입 입출력 </a:t>
            </a:r>
            <a:endParaRPr lang="en-US"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68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43"/>
          <p:cNvGrpSpPr/>
          <p:nvPr/>
        </p:nvGrpSpPr>
        <p:grpSpPr>
          <a:xfrm rot="568559">
            <a:off x="4731362" y="-192668"/>
            <a:ext cx="4754234" cy="1662275"/>
            <a:chOff x="7728651" y="357232"/>
            <a:chExt cx="2090013" cy="730754"/>
          </a:xfrm>
        </p:grpSpPr>
        <p:sp>
          <p:nvSpPr>
            <p:cNvPr id="521" name="Google Shape;521;p43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rgbClr val="3BDAD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</p:grpSp>
      <p:sp>
        <p:nvSpPr>
          <p:cNvPr id="532" name="Google Shape;532;p43"/>
          <p:cNvSpPr txBox="1">
            <a:spLocks noGrp="1"/>
          </p:cNvSpPr>
          <p:nvPr>
            <p:ph type="title"/>
          </p:nvPr>
        </p:nvSpPr>
        <p:spPr>
          <a:xfrm>
            <a:off x="1018075" y="1640450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Q &amp; A</a:t>
            </a:r>
            <a:endParaRPr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533" name="Google Shape;533;p43"/>
          <p:cNvSpPr txBox="1">
            <a:spLocks noGrp="1"/>
          </p:cNvSpPr>
          <p:nvPr>
            <p:ph type="title" idx="2"/>
          </p:nvPr>
        </p:nvSpPr>
        <p:spPr>
          <a:xfrm>
            <a:off x="1018075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06</a:t>
            </a:r>
            <a:endParaRPr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8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>
            <a:spLocks noGrp="1"/>
          </p:cNvSpPr>
          <p:nvPr>
            <p:ph type="title"/>
          </p:nvPr>
        </p:nvSpPr>
        <p:spPr>
          <a:xfrm>
            <a:off x="652285" y="347079"/>
            <a:ext cx="44059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Index</a:t>
            </a:r>
            <a:endParaRPr sz="32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 idx="2"/>
          </p:nvPr>
        </p:nvSpPr>
        <p:spPr>
          <a:xfrm>
            <a:off x="1863332" y="150069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01</a:t>
            </a:r>
            <a:endParaRPr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428" name="Google Shape;428;p40"/>
          <p:cNvSpPr txBox="1">
            <a:spLocks noGrp="1"/>
          </p:cNvSpPr>
          <p:nvPr>
            <p:ph type="title" idx="3"/>
          </p:nvPr>
        </p:nvSpPr>
        <p:spPr>
          <a:xfrm>
            <a:off x="2673632" y="1549770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개요</a:t>
            </a:r>
            <a:endParaRPr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4"/>
          </p:nvPr>
        </p:nvSpPr>
        <p:spPr>
          <a:xfrm>
            <a:off x="1863332" y="2327970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02</a:t>
            </a:r>
            <a:endParaRPr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431" name="Google Shape;431;p40"/>
          <p:cNvSpPr txBox="1">
            <a:spLocks noGrp="1"/>
          </p:cNvSpPr>
          <p:nvPr>
            <p:ph type="title" idx="5"/>
          </p:nvPr>
        </p:nvSpPr>
        <p:spPr>
          <a:xfrm>
            <a:off x="2673632" y="2377045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구성</a:t>
            </a:r>
            <a:endParaRPr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433" name="Google Shape;433;p40"/>
          <p:cNvSpPr txBox="1">
            <a:spLocks noGrp="1"/>
          </p:cNvSpPr>
          <p:nvPr>
            <p:ph type="title" idx="7"/>
          </p:nvPr>
        </p:nvSpPr>
        <p:spPr>
          <a:xfrm>
            <a:off x="1863332" y="315524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03</a:t>
            </a:r>
            <a:endParaRPr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434" name="Google Shape;434;p40"/>
          <p:cNvSpPr txBox="1">
            <a:spLocks noGrp="1"/>
          </p:cNvSpPr>
          <p:nvPr>
            <p:ph type="title" idx="8"/>
          </p:nvPr>
        </p:nvSpPr>
        <p:spPr>
          <a:xfrm>
            <a:off x="2673632" y="3204320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시연</a:t>
            </a:r>
            <a:endParaRPr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436" name="Google Shape;436;p40"/>
          <p:cNvSpPr txBox="1">
            <a:spLocks noGrp="1"/>
          </p:cNvSpPr>
          <p:nvPr>
            <p:ph type="title" idx="13"/>
          </p:nvPr>
        </p:nvSpPr>
        <p:spPr>
          <a:xfrm>
            <a:off x="4976912" y="1518106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04</a:t>
            </a:r>
            <a:endParaRPr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437" name="Google Shape;437;p40"/>
          <p:cNvSpPr txBox="1">
            <a:spLocks noGrp="1"/>
          </p:cNvSpPr>
          <p:nvPr>
            <p:ph type="title" idx="14"/>
          </p:nvPr>
        </p:nvSpPr>
        <p:spPr>
          <a:xfrm>
            <a:off x="5787137" y="1549770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확장기능</a:t>
            </a:r>
            <a:endParaRPr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439" name="Google Shape;439;p40"/>
          <p:cNvSpPr txBox="1">
            <a:spLocks noGrp="1"/>
          </p:cNvSpPr>
          <p:nvPr>
            <p:ph type="title" idx="16"/>
          </p:nvPr>
        </p:nvSpPr>
        <p:spPr>
          <a:xfrm>
            <a:off x="4976912" y="2345381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05</a:t>
            </a:r>
            <a:endParaRPr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440" name="Google Shape;440;p40"/>
          <p:cNvSpPr txBox="1">
            <a:spLocks noGrp="1"/>
          </p:cNvSpPr>
          <p:nvPr>
            <p:ph type="title" idx="17"/>
          </p:nvPr>
        </p:nvSpPr>
        <p:spPr>
          <a:xfrm>
            <a:off x="5787137" y="2377045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이슈사항</a:t>
            </a:r>
            <a:endParaRPr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442" name="Google Shape;442;p40"/>
          <p:cNvSpPr txBox="1">
            <a:spLocks noGrp="1"/>
          </p:cNvSpPr>
          <p:nvPr>
            <p:ph type="title" idx="19"/>
          </p:nvPr>
        </p:nvSpPr>
        <p:spPr>
          <a:xfrm>
            <a:off x="4976912" y="3172656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06</a:t>
            </a:r>
            <a:endParaRPr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443" name="Google Shape;443;p40"/>
          <p:cNvSpPr txBox="1">
            <a:spLocks noGrp="1"/>
          </p:cNvSpPr>
          <p:nvPr>
            <p:ph type="title" idx="20"/>
          </p:nvPr>
        </p:nvSpPr>
        <p:spPr>
          <a:xfrm>
            <a:off x="5787137" y="3204320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Q&amp;A</a:t>
            </a:r>
            <a:endParaRPr sz="24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grpSp>
        <p:nvGrpSpPr>
          <p:cNvPr id="445" name="Google Shape;445;p40"/>
          <p:cNvGrpSpPr/>
          <p:nvPr/>
        </p:nvGrpSpPr>
        <p:grpSpPr>
          <a:xfrm rot="1597040">
            <a:off x="5511560" y="-529076"/>
            <a:ext cx="4156002" cy="1804947"/>
            <a:chOff x="6577073" y="1154992"/>
            <a:chExt cx="1766783" cy="767311"/>
          </a:xfrm>
        </p:grpSpPr>
        <p:sp>
          <p:nvSpPr>
            <p:cNvPr id="446" name="Google Shape;446;p40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</p:grpSp>
      <p:sp>
        <p:nvSpPr>
          <p:cNvPr id="28" name="Google Shape;3611;p43">
            <a:extLst>
              <a:ext uri="{FF2B5EF4-FFF2-40B4-BE49-F238E27FC236}">
                <a16:creationId xmlns:a16="http://schemas.microsoft.com/office/drawing/2014/main" id="{9D8BE8E4-479B-4996-8B40-458F13E0FBF2}"/>
              </a:ext>
            </a:extLst>
          </p:cNvPr>
          <p:cNvSpPr/>
          <p:nvPr/>
        </p:nvSpPr>
        <p:spPr>
          <a:xfrm flipH="1">
            <a:off x="4458786" y="1500695"/>
            <a:ext cx="88773" cy="2130650"/>
          </a:xfrm>
          <a:custGeom>
            <a:avLst/>
            <a:gdLst/>
            <a:ahLst/>
            <a:cxnLst/>
            <a:rect l="l" t="t" r="r" b="b"/>
            <a:pathLst>
              <a:path w="720" h="53023" extrusionOk="0">
                <a:moveTo>
                  <a:pt x="310" y="0"/>
                </a:moveTo>
                <a:cubicBezTo>
                  <a:pt x="38" y="972"/>
                  <a:pt x="1" y="5040"/>
                  <a:pt x="45" y="6124"/>
                </a:cubicBezTo>
                <a:cubicBezTo>
                  <a:pt x="95" y="7216"/>
                  <a:pt x="165" y="8338"/>
                  <a:pt x="228" y="9423"/>
                </a:cubicBezTo>
                <a:cubicBezTo>
                  <a:pt x="278" y="10274"/>
                  <a:pt x="328" y="11126"/>
                  <a:pt x="373" y="11977"/>
                </a:cubicBezTo>
                <a:cubicBezTo>
                  <a:pt x="505" y="14607"/>
                  <a:pt x="398" y="17332"/>
                  <a:pt x="291" y="19962"/>
                </a:cubicBezTo>
                <a:cubicBezTo>
                  <a:pt x="228" y="21696"/>
                  <a:pt x="158" y="23500"/>
                  <a:pt x="158" y="25247"/>
                </a:cubicBezTo>
                <a:lnTo>
                  <a:pt x="158" y="39425"/>
                </a:lnTo>
                <a:cubicBezTo>
                  <a:pt x="158" y="39967"/>
                  <a:pt x="190" y="41096"/>
                  <a:pt x="228" y="42522"/>
                </a:cubicBezTo>
                <a:cubicBezTo>
                  <a:pt x="335" y="46148"/>
                  <a:pt x="499" y="51635"/>
                  <a:pt x="265" y="52991"/>
                </a:cubicBezTo>
                <a:lnTo>
                  <a:pt x="474" y="53023"/>
                </a:lnTo>
                <a:cubicBezTo>
                  <a:pt x="707" y="51648"/>
                  <a:pt x="549" y="46155"/>
                  <a:pt x="448" y="42515"/>
                </a:cubicBezTo>
                <a:cubicBezTo>
                  <a:pt x="398" y="41090"/>
                  <a:pt x="366" y="39967"/>
                  <a:pt x="366" y="39425"/>
                </a:cubicBezTo>
                <a:lnTo>
                  <a:pt x="366" y="25247"/>
                </a:lnTo>
                <a:cubicBezTo>
                  <a:pt x="366" y="23500"/>
                  <a:pt x="436" y="21703"/>
                  <a:pt x="505" y="19968"/>
                </a:cubicBezTo>
                <a:cubicBezTo>
                  <a:pt x="612" y="17332"/>
                  <a:pt x="720" y="14607"/>
                  <a:pt x="581" y="11965"/>
                </a:cubicBezTo>
                <a:cubicBezTo>
                  <a:pt x="543" y="11113"/>
                  <a:pt x="492" y="10262"/>
                  <a:pt x="436" y="9410"/>
                </a:cubicBezTo>
                <a:cubicBezTo>
                  <a:pt x="373" y="8326"/>
                  <a:pt x="303" y="7203"/>
                  <a:pt x="259" y="6112"/>
                </a:cubicBezTo>
                <a:cubicBezTo>
                  <a:pt x="209" y="5040"/>
                  <a:pt x="247" y="1003"/>
                  <a:pt x="511" y="57"/>
                </a:cubicBezTo>
                <a:lnTo>
                  <a:pt x="3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43"/>
          <p:cNvGrpSpPr/>
          <p:nvPr/>
        </p:nvGrpSpPr>
        <p:grpSpPr>
          <a:xfrm rot="568559">
            <a:off x="4731362" y="-192668"/>
            <a:ext cx="4754234" cy="1662275"/>
            <a:chOff x="7728651" y="357232"/>
            <a:chExt cx="2090013" cy="730754"/>
          </a:xfrm>
        </p:grpSpPr>
        <p:sp>
          <p:nvSpPr>
            <p:cNvPr id="521" name="Google Shape;521;p43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rgbClr val="3BDAD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</p:grpSp>
      <p:sp>
        <p:nvSpPr>
          <p:cNvPr id="532" name="Google Shape;532;p43"/>
          <p:cNvSpPr txBox="1">
            <a:spLocks noGrp="1"/>
          </p:cNvSpPr>
          <p:nvPr>
            <p:ph type="title"/>
          </p:nvPr>
        </p:nvSpPr>
        <p:spPr>
          <a:xfrm>
            <a:off x="1018075" y="1640450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프로젝트 개요</a:t>
            </a:r>
            <a:endParaRPr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533" name="Google Shape;533;p43"/>
          <p:cNvSpPr txBox="1">
            <a:spLocks noGrp="1"/>
          </p:cNvSpPr>
          <p:nvPr>
            <p:ph type="title" idx="2"/>
          </p:nvPr>
        </p:nvSpPr>
        <p:spPr>
          <a:xfrm>
            <a:off x="1018075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01</a:t>
            </a:r>
            <a:endParaRPr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588F0D-69B3-4834-AFAA-78518C72088B}"/>
              </a:ext>
            </a:extLst>
          </p:cNvPr>
          <p:cNvSpPr/>
          <p:nvPr/>
        </p:nvSpPr>
        <p:spPr>
          <a:xfrm>
            <a:off x="1300833" y="2046575"/>
            <a:ext cx="8245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434343"/>
                </a:solidFill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구매자는 냉장고 재료로 만들수있는 레시피를 검색</a:t>
            </a:r>
            <a:r>
              <a:rPr lang="en-US" altLang="ko-KR" sz="1800">
                <a:solidFill>
                  <a:srgbClr val="434343"/>
                </a:solidFill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,</a:t>
            </a:r>
          </a:p>
          <a:p>
            <a:r>
              <a:rPr lang="ko-KR" altLang="en-US" sz="1800">
                <a:solidFill>
                  <a:srgbClr val="434343"/>
                </a:solidFill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판매자는 레시피를 제공하여 자사 제품 광고 및  판매하는 플랫폼</a:t>
            </a:r>
          </a:p>
        </p:txBody>
      </p:sp>
      <p:sp>
        <p:nvSpPr>
          <p:cNvPr id="12" name="Google Shape;532;p43">
            <a:extLst>
              <a:ext uri="{FF2B5EF4-FFF2-40B4-BE49-F238E27FC236}">
                <a16:creationId xmlns:a16="http://schemas.microsoft.com/office/drawing/2014/main" id="{675D7E7C-ED3D-43DB-9D71-6111F7380801}"/>
              </a:ext>
            </a:extLst>
          </p:cNvPr>
          <p:cNvSpPr txBox="1">
            <a:spLocks/>
          </p:cNvSpPr>
          <p:nvPr/>
        </p:nvSpPr>
        <p:spPr>
          <a:xfrm>
            <a:off x="1300833" y="3458075"/>
            <a:ext cx="8385774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>
              <a:buClr>
                <a:srgbClr val="000000"/>
              </a:buClr>
              <a:buSzTx/>
            </a:pPr>
            <a:r>
              <a:rPr lang="ko-KR" altLang="en-US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구매자에게 효율적으로 레시피 정보 및 구매 플랫폼 제공</a:t>
            </a:r>
            <a:endParaRPr lang="en-US" altLang="ko-KR" sz="18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  <a:p>
            <a:pPr lvl="0" algn="l">
              <a:buClr>
                <a:srgbClr val="000000"/>
              </a:buClr>
              <a:buSzTx/>
            </a:pPr>
            <a:r>
              <a:rPr lang="ko-KR" altLang="en-US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판매자에게 신규 유통 채널로 제공으로 수익창출 기대</a:t>
            </a:r>
            <a:endParaRPr lang="en-US" altLang="ko-KR" sz="18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14" name="Google Shape;532;p43">
            <a:extLst>
              <a:ext uri="{FF2B5EF4-FFF2-40B4-BE49-F238E27FC236}">
                <a16:creationId xmlns:a16="http://schemas.microsoft.com/office/drawing/2014/main" id="{91E85E58-1992-4B0A-B5FD-B3EF73391C4B}"/>
              </a:ext>
            </a:extLst>
          </p:cNvPr>
          <p:cNvSpPr txBox="1">
            <a:spLocks/>
          </p:cNvSpPr>
          <p:nvPr/>
        </p:nvSpPr>
        <p:spPr>
          <a:xfrm>
            <a:off x="1300833" y="1361006"/>
            <a:ext cx="3808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ko-KR" altLang="en-US" sz="2400">
                <a:solidFill>
                  <a:schemeClr val="tx1"/>
                </a:solidFill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기획의도</a:t>
            </a:r>
          </a:p>
        </p:txBody>
      </p:sp>
      <p:sp>
        <p:nvSpPr>
          <p:cNvPr id="15" name="Google Shape;532;p43">
            <a:extLst>
              <a:ext uri="{FF2B5EF4-FFF2-40B4-BE49-F238E27FC236}">
                <a16:creationId xmlns:a16="http://schemas.microsoft.com/office/drawing/2014/main" id="{BE627023-EF89-4858-968B-2227B3EA7533}"/>
              </a:ext>
            </a:extLst>
          </p:cNvPr>
          <p:cNvSpPr txBox="1">
            <a:spLocks/>
          </p:cNvSpPr>
          <p:nvPr/>
        </p:nvSpPr>
        <p:spPr>
          <a:xfrm>
            <a:off x="1300833" y="2772506"/>
            <a:ext cx="3808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ko-KR" altLang="en-US" sz="2400">
                <a:solidFill>
                  <a:schemeClr val="tx1"/>
                </a:solidFill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프로그램 필요성</a:t>
            </a:r>
          </a:p>
        </p:txBody>
      </p:sp>
      <p:sp>
        <p:nvSpPr>
          <p:cNvPr id="117" name="Google Shape;532;p43">
            <a:extLst>
              <a:ext uri="{FF2B5EF4-FFF2-40B4-BE49-F238E27FC236}">
                <a16:creationId xmlns:a16="http://schemas.microsoft.com/office/drawing/2014/main" id="{7E40A48F-85C1-4CA2-806C-A756B03559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954" y="374497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01 . </a:t>
            </a:r>
            <a:r>
              <a:rPr lang="ko-KR" altLang="en-US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프로젝트개요 </a:t>
            </a:r>
            <a:endParaRPr sz="18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119" name="Google Shape;4482;p54">
            <a:extLst>
              <a:ext uri="{FF2B5EF4-FFF2-40B4-BE49-F238E27FC236}">
                <a16:creationId xmlns:a16="http://schemas.microsoft.com/office/drawing/2014/main" id="{DC0CC558-5519-404E-A6D3-2D936421D8D4}"/>
              </a:ext>
            </a:extLst>
          </p:cNvPr>
          <p:cNvSpPr/>
          <p:nvPr/>
        </p:nvSpPr>
        <p:spPr>
          <a:xfrm rot="5400000" flipH="1">
            <a:off x="2200223" y="-754642"/>
            <a:ext cx="52885" cy="3539200"/>
          </a:xfrm>
          <a:custGeom>
            <a:avLst/>
            <a:gdLst/>
            <a:ahLst/>
            <a:cxnLst/>
            <a:rect l="l" t="t" r="r" b="b"/>
            <a:pathLst>
              <a:path w="720" h="53023" extrusionOk="0">
                <a:moveTo>
                  <a:pt x="310" y="0"/>
                </a:moveTo>
                <a:cubicBezTo>
                  <a:pt x="38" y="972"/>
                  <a:pt x="1" y="5040"/>
                  <a:pt x="45" y="6124"/>
                </a:cubicBezTo>
                <a:cubicBezTo>
                  <a:pt x="95" y="7216"/>
                  <a:pt x="165" y="8338"/>
                  <a:pt x="228" y="9423"/>
                </a:cubicBezTo>
                <a:cubicBezTo>
                  <a:pt x="278" y="10274"/>
                  <a:pt x="328" y="11126"/>
                  <a:pt x="373" y="11977"/>
                </a:cubicBezTo>
                <a:cubicBezTo>
                  <a:pt x="505" y="14607"/>
                  <a:pt x="398" y="17332"/>
                  <a:pt x="291" y="19962"/>
                </a:cubicBezTo>
                <a:cubicBezTo>
                  <a:pt x="228" y="21696"/>
                  <a:pt x="158" y="23500"/>
                  <a:pt x="158" y="25247"/>
                </a:cubicBezTo>
                <a:lnTo>
                  <a:pt x="158" y="39425"/>
                </a:lnTo>
                <a:cubicBezTo>
                  <a:pt x="158" y="39967"/>
                  <a:pt x="190" y="41096"/>
                  <a:pt x="228" y="42522"/>
                </a:cubicBezTo>
                <a:cubicBezTo>
                  <a:pt x="335" y="46148"/>
                  <a:pt x="499" y="51635"/>
                  <a:pt x="265" y="52991"/>
                </a:cubicBezTo>
                <a:lnTo>
                  <a:pt x="474" y="53023"/>
                </a:lnTo>
                <a:cubicBezTo>
                  <a:pt x="707" y="51648"/>
                  <a:pt x="549" y="46155"/>
                  <a:pt x="448" y="42515"/>
                </a:cubicBezTo>
                <a:cubicBezTo>
                  <a:pt x="398" y="41090"/>
                  <a:pt x="366" y="39967"/>
                  <a:pt x="366" y="39425"/>
                </a:cubicBezTo>
                <a:lnTo>
                  <a:pt x="366" y="25247"/>
                </a:lnTo>
                <a:cubicBezTo>
                  <a:pt x="366" y="23500"/>
                  <a:pt x="436" y="21703"/>
                  <a:pt x="505" y="19968"/>
                </a:cubicBezTo>
                <a:cubicBezTo>
                  <a:pt x="612" y="17332"/>
                  <a:pt x="720" y="14607"/>
                  <a:pt x="581" y="11965"/>
                </a:cubicBezTo>
                <a:cubicBezTo>
                  <a:pt x="543" y="11113"/>
                  <a:pt x="492" y="10262"/>
                  <a:pt x="436" y="9410"/>
                </a:cubicBezTo>
                <a:cubicBezTo>
                  <a:pt x="373" y="8326"/>
                  <a:pt x="303" y="7203"/>
                  <a:pt x="259" y="6112"/>
                </a:cubicBezTo>
                <a:cubicBezTo>
                  <a:pt x="209" y="5040"/>
                  <a:pt x="247" y="1003"/>
                  <a:pt x="511" y="57"/>
                </a:cubicBezTo>
                <a:lnTo>
                  <a:pt x="3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445;p40">
            <a:extLst>
              <a:ext uri="{FF2B5EF4-FFF2-40B4-BE49-F238E27FC236}">
                <a16:creationId xmlns:a16="http://schemas.microsoft.com/office/drawing/2014/main" id="{87ECFA47-8F46-4031-9DBE-250CE770D298}"/>
              </a:ext>
            </a:extLst>
          </p:cNvPr>
          <p:cNvGrpSpPr/>
          <p:nvPr/>
        </p:nvGrpSpPr>
        <p:grpSpPr>
          <a:xfrm rot="1597040">
            <a:off x="5511560" y="-529076"/>
            <a:ext cx="4156002" cy="1804947"/>
            <a:chOff x="6577073" y="1154992"/>
            <a:chExt cx="1766783" cy="767311"/>
          </a:xfrm>
        </p:grpSpPr>
        <p:sp>
          <p:nvSpPr>
            <p:cNvPr id="121" name="Google Shape;446;p40">
              <a:extLst>
                <a:ext uri="{FF2B5EF4-FFF2-40B4-BE49-F238E27FC236}">
                  <a16:creationId xmlns:a16="http://schemas.microsoft.com/office/drawing/2014/main" id="{5C67EC07-382F-4385-8E3A-CF0C4054DA1F}"/>
                </a:ext>
              </a:extLst>
            </p:cNvPr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22" name="Google Shape;447;p40">
              <a:extLst>
                <a:ext uri="{FF2B5EF4-FFF2-40B4-BE49-F238E27FC236}">
                  <a16:creationId xmlns:a16="http://schemas.microsoft.com/office/drawing/2014/main" id="{623E9EEA-5682-4D37-8BCF-E608B5FE3930}"/>
                </a:ext>
              </a:extLst>
            </p:cNvPr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23" name="Google Shape;448;p40">
              <a:extLst>
                <a:ext uri="{FF2B5EF4-FFF2-40B4-BE49-F238E27FC236}">
                  <a16:creationId xmlns:a16="http://schemas.microsoft.com/office/drawing/2014/main" id="{AFE13A98-2E0D-4780-B2DA-5F2CA833CBC6}"/>
                </a:ext>
              </a:extLst>
            </p:cNvPr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24" name="Google Shape;449;p40">
              <a:extLst>
                <a:ext uri="{FF2B5EF4-FFF2-40B4-BE49-F238E27FC236}">
                  <a16:creationId xmlns:a16="http://schemas.microsoft.com/office/drawing/2014/main" id="{950380BC-A4A8-4FF8-8305-39D2D314E908}"/>
                </a:ext>
              </a:extLst>
            </p:cNvPr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25" name="Google Shape;450;p40">
              <a:extLst>
                <a:ext uri="{FF2B5EF4-FFF2-40B4-BE49-F238E27FC236}">
                  <a16:creationId xmlns:a16="http://schemas.microsoft.com/office/drawing/2014/main" id="{D759429F-AC3B-4C7F-8BB6-C297B0777779}"/>
                </a:ext>
              </a:extLst>
            </p:cNvPr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26" name="Google Shape;451;p40">
              <a:extLst>
                <a:ext uri="{FF2B5EF4-FFF2-40B4-BE49-F238E27FC236}">
                  <a16:creationId xmlns:a16="http://schemas.microsoft.com/office/drawing/2014/main" id="{DE907167-96B6-4D17-A54C-0FBE5AFEDFB7}"/>
                </a:ext>
              </a:extLst>
            </p:cNvPr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27" name="Google Shape;452;p40">
              <a:extLst>
                <a:ext uri="{FF2B5EF4-FFF2-40B4-BE49-F238E27FC236}">
                  <a16:creationId xmlns:a16="http://schemas.microsoft.com/office/drawing/2014/main" id="{6B5DB8F1-30E1-48F6-84E9-D479030BC144}"/>
                </a:ext>
              </a:extLst>
            </p:cNvPr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28" name="Google Shape;453;p40">
              <a:extLst>
                <a:ext uri="{FF2B5EF4-FFF2-40B4-BE49-F238E27FC236}">
                  <a16:creationId xmlns:a16="http://schemas.microsoft.com/office/drawing/2014/main" id="{357ABACD-FB94-4984-909C-2F99383EA63B}"/>
                </a:ext>
              </a:extLst>
            </p:cNvPr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29" name="Google Shape;454;p40">
              <a:extLst>
                <a:ext uri="{FF2B5EF4-FFF2-40B4-BE49-F238E27FC236}">
                  <a16:creationId xmlns:a16="http://schemas.microsoft.com/office/drawing/2014/main" id="{FD034645-7EEC-4014-9AD9-E93CDEDE02DF}"/>
                </a:ext>
              </a:extLst>
            </p:cNvPr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30" name="Google Shape;455;p40">
              <a:extLst>
                <a:ext uri="{FF2B5EF4-FFF2-40B4-BE49-F238E27FC236}">
                  <a16:creationId xmlns:a16="http://schemas.microsoft.com/office/drawing/2014/main" id="{0176E032-BCA2-462D-A86C-5535A86FF387}"/>
                </a:ext>
              </a:extLst>
            </p:cNvPr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31" name="Google Shape;456;p40">
              <a:extLst>
                <a:ext uri="{FF2B5EF4-FFF2-40B4-BE49-F238E27FC236}">
                  <a16:creationId xmlns:a16="http://schemas.microsoft.com/office/drawing/2014/main" id="{475CEF72-6254-458E-BB56-002D609873A8}"/>
                </a:ext>
              </a:extLst>
            </p:cNvPr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</p:grpSp>
      <p:sp>
        <p:nvSpPr>
          <p:cNvPr id="132" name="Google Shape;4973;p56">
            <a:extLst>
              <a:ext uri="{FF2B5EF4-FFF2-40B4-BE49-F238E27FC236}">
                <a16:creationId xmlns:a16="http://schemas.microsoft.com/office/drawing/2014/main" id="{1635BC4D-0F33-4F7C-A651-2353C12B7A10}"/>
              </a:ext>
            </a:extLst>
          </p:cNvPr>
          <p:cNvSpPr/>
          <p:nvPr/>
        </p:nvSpPr>
        <p:spPr>
          <a:xfrm rot="5006316">
            <a:off x="929216" y="1666204"/>
            <a:ext cx="236632" cy="218958"/>
          </a:xfrm>
          <a:custGeom>
            <a:avLst/>
            <a:gdLst/>
            <a:ahLst/>
            <a:cxnLst/>
            <a:rect l="l" t="t" r="r" b="b"/>
            <a:pathLst>
              <a:path w="5961" h="5160" extrusionOk="0">
                <a:moveTo>
                  <a:pt x="3539" y="215"/>
                </a:moveTo>
                <a:cubicBezTo>
                  <a:pt x="3842" y="303"/>
                  <a:pt x="4996" y="2883"/>
                  <a:pt x="5721" y="4712"/>
                </a:cubicBezTo>
                <a:cubicBezTo>
                  <a:pt x="5721" y="4724"/>
                  <a:pt x="5727" y="4731"/>
                  <a:pt x="5683" y="4762"/>
                </a:cubicBezTo>
                <a:cubicBezTo>
                  <a:pt x="5489" y="4895"/>
                  <a:pt x="4965" y="4952"/>
                  <a:pt x="4313" y="4952"/>
                </a:cubicBezTo>
                <a:cubicBezTo>
                  <a:pt x="2829" y="4952"/>
                  <a:pt x="685" y="4655"/>
                  <a:pt x="291" y="4283"/>
                </a:cubicBezTo>
                <a:cubicBezTo>
                  <a:pt x="228" y="4220"/>
                  <a:pt x="247" y="4195"/>
                  <a:pt x="259" y="4176"/>
                </a:cubicBezTo>
                <a:cubicBezTo>
                  <a:pt x="1060" y="2839"/>
                  <a:pt x="3242" y="272"/>
                  <a:pt x="3539" y="215"/>
                </a:cubicBezTo>
                <a:close/>
                <a:moveTo>
                  <a:pt x="3545" y="0"/>
                </a:moveTo>
                <a:cubicBezTo>
                  <a:pt x="3091" y="7"/>
                  <a:pt x="726" y="2984"/>
                  <a:pt x="76" y="4068"/>
                </a:cubicBezTo>
                <a:cubicBezTo>
                  <a:pt x="1" y="4188"/>
                  <a:pt x="32" y="4346"/>
                  <a:pt x="146" y="4434"/>
                </a:cubicBezTo>
                <a:cubicBezTo>
                  <a:pt x="587" y="4850"/>
                  <a:pt x="2719" y="5160"/>
                  <a:pt x="4258" y="5160"/>
                </a:cubicBezTo>
                <a:cubicBezTo>
                  <a:pt x="4983" y="5160"/>
                  <a:pt x="5570" y="5096"/>
                  <a:pt x="5803" y="4939"/>
                </a:cubicBezTo>
                <a:cubicBezTo>
                  <a:pt x="5910" y="4882"/>
                  <a:pt x="5961" y="4750"/>
                  <a:pt x="5917" y="4636"/>
                </a:cubicBezTo>
                <a:cubicBezTo>
                  <a:pt x="5488" y="3551"/>
                  <a:pt x="4043" y="0"/>
                  <a:pt x="35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4973;p56">
            <a:extLst>
              <a:ext uri="{FF2B5EF4-FFF2-40B4-BE49-F238E27FC236}">
                <a16:creationId xmlns:a16="http://schemas.microsoft.com/office/drawing/2014/main" id="{E9D7A35A-55EF-48AF-86E8-E80B7C0BD14A}"/>
              </a:ext>
            </a:extLst>
          </p:cNvPr>
          <p:cNvSpPr/>
          <p:nvPr/>
        </p:nvSpPr>
        <p:spPr>
          <a:xfrm rot="5006316">
            <a:off x="929216" y="3050738"/>
            <a:ext cx="236632" cy="218958"/>
          </a:xfrm>
          <a:custGeom>
            <a:avLst/>
            <a:gdLst/>
            <a:ahLst/>
            <a:cxnLst/>
            <a:rect l="l" t="t" r="r" b="b"/>
            <a:pathLst>
              <a:path w="5961" h="5160" extrusionOk="0">
                <a:moveTo>
                  <a:pt x="3539" y="215"/>
                </a:moveTo>
                <a:cubicBezTo>
                  <a:pt x="3842" y="303"/>
                  <a:pt x="4996" y="2883"/>
                  <a:pt x="5721" y="4712"/>
                </a:cubicBezTo>
                <a:cubicBezTo>
                  <a:pt x="5721" y="4724"/>
                  <a:pt x="5727" y="4731"/>
                  <a:pt x="5683" y="4762"/>
                </a:cubicBezTo>
                <a:cubicBezTo>
                  <a:pt x="5489" y="4895"/>
                  <a:pt x="4965" y="4952"/>
                  <a:pt x="4313" y="4952"/>
                </a:cubicBezTo>
                <a:cubicBezTo>
                  <a:pt x="2829" y="4952"/>
                  <a:pt x="685" y="4655"/>
                  <a:pt x="291" y="4283"/>
                </a:cubicBezTo>
                <a:cubicBezTo>
                  <a:pt x="228" y="4220"/>
                  <a:pt x="247" y="4195"/>
                  <a:pt x="259" y="4176"/>
                </a:cubicBezTo>
                <a:cubicBezTo>
                  <a:pt x="1060" y="2839"/>
                  <a:pt x="3242" y="272"/>
                  <a:pt x="3539" y="215"/>
                </a:cubicBezTo>
                <a:close/>
                <a:moveTo>
                  <a:pt x="3545" y="0"/>
                </a:moveTo>
                <a:cubicBezTo>
                  <a:pt x="3091" y="7"/>
                  <a:pt x="726" y="2984"/>
                  <a:pt x="76" y="4068"/>
                </a:cubicBezTo>
                <a:cubicBezTo>
                  <a:pt x="1" y="4188"/>
                  <a:pt x="32" y="4346"/>
                  <a:pt x="146" y="4434"/>
                </a:cubicBezTo>
                <a:cubicBezTo>
                  <a:pt x="587" y="4850"/>
                  <a:pt x="2719" y="5160"/>
                  <a:pt x="4258" y="5160"/>
                </a:cubicBezTo>
                <a:cubicBezTo>
                  <a:pt x="4983" y="5160"/>
                  <a:pt x="5570" y="5096"/>
                  <a:pt x="5803" y="4939"/>
                </a:cubicBezTo>
                <a:cubicBezTo>
                  <a:pt x="5910" y="4882"/>
                  <a:pt x="5961" y="4750"/>
                  <a:pt x="5917" y="4636"/>
                </a:cubicBezTo>
                <a:cubicBezTo>
                  <a:pt x="5488" y="3551"/>
                  <a:pt x="4043" y="0"/>
                  <a:pt x="35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7914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0D5119D-530F-4223-81A9-88EA40F10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36501"/>
              </p:ext>
            </p:extLst>
          </p:nvPr>
        </p:nvGraphicFramePr>
        <p:xfrm>
          <a:off x="480424" y="1008343"/>
          <a:ext cx="8183152" cy="3877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845">
                  <a:extLst>
                    <a:ext uri="{9D8B030D-6E8A-4147-A177-3AD203B41FA5}">
                      <a16:colId xmlns:a16="http://schemas.microsoft.com/office/drawing/2014/main" val="639516825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1321050857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1075663582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2997962609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2304186297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1883877104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1264513388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1691864808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875635419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2372271936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3509671140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1656689499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387354450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206504006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3464561124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2076362816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1455266476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3786129932"/>
                    </a:ext>
                  </a:extLst>
                </a:gridCol>
                <a:gridCol w="313194">
                  <a:extLst>
                    <a:ext uri="{9D8B030D-6E8A-4147-A177-3AD203B41FA5}">
                      <a16:colId xmlns:a16="http://schemas.microsoft.com/office/drawing/2014/main" val="1753351011"/>
                    </a:ext>
                  </a:extLst>
                </a:gridCol>
              </a:tblGrid>
              <a:tr h="3085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57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0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5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  <a:cs typeface="+mn-cs"/>
                        </a:rPr>
                        <a:t>주제선정</a:t>
                      </a:r>
                      <a:endParaRPr kumimoji="0" lang="en-US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4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5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  <a:cs typeface="+mn-cs"/>
                        </a:rPr>
                        <a:t>DB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  <a:cs typeface="+mn-cs"/>
                        </a:rPr>
                        <a:t>설계</a:t>
                      </a:r>
                      <a:endParaRPr kumimoji="0" lang="en-US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4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5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  <a:cs typeface="+mn-cs"/>
                        </a:rPr>
                        <a:t>화면설계</a:t>
                      </a:r>
                      <a:endParaRPr kumimoji="0" lang="en-US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D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D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D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D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D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D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D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D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D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D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D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D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4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5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  <a:cs typeface="+mn-cs"/>
                        </a:rPr>
                        <a:t>기능구현</a:t>
                      </a:r>
                      <a:endParaRPr kumimoji="0" lang="en-US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5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5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  <a:cs typeface="+mn-cs"/>
                        </a:rPr>
                        <a:t>단위테스트</a:t>
                      </a:r>
                      <a:endParaRPr kumimoji="0" lang="en-US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20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3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35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  <a:cs typeface="+mn-cs"/>
                        </a:rPr>
                        <a:t>산출물</a:t>
                      </a:r>
                      <a:endParaRPr kumimoji="0" lang="en-US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3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2238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95BD58-B25D-4DB6-8306-D54DC928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27" y="1727200"/>
            <a:ext cx="962429" cy="3619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45B8EF-07F9-45D5-B9F8-49565B305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477" y="2261682"/>
            <a:ext cx="2031999" cy="3222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BF7916-13EB-463E-B4CD-88FDACCD0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359" y="2738837"/>
            <a:ext cx="1301205" cy="3554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3E3D07-71F6-464C-B0C2-FA3D2721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097" y="3254522"/>
            <a:ext cx="2762854" cy="369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FB4C4E-C6E4-4FBB-90E9-AD3B6FF0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348" y="3898900"/>
            <a:ext cx="1511985" cy="3696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F56AC2-28BA-435D-8BFE-CF4428F3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765" y="4538252"/>
            <a:ext cx="1188811" cy="360092"/>
          </a:xfrm>
          <a:prstGeom prst="rect">
            <a:avLst/>
          </a:prstGeom>
        </p:spPr>
      </p:pic>
      <p:sp>
        <p:nvSpPr>
          <p:cNvPr id="17" name="Google Shape;532;p43">
            <a:extLst>
              <a:ext uri="{FF2B5EF4-FFF2-40B4-BE49-F238E27FC236}">
                <a16:creationId xmlns:a16="http://schemas.microsoft.com/office/drawing/2014/main" id="{ACA623F2-447D-43F6-B4CF-5C8D2C4912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954" y="264429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01 . </a:t>
            </a:r>
            <a:r>
              <a:rPr lang="ko-KR" altLang="en-US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프로젝트개요 </a:t>
            </a:r>
            <a:r>
              <a:rPr lang="en-US" altLang="ko-KR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&gt; </a:t>
            </a:r>
            <a:r>
              <a:rPr lang="ko-KR" altLang="en-US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프로젝트 일정 </a:t>
            </a:r>
            <a:endParaRPr sz="18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19" name="Google Shape;4482;p54">
            <a:extLst>
              <a:ext uri="{FF2B5EF4-FFF2-40B4-BE49-F238E27FC236}">
                <a16:creationId xmlns:a16="http://schemas.microsoft.com/office/drawing/2014/main" id="{B95F9C3F-2B75-4610-984A-84BD80C6A42A}"/>
              </a:ext>
            </a:extLst>
          </p:cNvPr>
          <p:cNvSpPr/>
          <p:nvPr/>
        </p:nvSpPr>
        <p:spPr>
          <a:xfrm rot="5400000" flipH="1">
            <a:off x="2200223" y="-864710"/>
            <a:ext cx="52885" cy="3539200"/>
          </a:xfrm>
          <a:custGeom>
            <a:avLst/>
            <a:gdLst/>
            <a:ahLst/>
            <a:cxnLst/>
            <a:rect l="l" t="t" r="r" b="b"/>
            <a:pathLst>
              <a:path w="720" h="53023" extrusionOk="0">
                <a:moveTo>
                  <a:pt x="310" y="0"/>
                </a:moveTo>
                <a:cubicBezTo>
                  <a:pt x="38" y="972"/>
                  <a:pt x="1" y="5040"/>
                  <a:pt x="45" y="6124"/>
                </a:cubicBezTo>
                <a:cubicBezTo>
                  <a:pt x="95" y="7216"/>
                  <a:pt x="165" y="8338"/>
                  <a:pt x="228" y="9423"/>
                </a:cubicBezTo>
                <a:cubicBezTo>
                  <a:pt x="278" y="10274"/>
                  <a:pt x="328" y="11126"/>
                  <a:pt x="373" y="11977"/>
                </a:cubicBezTo>
                <a:cubicBezTo>
                  <a:pt x="505" y="14607"/>
                  <a:pt x="398" y="17332"/>
                  <a:pt x="291" y="19962"/>
                </a:cubicBezTo>
                <a:cubicBezTo>
                  <a:pt x="228" y="21696"/>
                  <a:pt x="158" y="23500"/>
                  <a:pt x="158" y="25247"/>
                </a:cubicBezTo>
                <a:lnTo>
                  <a:pt x="158" y="39425"/>
                </a:lnTo>
                <a:cubicBezTo>
                  <a:pt x="158" y="39967"/>
                  <a:pt x="190" y="41096"/>
                  <a:pt x="228" y="42522"/>
                </a:cubicBezTo>
                <a:cubicBezTo>
                  <a:pt x="335" y="46148"/>
                  <a:pt x="499" y="51635"/>
                  <a:pt x="265" y="52991"/>
                </a:cubicBezTo>
                <a:lnTo>
                  <a:pt x="474" y="53023"/>
                </a:lnTo>
                <a:cubicBezTo>
                  <a:pt x="707" y="51648"/>
                  <a:pt x="549" y="46155"/>
                  <a:pt x="448" y="42515"/>
                </a:cubicBezTo>
                <a:cubicBezTo>
                  <a:pt x="398" y="41090"/>
                  <a:pt x="366" y="39967"/>
                  <a:pt x="366" y="39425"/>
                </a:cubicBezTo>
                <a:lnTo>
                  <a:pt x="366" y="25247"/>
                </a:lnTo>
                <a:cubicBezTo>
                  <a:pt x="366" y="23500"/>
                  <a:pt x="436" y="21703"/>
                  <a:pt x="505" y="19968"/>
                </a:cubicBezTo>
                <a:cubicBezTo>
                  <a:pt x="612" y="17332"/>
                  <a:pt x="720" y="14607"/>
                  <a:pt x="581" y="11965"/>
                </a:cubicBezTo>
                <a:cubicBezTo>
                  <a:pt x="543" y="11113"/>
                  <a:pt x="492" y="10262"/>
                  <a:pt x="436" y="9410"/>
                </a:cubicBezTo>
                <a:cubicBezTo>
                  <a:pt x="373" y="8326"/>
                  <a:pt x="303" y="7203"/>
                  <a:pt x="259" y="6112"/>
                </a:cubicBezTo>
                <a:cubicBezTo>
                  <a:pt x="209" y="5040"/>
                  <a:pt x="247" y="1003"/>
                  <a:pt x="511" y="57"/>
                </a:cubicBezTo>
                <a:lnTo>
                  <a:pt x="3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445;p40">
            <a:extLst>
              <a:ext uri="{FF2B5EF4-FFF2-40B4-BE49-F238E27FC236}">
                <a16:creationId xmlns:a16="http://schemas.microsoft.com/office/drawing/2014/main" id="{B2164D7F-1159-4B89-87AB-154D4A8DB395}"/>
              </a:ext>
            </a:extLst>
          </p:cNvPr>
          <p:cNvGrpSpPr/>
          <p:nvPr/>
        </p:nvGrpSpPr>
        <p:grpSpPr>
          <a:xfrm rot="1597040">
            <a:off x="5511560" y="-529076"/>
            <a:ext cx="4156002" cy="1804947"/>
            <a:chOff x="6577073" y="1154992"/>
            <a:chExt cx="1766783" cy="767311"/>
          </a:xfrm>
        </p:grpSpPr>
        <p:sp>
          <p:nvSpPr>
            <p:cNvPr id="21" name="Google Shape;446;p40">
              <a:extLst>
                <a:ext uri="{FF2B5EF4-FFF2-40B4-BE49-F238E27FC236}">
                  <a16:creationId xmlns:a16="http://schemas.microsoft.com/office/drawing/2014/main" id="{FD52EDD2-3C02-4DCB-8126-947007819D00}"/>
                </a:ext>
              </a:extLst>
            </p:cNvPr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22" name="Google Shape;447;p40">
              <a:extLst>
                <a:ext uri="{FF2B5EF4-FFF2-40B4-BE49-F238E27FC236}">
                  <a16:creationId xmlns:a16="http://schemas.microsoft.com/office/drawing/2014/main" id="{19EB3497-B2AB-4AC2-90AB-B7DA23ED06AC}"/>
                </a:ext>
              </a:extLst>
            </p:cNvPr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23" name="Google Shape;448;p40">
              <a:extLst>
                <a:ext uri="{FF2B5EF4-FFF2-40B4-BE49-F238E27FC236}">
                  <a16:creationId xmlns:a16="http://schemas.microsoft.com/office/drawing/2014/main" id="{335FF10A-6D58-4FDB-ACD3-87CEC79D16B2}"/>
                </a:ext>
              </a:extLst>
            </p:cNvPr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24" name="Google Shape;449;p40">
              <a:extLst>
                <a:ext uri="{FF2B5EF4-FFF2-40B4-BE49-F238E27FC236}">
                  <a16:creationId xmlns:a16="http://schemas.microsoft.com/office/drawing/2014/main" id="{7024A8F6-8A4C-4D89-A015-3F98E0543506}"/>
                </a:ext>
              </a:extLst>
            </p:cNvPr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25" name="Google Shape;450;p40">
              <a:extLst>
                <a:ext uri="{FF2B5EF4-FFF2-40B4-BE49-F238E27FC236}">
                  <a16:creationId xmlns:a16="http://schemas.microsoft.com/office/drawing/2014/main" id="{6B1C9531-7960-49A2-AD75-F50F6913D911}"/>
                </a:ext>
              </a:extLst>
            </p:cNvPr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26" name="Google Shape;451;p40">
              <a:extLst>
                <a:ext uri="{FF2B5EF4-FFF2-40B4-BE49-F238E27FC236}">
                  <a16:creationId xmlns:a16="http://schemas.microsoft.com/office/drawing/2014/main" id="{C0FFFD75-0C4C-480E-82C5-9340A4FF83FA}"/>
                </a:ext>
              </a:extLst>
            </p:cNvPr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27" name="Google Shape;452;p40">
              <a:extLst>
                <a:ext uri="{FF2B5EF4-FFF2-40B4-BE49-F238E27FC236}">
                  <a16:creationId xmlns:a16="http://schemas.microsoft.com/office/drawing/2014/main" id="{D504DB81-66F8-480D-A891-0BA7EA3BC61A}"/>
                </a:ext>
              </a:extLst>
            </p:cNvPr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28" name="Google Shape;453;p40">
              <a:extLst>
                <a:ext uri="{FF2B5EF4-FFF2-40B4-BE49-F238E27FC236}">
                  <a16:creationId xmlns:a16="http://schemas.microsoft.com/office/drawing/2014/main" id="{A3002ED3-3E22-4E99-97AE-6E640C8F9D81}"/>
                </a:ext>
              </a:extLst>
            </p:cNvPr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29" name="Google Shape;454;p40">
              <a:extLst>
                <a:ext uri="{FF2B5EF4-FFF2-40B4-BE49-F238E27FC236}">
                  <a16:creationId xmlns:a16="http://schemas.microsoft.com/office/drawing/2014/main" id="{5716F3D7-44BC-4E63-BE96-553D1EF3BD59}"/>
                </a:ext>
              </a:extLst>
            </p:cNvPr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0" name="Google Shape;455;p40">
              <a:extLst>
                <a:ext uri="{FF2B5EF4-FFF2-40B4-BE49-F238E27FC236}">
                  <a16:creationId xmlns:a16="http://schemas.microsoft.com/office/drawing/2014/main" id="{4D402B4B-B279-4B85-AF11-FAA7049255AA}"/>
                </a:ext>
              </a:extLst>
            </p:cNvPr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1" name="Google Shape;456;p40">
              <a:extLst>
                <a:ext uri="{FF2B5EF4-FFF2-40B4-BE49-F238E27FC236}">
                  <a16:creationId xmlns:a16="http://schemas.microsoft.com/office/drawing/2014/main" id="{D576CF45-4A12-495D-93A0-ECADD130B859}"/>
                </a:ext>
              </a:extLst>
            </p:cNvPr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27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E21CA87-4C23-46D0-B5EF-FE56B2724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22270"/>
              </p:ext>
            </p:extLst>
          </p:nvPr>
        </p:nvGraphicFramePr>
        <p:xfrm>
          <a:off x="501536" y="1053744"/>
          <a:ext cx="8156511" cy="3992880"/>
        </p:xfrm>
        <a:graphic>
          <a:graphicData uri="http://schemas.openxmlformats.org/drawingml/2006/table">
            <a:tbl>
              <a:tblPr firstRow="1" bandRow="1">
                <a:tableStyleId>{65463C38-CE77-40B3-ABCC-E94BC0FB363F}</a:tableStyleId>
              </a:tblPr>
              <a:tblGrid>
                <a:gridCol w="1342426">
                  <a:extLst>
                    <a:ext uri="{9D8B030D-6E8A-4147-A177-3AD203B41FA5}">
                      <a16:colId xmlns:a16="http://schemas.microsoft.com/office/drawing/2014/main" val="3007563889"/>
                    </a:ext>
                  </a:extLst>
                </a:gridCol>
                <a:gridCol w="1230332">
                  <a:extLst>
                    <a:ext uri="{9D8B030D-6E8A-4147-A177-3AD203B41FA5}">
                      <a16:colId xmlns:a16="http://schemas.microsoft.com/office/drawing/2014/main" val="4016639979"/>
                    </a:ext>
                  </a:extLst>
                </a:gridCol>
                <a:gridCol w="5583753">
                  <a:extLst>
                    <a:ext uri="{9D8B030D-6E8A-4147-A177-3AD203B41FA5}">
                      <a16:colId xmlns:a16="http://schemas.microsoft.com/office/drawing/2014/main" val="363729201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이름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CF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역할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CF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업무 소개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C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59424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고수정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PM</a:t>
                      </a:r>
                      <a:endParaRPr lang="ko-KR" altLang="en-US" sz="1800" b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후기목록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나의후기등록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목록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삭제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즐겨찾기추가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삭제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목록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68629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최종국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PL</a:t>
                      </a:r>
                      <a:endParaRPr lang="ko-KR" altLang="en-US" sz="1800" b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로그인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로그아웃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추천레시피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R&amp;D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계정추가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수정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조회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삭제</a:t>
                      </a:r>
                      <a:endParaRPr lang="en-US" altLang="ko-KR" sz="1600" b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메인메뉴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샘플데이터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1515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이혜림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서기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레시피 재료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이름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코드로 검색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상세 보기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좋아요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싫어요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45152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변재원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소스관리자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구매하기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구매목록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구매상세정보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42274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장훈희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팀원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레시피등록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수정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삭제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전체목록보기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5163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백영민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회원가입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탈퇴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내 정보 보기</a:t>
                      </a:r>
                      <a:r>
                        <a:rPr lang="en-US" altLang="ko-KR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수정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354029"/>
                  </a:ext>
                </a:extLst>
              </a:tr>
            </a:tbl>
          </a:graphicData>
        </a:graphic>
      </p:graphicFrame>
      <p:sp>
        <p:nvSpPr>
          <p:cNvPr id="6" name="Google Shape;532;p43">
            <a:extLst>
              <a:ext uri="{FF2B5EF4-FFF2-40B4-BE49-F238E27FC236}">
                <a16:creationId xmlns:a16="http://schemas.microsoft.com/office/drawing/2014/main" id="{03B7A545-F484-41F2-9A34-02C5EDD3C3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954" y="264429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01 . </a:t>
            </a:r>
            <a:r>
              <a:rPr lang="ko-KR" altLang="en-US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프로젝트개요 </a:t>
            </a:r>
            <a:r>
              <a:rPr lang="en-US" altLang="ko-KR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&gt;</a:t>
            </a:r>
            <a:r>
              <a:rPr lang="ko-KR" altLang="en-US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 팀원 소개</a:t>
            </a:r>
            <a:endParaRPr sz="1800"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9" name="Google Shape;4482;p54">
            <a:extLst>
              <a:ext uri="{FF2B5EF4-FFF2-40B4-BE49-F238E27FC236}">
                <a16:creationId xmlns:a16="http://schemas.microsoft.com/office/drawing/2014/main" id="{BD0678A8-6843-4E4D-ACD5-D3B53597187C}"/>
              </a:ext>
            </a:extLst>
          </p:cNvPr>
          <p:cNvSpPr/>
          <p:nvPr/>
        </p:nvSpPr>
        <p:spPr>
          <a:xfrm rot="5400000" flipH="1">
            <a:off x="2200223" y="-864710"/>
            <a:ext cx="52885" cy="3539200"/>
          </a:xfrm>
          <a:custGeom>
            <a:avLst/>
            <a:gdLst/>
            <a:ahLst/>
            <a:cxnLst/>
            <a:rect l="l" t="t" r="r" b="b"/>
            <a:pathLst>
              <a:path w="720" h="53023" extrusionOk="0">
                <a:moveTo>
                  <a:pt x="310" y="0"/>
                </a:moveTo>
                <a:cubicBezTo>
                  <a:pt x="38" y="972"/>
                  <a:pt x="1" y="5040"/>
                  <a:pt x="45" y="6124"/>
                </a:cubicBezTo>
                <a:cubicBezTo>
                  <a:pt x="95" y="7216"/>
                  <a:pt x="165" y="8338"/>
                  <a:pt x="228" y="9423"/>
                </a:cubicBezTo>
                <a:cubicBezTo>
                  <a:pt x="278" y="10274"/>
                  <a:pt x="328" y="11126"/>
                  <a:pt x="373" y="11977"/>
                </a:cubicBezTo>
                <a:cubicBezTo>
                  <a:pt x="505" y="14607"/>
                  <a:pt x="398" y="17332"/>
                  <a:pt x="291" y="19962"/>
                </a:cubicBezTo>
                <a:cubicBezTo>
                  <a:pt x="228" y="21696"/>
                  <a:pt x="158" y="23500"/>
                  <a:pt x="158" y="25247"/>
                </a:cubicBezTo>
                <a:lnTo>
                  <a:pt x="158" y="39425"/>
                </a:lnTo>
                <a:cubicBezTo>
                  <a:pt x="158" y="39967"/>
                  <a:pt x="190" y="41096"/>
                  <a:pt x="228" y="42522"/>
                </a:cubicBezTo>
                <a:cubicBezTo>
                  <a:pt x="335" y="46148"/>
                  <a:pt x="499" y="51635"/>
                  <a:pt x="265" y="52991"/>
                </a:cubicBezTo>
                <a:lnTo>
                  <a:pt x="474" y="53023"/>
                </a:lnTo>
                <a:cubicBezTo>
                  <a:pt x="707" y="51648"/>
                  <a:pt x="549" y="46155"/>
                  <a:pt x="448" y="42515"/>
                </a:cubicBezTo>
                <a:cubicBezTo>
                  <a:pt x="398" y="41090"/>
                  <a:pt x="366" y="39967"/>
                  <a:pt x="366" y="39425"/>
                </a:cubicBezTo>
                <a:lnTo>
                  <a:pt x="366" y="25247"/>
                </a:lnTo>
                <a:cubicBezTo>
                  <a:pt x="366" y="23500"/>
                  <a:pt x="436" y="21703"/>
                  <a:pt x="505" y="19968"/>
                </a:cubicBezTo>
                <a:cubicBezTo>
                  <a:pt x="612" y="17332"/>
                  <a:pt x="720" y="14607"/>
                  <a:pt x="581" y="11965"/>
                </a:cubicBezTo>
                <a:cubicBezTo>
                  <a:pt x="543" y="11113"/>
                  <a:pt x="492" y="10262"/>
                  <a:pt x="436" y="9410"/>
                </a:cubicBezTo>
                <a:cubicBezTo>
                  <a:pt x="373" y="8326"/>
                  <a:pt x="303" y="7203"/>
                  <a:pt x="259" y="6112"/>
                </a:cubicBezTo>
                <a:cubicBezTo>
                  <a:pt x="209" y="5040"/>
                  <a:pt x="247" y="1003"/>
                  <a:pt x="511" y="57"/>
                </a:cubicBezTo>
                <a:lnTo>
                  <a:pt x="3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445;p40">
            <a:extLst>
              <a:ext uri="{FF2B5EF4-FFF2-40B4-BE49-F238E27FC236}">
                <a16:creationId xmlns:a16="http://schemas.microsoft.com/office/drawing/2014/main" id="{7109EEEA-A9EA-438E-8259-031B85022A6C}"/>
              </a:ext>
            </a:extLst>
          </p:cNvPr>
          <p:cNvGrpSpPr/>
          <p:nvPr/>
        </p:nvGrpSpPr>
        <p:grpSpPr>
          <a:xfrm rot="1597040">
            <a:off x="5511560" y="-529076"/>
            <a:ext cx="4156002" cy="1804947"/>
            <a:chOff x="6577073" y="1154992"/>
            <a:chExt cx="1766783" cy="767311"/>
          </a:xfrm>
        </p:grpSpPr>
        <p:sp>
          <p:nvSpPr>
            <p:cNvPr id="11" name="Google Shape;446;p40">
              <a:extLst>
                <a:ext uri="{FF2B5EF4-FFF2-40B4-BE49-F238E27FC236}">
                  <a16:creationId xmlns:a16="http://schemas.microsoft.com/office/drawing/2014/main" id="{329FEC95-D864-459B-AABF-7A63BB3D4456}"/>
                </a:ext>
              </a:extLst>
            </p:cNvPr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2" name="Google Shape;447;p40">
              <a:extLst>
                <a:ext uri="{FF2B5EF4-FFF2-40B4-BE49-F238E27FC236}">
                  <a16:creationId xmlns:a16="http://schemas.microsoft.com/office/drawing/2014/main" id="{9DBE605D-1726-4A10-92FF-7F5AC03DE552}"/>
                </a:ext>
              </a:extLst>
            </p:cNvPr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3" name="Google Shape;448;p40">
              <a:extLst>
                <a:ext uri="{FF2B5EF4-FFF2-40B4-BE49-F238E27FC236}">
                  <a16:creationId xmlns:a16="http://schemas.microsoft.com/office/drawing/2014/main" id="{B2A951C7-31FD-43DB-B91B-302924FDD2C5}"/>
                </a:ext>
              </a:extLst>
            </p:cNvPr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4" name="Google Shape;449;p40">
              <a:extLst>
                <a:ext uri="{FF2B5EF4-FFF2-40B4-BE49-F238E27FC236}">
                  <a16:creationId xmlns:a16="http://schemas.microsoft.com/office/drawing/2014/main" id="{144A9B7D-D0ED-471E-85D8-3A1FD5C2A4C6}"/>
                </a:ext>
              </a:extLst>
            </p:cNvPr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5" name="Google Shape;450;p40">
              <a:extLst>
                <a:ext uri="{FF2B5EF4-FFF2-40B4-BE49-F238E27FC236}">
                  <a16:creationId xmlns:a16="http://schemas.microsoft.com/office/drawing/2014/main" id="{2B39B9F0-51A8-4DA7-AD10-3805B1821907}"/>
                </a:ext>
              </a:extLst>
            </p:cNvPr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6" name="Google Shape;451;p40">
              <a:extLst>
                <a:ext uri="{FF2B5EF4-FFF2-40B4-BE49-F238E27FC236}">
                  <a16:creationId xmlns:a16="http://schemas.microsoft.com/office/drawing/2014/main" id="{296A75AD-B0DA-4A59-98CF-5BAEF6FE2D53}"/>
                </a:ext>
              </a:extLst>
            </p:cNvPr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7" name="Google Shape;452;p40">
              <a:extLst>
                <a:ext uri="{FF2B5EF4-FFF2-40B4-BE49-F238E27FC236}">
                  <a16:creationId xmlns:a16="http://schemas.microsoft.com/office/drawing/2014/main" id="{E82D03A8-0782-4F78-9EA6-4A7771F38823}"/>
                </a:ext>
              </a:extLst>
            </p:cNvPr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8" name="Google Shape;453;p40">
              <a:extLst>
                <a:ext uri="{FF2B5EF4-FFF2-40B4-BE49-F238E27FC236}">
                  <a16:creationId xmlns:a16="http://schemas.microsoft.com/office/drawing/2014/main" id="{F68D9BC3-2DE9-4DE8-B725-97C77D14C15E}"/>
                </a:ext>
              </a:extLst>
            </p:cNvPr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19" name="Google Shape;454;p40">
              <a:extLst>
                <a:ext uri="{FF2B5EF4-FFF2-40B4-BE49-F238E27FC236}">
                  <a16:creationId xmlns:a16="http://schemas.microsoft.com/office/drawing/2014/main" id="{943C5901-502E-4157-A717-2143A4323EAE}"/>
                </a:ext>
              </a:extLst>
            </p:cNvPr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20" name="Google Shape;455;p40">
              <a:extLst>
                <a:ext uri="{FF2B5EF4-FFF2-40B4-BE49-F238E27FC236}">
                  <a16:creationId xmlns:a16="http://schemas.microsoft.com/office/drawing/2014/main" id="{8BDBF1C4-9D55-4C70-8B18-21EB74ED43C2}"/>
                </a:ext>
              </a:extLst>
            </p:cNvPr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21" name="Google Shape;456;p40">
              <a:extLst>
                <a:ext uri="{FF2B5EF4-FFF2-40B4-BE49-F238E27FC236}">
                  <a16:creationId xmlns:a16="http://schemas.microsoft.com/office/drawing/2014/main" id="{0203B922-CA7B-4C3F-8107-3BB818D67C25}"/>
                </a:ext>
              </a:extLst>
            </p:cNvPr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65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43"/>
          <p:cNvGrpSpPr/>
          <p:nvPr/>
        </p:nvGrpSpPr>
        <p:grpSpPr>
          <a:xfrm rot="568559">
            <a:off x="4731362" y="-192668"/>
            <a:ext cx="4754234" cy="1662275"/>
            <a:chOff x="7728651" y="357232"/>
            <a:chExt cx="2090013" cy="730754"/>
          </a:xfrm>
        </p:grpSpPr>
        <p:sp>
          <p:nvSpPr>
            <p:cNvPr id="521" name="Google Shape;521;p43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rgbClr val="3BDAD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43"/>
          <p:cNvSpPr txBox="1">
            <a:spLocks noGrp="1"/>
          </p:cNvSpPr>
          <p:nvPr>
            <p:ph type="title"/>
          </p:nvPr>
        </p:nvSpPr>
        <p:spPr>
          <a:xfrm>
            <a:off x="1018074" y="1640450"/>
            <a:ext cx="612833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프로그램 구성</a:t>
            </a:r>
            <a:endParaRPr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  <p:sp>
        <p:nvSpPr>
          <p:cNvPr id="533" name="Google Shape;533;p43"/>
          <p:cNvSpPr txBox="1">
            <a:spLocks noGrp="1"/>
          </p:cNvSpPr>
          <p:nvPr>
            <p:ph type="title" idx="2"/>
          </p:nvPr>
        </p:nvSpPr>
        <p:spPr>
          <a:xfrm>
            <a:off x="1018075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02</a:t>
            </a:r>
            <a:endParaRPr>
              <a:latin typeface="11롯데마트행복Medium" panose="02020603020101020101" pitchFamily="18" charset="-127"/>
              <a:ea typeface="11롯데마트행복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43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532;p43">
            <a:extLst>
              <a:ext uri="{FF2B5EF4-FFF2-40B4-BE49-F238E27FC236}">
                <a16:creationId xmlns:a16="http://schemas.microsoft.com/office/drawing/2014/main" id="{676A2E87-DB71-4B24-BC29-66D74D2A336E}"/>
              </a:ext>
            </a:extLst>
          </p:cNvPr>
          <p:cNvSpPr txBox="1">
            <a:spLocks/>
          </p:cNvSpPr>
          <p:nvPr/>
        </p:nvSpPr>
        <p:spPr>
          <a:xfrm>
            <a:off x="359953" y="264429"/>
            <a:ext cx="4434733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en-US" altLang="ko-KR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02 . </a:t>
            </a:r>
            <a:r>
              <a:rPr lang="ko-KR" altLang="en-US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프로그램 구성 </a:t>
            </a:r>
            <a:r>
              <a:rPr lang="en-US" altLang="ko-KR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&gt; Customer</a:t>
            </a:r>
            <a:r>
              <a:rPr lang="ko-KR" altLang="en-US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사이트맵</a:t>
            </a:r>
          </a:p>
        </p:txBody>
      </p:sp>
      <p:sp>
        <p:nvSpPr>
          <p:cNvPr id="13" name="Google Shape;4482;p54">
            <a:extLst>
              <a:ext uri="{FF2B5EF4-FFF2-40B4-BE49-F238E27FC236}">
                <a16:creationId xmlns:a16="http://schemas.microsoft.com/office/drawing/2014/main" id="{4AECAD23-45F9-4D76-BE46-65C0F4EE09D6}"/>
              </a:ext>
            </a:extLst>
          </p:cNvPr>
          <p:cNvSpPr/>
          <p:nvPr/>
        </p:nvSpPr>
        <p:spPr>
          <a:xfrm rot="5400000" flipH="1">
            <a:off x="2358823" y="-1023310"/>
            <a:ext cx="78491" cy="3882006"/>
          </a:xfrm>
          <a:custGeom>
            <a:avLst/>
            <a:gdLst/>
            <a:ahLst/>
            <a:cxnLst/>
            <a:rect l="l" t="t" r="r" b="b"/>
            <a:pathLst>
              <a:path w="720" h="53023" extrusionOk="0">
                <a:moveTo>
                  <a:pt x="310" y="0"/>
                </a:moveTo>
                <a:cubicBezTo>
                  <a:pt x="38" y="972"/>
                  <a:pt x="1" y="5040"/>
                  <a:pt x="45" y="6124"/>
                </a:cubicBezTo>
                <a:cubicBezTo>
                  <a:pt x="95" y="7216"/>
                  <a:pt x="165" y="8338"/>
                  <a:pt x="228" y="9423"/>
                </a:cubicBezTo>
                <a:cubicBezTo>
                  <a:pt x="278" y="10274"/>
                  <a:pt x="328" y="11126"/>
                  <a:pt x="373" y="11977"/>
                </a:cubicBezTo>
                <a:cubicBezTo>
                  <a:pt x="505" y="14607"/>
                  <a:pt x="398" y="17332"/>
                  <a:pt x="291" y="19962"/>
                </a:cubicBezTo>
                <a:cubicBezTo>
                  <a:pt x="228" y="21696"/>
                  <a:pt x="158" y="23500"/>
                  <a:pt x="158" y="25247"/>
                </a:cubicBezTo>
                <a:lnTo>
                  <a:pt x="158" y="39425"/>
                </a:lnTo>
                <a:cubicBezTo>
                  <a:pt x="158" y="39967"/>
                  <a:pt x="190" y="41096"/>
                  <a:pt x="228" y="42522"/>
                </a:cubicBezTo>
                <a:cubicBezTo>
                  <a:pt x="335" y="46148"/>
                  <a:pt x="499" y="51635"/>
                  <a:pt x="265" y="52991"/>
                </a:cubicBezTo>
                <a:lnTo>
                  <a:pt x="474" y="53023"/>
                </a:lnTo>
                <a:cubicBezTo>
                  <a:pt x="707" y="51648"/>
                  <a:pt x="549" y="46155"/>
                  <a:pt x="448" y="42515"/>
                </a:cubicBezTo>
                <a:cubicBezTo>
                  <a:pt x="398" y="41090"/>
                  <a:pt x="366" y="39967"/>
                  <a:pt x="366" y="39425"/>
                </a:cubicBezTo>
                <a:lnTo>
                  <a:pt x="366" y="25247"/>
                </a:lnTo>
                <a:cubicBezTo>
                  <a:pt x="366" y="23500"/>
                  <a:pt x="436" y="21703"/>
                  <a:pt x="505" y="19968"/>
                </a:cubicBezTo>
                <a:cubicBezTo>
                  <a:pt x="612" y="17332"/>
                  <a:pt x="720" y="14607"/>
                  <a:pt x="581" y="11965"/>
                </a:cubicBezTo>
                <a:cubicBezTo>
                  <a:pt x="543" y="11113"/>
                  <a:pt x="492" y="10262"/>
                  <a:pt x="436" y="9410"/>
                </a:cubicBezTo>
                <a:cubicBezTo>
                  <a:pt x="373" y="8326"/>
                  <a:pt x="303" y="7203"/>
                  <a:pt x="259" y="6112"/>
                </a:cubicBezTo>
                <a:cubicBezTo>
                  <a:pt x="209" y="5040"/>
                  <a:pt x="247" y="1003"/>
                  <a:pt x="511" y="57"/>
                </a:cubicBezTo>
                <a:lnTo>
                  <a:pt x="3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314" name="Google Shape;445;p40">
            <a:extLst>
              <a:ext uri="{FF2B5EF4-FFF2-40B4-BE49-F238E27FC236}">
                <a16:creationId xmlns:a16="http://schemas.microsoft.com/office/drawing/2014/main" id="{89DD0324-2DA5-4ADD-B704-F5D70A2C153F}"/>
              </a:ext>
            </a:extLst>
          </p:cNvPr>
          <p:cNvGrpSpPr/>
          <p:nvPr/>
        </p:nvGrpSpPr>
        <p:grpSpPr>
          <a:xfrm rot="1597040">
            <a:off x="5511560" y="-529076"/>
            <a:ext cx="4156002" cy="1804947"/>
            <a:chOff x="6577073" y="1154992"/>
            <a:chExt cx="1766783" cy="767311"/>
          </a:xfrm>
        </p:grpSpPr>
        <p:sp>
          <p:nvSpPr>
            <p:cNvPr id="315" name="Google Shape;446;p40">
              <a:extLst>
                <a:ext uri="{FF2B5EF4-FFF2-40B4-BE49-F238E27FC236}">
                  <a16:creationId xmlns:a16="http://schemas.microsoft.com/office/drawing/2014/main" id="{1767B988-C9C6-4EBF-AFF8-54320F1C13E0}"/>
                </a:ext>
              </a:extLst>
            </p:cNvPr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16" name="Google Shape;447;p40">
              <a:extLst>
                <a:ext uri="{FF2B5EF4-FFF2-40B4-BE49-F238E27FC236}">
                  <a16:creationId xmlns:a16="http://schemas.microsoft.com/office/drawing/2014/main" id="{94B3753B-63E2-4424-9AFA-F79DC2A6330A}"/>
                </a:ext>
              </a:extLst>
            </p:cNvPr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17" name="Google Shape;448;p40">
              <a:extLst>
                <a:ext uri="{FF2B5EF4-FFF2-40B4-BE49-F238E27FC236}">
                  <a16:creationId xmlns:a16="http://schemas.microsoft.com/office/drawing/2014/main" id="{6B4FB7CA-58CE-4494-843C-437A48B7B3C9}"/>
                </a:ext>
              </a:extLst>
            </p:cNvPr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18" name="Google Shape;449;p40">
              <a:extLst>
                <a:ext uri="{FF2B5EF4-FFF2-40B4-BE49-F238E27FC236}">
                  <a16:creationId xmlns:a16="http://schemas.microsoft.com/office/drawing/2014/main" id="{EE8F4DAB-0875-4987-9B7F-61F85D22D858}"/>
                </a:ext>
              </a:extLst>
            </p:cNvPr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19" name="Google Shape;450;p40">
              <a:extLst>
                <a:ext uri="{FF2B5EF4-FFF2-40B4-BE49-F238E27FC236}">
                  <a16:creationId xmlns:a16="http://schemas.microsoft.com/office/drawing/2014/main" id="{5E6E21EE-5F0B-4855-B235-21D943EB5EB1}"/>
                </a:ext>
              </a:extLst>
            </p:cNvPr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0" name="Google Shape;451;p40">
              <a:extLst>
                <a:ext uri="{FF2B5EF4-FFF2-40B4-BE49-F238E27FC236}">
                  <a16:creationId xmlns:a16="http://schemas.microsoft.com/office/drawing/2014/main" id="{0F4B7D59-1D4E-4E09-98DE-4B136A383870}"/>
                </a:ext>
              </a:extLst>
            </p:cNvPr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1" name="Google Shape;452;p40">
              <a:extLst>
                <a:ext uri="{FF2B5EF4-FFF2-40B4-BE49-F238E27FC236}">
                  <a16:creationId xmlns:a16="http://schemas.microsoft.com/office/drawing/2014/main" id="{CC871931-68FD-48ED-B20D-92A9B0A37507}"/>
                </a:ext>
              </a:extLst>
            </p:cNvPr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2" name="Google Shape;453;p40">
              <a:extLst>
                <a:ext uri="{FF2B5EF4-FFF2-40B4-BE49-F238E27FC236}">
                  <a16:creationId xmlns:a16="http://schemas.microsoft.com/office/drawing/2014/main" id="{ED79E7FE-DF28-4229-80E3-9C7B32F74F19}"/>
                </a:ext>
              </a:extLst>
            </p:cNvPr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3" name="Google Shape;454;p40">
              <a:extLst>
                <a:ext uri="{FF2B5EF4-FFF2-40B4-BE49-F238E27FC236}">
                  <a16:creationId xmlns:a16="http://schemas.microsoft.com/office/drawing/2014/main" id="{98FF5B6A-9FA7-46DF-B3B5-6024BA2F8925}"/>
                </a:ext>
              </a:extLst>
            </p:cNvPr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4" name="Google Shape;455;p40">
              <a:extLst>
                <a:ext uri="{FF2B5EF4-FFF2-40B4-BE49-F238E27FC236}">
                  <a16:creationId xmlns:a16="http://schemas.microsoft.com/office/drawing/2014/main" id="{B38C8339-72DE-4EEA-8A30-55BEE2BBAC35}"/>
                </a:ext>
              </a:extLst>
            </p:cNvPr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5" name="Google Shape;456;p40">
              <a:extLst>
                <a:ext uri="{FF2B5EF4-FFF2-40B4-BE49-F238E27FC236}">
                  <a16:creationId xmlns:a16="http://schemas.microsoft.com/office/drawing/2014/main" id="{34BAFBA9-19ED-4384-91A8-026DE704E4EA}"/>
                </a:ext>
              </a:extLst>
            </p:cNvPr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</p:grpSp>
      <p:graphicFrame>
        <p:nvGraphicFramePr>
          <p:cNvPr id="332" name="표 2">
            <a:extLst>
              <a:ext uri="{FF2B5EF4-FFF2-40B4-BE49-F238E27FC236}">
                <a16:creationId xmlns:a16="http://schemas.microsoft.com/office/drawing/2014/main" id="{763D8844-C987-4D36-AE05-1877081BB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56618"/>
              </p:ext>
            </p:extLst>
          </p:nvPr>
        </p:nvGraphicFramePr>
        <p:xfrm>
          <a:off x="457065" y="1370878"/>
          <a:ext cx="8286528" cy="3153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088">
                  <a:extLst>
                    <a:ext uri="{9D8B030D-6E8A-4147-A177-3AD203B41FA5}">
                      <a16:colId xmlns:a16="http://schemas.microsoft.com/office/drawing/2014/main" val="1434349544"/>
                    </a:ext>
                  </a:extLst>
                </a:gridCol>
                <a:gridCol w="1381088">
                  <a:extLst>
                    <a:ext uri="{9D8B030D-6E8A-4147-A177-3AD203B41FA5}">
                      <a16:colId xmlns:a16="http://schemas.microsoft.com/office/drawing/2014/main" val="3134725653"/>
                    </a:ext>
                  </a:extLst>
                </a:gridCol>
                <a:gridCol w="1381088">
                  <a:extLst>
                    <a:ext uri="{9D8B030D-6E8A-4147-A177-3AD203B41FA5}">
                      <a16:colId xmlns:a16="http://schemas.microsoft.com/office/drawing/2014/main" val="2322145188"/>
                    </a:ext>
                  </a:extLst>
                </a:gridCol>
                <a:gridCol w="1381088">
                  <a:extLst>
                    <a:ext uri="{9D8B030D-6E8A-4147-A177-3AD203B41FA5}">
                      <a16:colId xmlns:a16="http://schemas.microsoft.com/office/drawing/2014/main" val="2708577464"/>
                    </a:ext>
                  </a:extLst>
                </a:gridCol>
                <a:gridCol w="1381088">
                  <a:extLst>
                    <a:ext uri="{9D8B030D-6E8A-4147-A177-3AD203B41FA5}">
                      <a16:colId xmlns:a16="http://schemas.microsoft.com/office/drawing/2014/main" val="3901819640"/>
                    </a:ext>
                  </a:extLst>
                </a:gridCol>
                <a:gridCol w="1381088">
                  <a:extLst>
                    <a:ext uri="{9D8B030D-6E8A-4147-A177-3AD203B41FA5}">
                      <a16:colId xmlns:a16="http://schemas.microsoft.com/office/drawing/2014/main" val="541022152"/>
                    </a:ext>
                  </a:extLst>
                </a:gridCol>
              </a:tblGrid>
              <a:tr h="328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레시피 검색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추천 레시피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상세</a:t>
                      </a:r>
                      <a:endParaRPr lang="en-US" altLang="ko-KR" sz="140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레시피보기</a:t>
                      </a:r>
                      <a:endParaRPr lang="ko-KR" altLang="en-US" sz="1400" dirty="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로그인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회원가입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프로그램 종료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668319"/>
                  </a:ext>
                </a:extLst>
              </a:tr>
              <a:tr h="399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재료로</a:t>
                      </a:r>
                      <a:endParaRPr lang="en-US" altLang="ko-KR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레시피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검색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구매하기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구매내역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412736"/>
                  </a:ext>
                </a:extLst>
              </a:tr>
              <a:tr h="399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이름으로</a:t>
                      </a:r>
                      <a:endParaRPr lang="en-US" altLang="ko-KR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레시피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검색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좋아요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구매상세내역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093041"/>
                  </a:ext>
                </a:extLst>
              </a:tr>
              <a:tr h="399706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싫어요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후기등록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193396"/>
                  </a:ext>
                </a:extLst>
              </a:tr>
              <a:tr h="399706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즐겨찾기 추가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후기 삭제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73299"/>
                  </a:ext>
                </a:extLst>
              </a:tr>
              <a:tr h="399706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후기목록보기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즐겨찾기 보기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832459"/>
                  </a:ext>
                </a:extLst>
              </a:tr>
              <a:tr h="399706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즐겨찾기 삭제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080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58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532;p43">
            <a:extLst>
              <a:ext uri="{FF2B5EF4-FFF2-40B4-BE49-F238E27FC236}">
                <a16:creationId xmlns:a16="http://schemas.microsoft.com/office/drawing/2014/main" id="{676A2E87-DB71-4B24-BC29-66D74D2A336E}"/>
              </a:ext>
            </a:extLst>
          </p:cNvPr>
          <p:cNvSpPr txBox="1">
            <a:spLocks/>
          </p:cNvSpPr>
          <p:nvPr/>
        </p:nvSpPr>
        <p:spPr>
          <a:xfrm>
            <a:off x="359953" y="264429"/>
            <a:ext cx="4434733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l"/>
            <a:r>
              <a:rPr lang="en-US" altLang="ko-KR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02 . </a:t>
            </a:r>
            <a:r>
              <a:rPr lang="ko-KR" altLang="en-US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프로그램 구성 </a:t>
            </a:r>
            <a:r>
              <a:rPr lang="en-US" altLang="ko-KR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&gt; R&amp;D</a:t>
            </a:r>
            <a:r>
              <a:rPr lang="ko-KR" altLang="en-US" sz="1800">
                <a:latin typeface="11롯데마트행복Medium" panose="02020603020101020101" pitchFamily="18" charset="-127"/>
                <a:ea typeface="11롯데마트행복Medium" panose="02020603020101020101" pitchFamily="18" charset="-127"/>
              </a:rPr>
              <a:t>사이트맵</a:t>
            </a:r>
          </a:p>
        </p:txBody>
      </p:sp>
      <p:sp>
        <p:nvSpPr>
          <p:cNvPr id="13" name="Google Shape;4482;p54">
            <a:extLst>
              <a:ext uri="{FF2B5EF4-FFF2-40B4-BE49-F238E27FC236}">
                <a16:creationId xmlns:a16="http://schemas.microsoft.com/office/drawing/2014/main" id="{4AECAD23-45F9-4D76-BE46-65C0F4EE09D6}"/>
              </a:ext>
            </a:extLst>
          </p:cNvPr>
          <p:cNvSpPr/>
          <p:nvPr/>
        </p:nvSpPr>
        <p:spPr>
          <a:xfrm rot="5400000" flipH="1">
            <a:off x="2358823" y="-1023310"/>
            <a:ext cx="78491" cy="3882006"/>
          </a:xfrm>
          <a:custGeom>
            <a:avLst/>
            <a:gdLst/>
            <a:ahLst/>
            <a:cxnLst/>
            <a:rect l="l" t="t" r="r" b="b"/>
            <a:pathLst>
              <a:path w="720" h="53023" extrusionOk="0">
                <a:moveTo>
                  <a:pt x="310" y="0"/>
                </a:moveTo>
                <a:cubicBezTo>
                  <a:pt x="38" y="972"/>
                  <a:pt x="1" y="5040"/>
                  <a:pt x="45" y="6124"/>
                </a:cubicBezTo>
                <a:cubicBezTo>
                  <a:pt x="95" y="7216"/>
                  <a:pt x="165" y="8338"/>
                  <a:pt x="228" y="9423"/>
                </a:cubicBezTo>
                <a:cubicBezTo>
                  <a:pt x="278" y="10274"/>
                  <a:pt x="328" y="11126"/>
                  <a:pt x="373" y="11977"/>
                </a:cubicBezTo>
                <a:cubicBezTo>
                  <a:pt x="505" y="14607"/>
                  <a:pt x="398" y="17332"/>
                  <a:pt x="291" y="19962"/>
                </a:cubicBezTo>
                <a:cubicBezTo>
                  <a:pt x="228" y="21696"/>
                  <a:pt x="158" y="23500"/>
                  <a:pt x="158" y="25247"/>
                </a:cubicBezTo>
                <a:lnTo>
                  <a:pt x="158" y="39425"/>
                </a:lnTo>
                <a:cubicBezTo>
                  <a:pt x="158" y="39967"/>
                  <a:pt x="190" y="41096"/>
                  <a:pt x="228" y="42522"/>
                </a:cubicBezTo>
                <a:cubicBezTo>
                  <a:pt x="335" y="46148"/>
                  <a:pt x="499" y="51635"/>
                  <a:pt x="265" y="52991"/>
                </a:cubicBezTo>
                <a:lnTo>
                  <a:pt x="474" y="53023"/>
                </a:lnTo>
                <a:cubicBezTo>
                  <a:pt x="707" y="51648"/>
                  <a:pt x="549" y="46155"/>
                  <a:pt x="448" y="42515"/>
                </a:cubicBezTo>
                <a:cubicBezTo>
                  <a:pt x="398" y="41090"/>
                  <a:pt x="366" y="39967"/>
                  <a:pt x="366" y="39425"/>
                </a:cubicBezTo>
                <a:lnTo>
                  <a:pt x="366" y="25247"/>
                </a:lnTo>
                <a:cubicBezTo>
                  <a:pt x="366" y="23500"/>
                  <a:pt x="436" y="21703"/>
                  <a:pt x="505" y="19968"/>
                </a:cubicBezTo>
                <a:cubicBezTo>
                  <a:pt x="612" y="17332"/>
                  <a:pt x="720" y="14607"/>
                  <a:pt x="581" y="11965"/>
                </a:cubicBezTo>
                <a:cubicBezTo>
                  <a:pt x="543" y="11113"/>
                  <a:pt x="492" y="10262"/>
                  <a:pt x="436" y="9410"/>
                </a:cubicBezTo>
                <a:cubicBezTo>
                  <a:pt x="373" y="8326"/>
                  <a:pt x="303" y="7203"/>
                  <a:pt x="259" y="6112"/>
                </a:cubicBezTo>
                <a:cubicBezTo>
                  <a:pt x="209" y="5040"/>
                  <a:pt x="247" y="1003"/>
                  <a:pt x="511" y="57"/>
                </a:cubicBezTo>
                <a:lnTo>
                  <a:pt x="3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314" name="Google Shape;445;p40">
            <a:extLst>
              <a:ext uri="{FF2B5EF4-FFF2-40B4-BE49-F238E27FC236}">
                <a16:creationId xmlns:a16="http://schemas.microsoft.com/office/drawing/2014/main" id="{89DD0324-2DA5-4ADD-B704-F5D70A2C153F}"/>
              </a:ext>
            </a:extLst>
          </p:cNvPr>
          <p:cNvGrpSpPr/>
          <p:nvPr/>
        </p:nvGrpSpPr>
        <p:grpSpPr>
          <a:xfrm rot="1597040">
            <a:off x="5511560" y="-529076"/>
            <a:ext cx="4156002" cy="1804947"/>
            <a:chOff x="6577073" y="1154992"/>
            <a:chExt cx="1766783" cy="767311"/>
          </a:xfrm>
        </p:grpSpPr>
        <p:sp>
          <p:nvSpPr>
            <p:cNvPr id="315" name="Google Shape;446;p40">
              <a:extLst>
                <a:ext uri="{FF2B5EF4-FFF2-40B4-BE49-F238E27FC236}">
                  <a16:creationId xmlns:a16="http://schemas.microsoft.com/office/drawing/2014/main" id="{1767B988-C9C6-4EBF-AFF8-54320F1C13E0}"/>
                </a:ext>
              </a:extLst>
            </p:cNvPr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16" name="Google Shape;447;p40">
              <a:extLst>
                <a:ext uri="{FF2B5EF4-FFF2-40B4-BE49-F238E27FC236}">
                  <a16:creationId xmlns:a16="http://schemas.microsoft.com/office/drawing/2014/main" id="{94B3753B-63E2-4424-9AFA-F79DC2A6330A}"/>
                </a:ext>
              </a:extLst>
            </p:cNvPr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17" name="Google Shape;448;p40">
              <a:extLst>
                <a:ext uri="{FF2B5EF4-FFF2-40B4-BE49-F238E27FC236}">
                  <a16:creationId xmlns:a16="http://schemas.microsoft.com/office/drawing/2014/main" id="{6B4FB7CA-58CE-4494-843C-437A48B7B3C9}"/>
                </a:ext>
              </a:extLst>
            </p:cNvPr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18" name="Google Shape;449;p40">
              <a:extLst>
                <a:ext uri="{FF2B5EF4-FFF2-40B4-BE49-F238E27FC236}">
                  <a16:creationId xmlns:a16="http://schemas.microsoft.com/office/drawing/2014/main" id="{EE8F4DAB-0875-4987-9B7F-61F85D22D858}"/>
                </a:ext>
              </a:extLst>
            </p:cNvPr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19" name="Google Shape;450;p40">
              <a:extLst>
                <a:ext uri="{FF2B5EF4-FFF2-40B4-BE49-F238E27FC236}">
                  <a16:creationId xmlns:a16="http://schemas.microsoft.com/office/drawing/2014/main" id="{5E6E21EE-5F0B-4855-B235-21D943EB5EB1}"/>
                </a:ext>
              </a:extLst>
            </p:cNvPr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0" name="Google Shape;451;p40">
              <a:extLst>
                <a:ext uri="{FF2B5EF4-FFF2-40B4-BE49-F238E27FC236}">
                  <a16:creationId xmlns:a16="http://schemas.microsoft.com/office/drawing/2014/main" id="{0F4B7D59-1D4E-4E09-98DE-4B136A383870}"/>
                </a:ext>
              </a:extLst>
            </p:cNvPr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1" name="Google Shape;452;p40">
              <a:extLst>
                <a:ext uri="{FF2B5EF4-FFF2-40B4-BE49-F238E27FC236}">
                  <a16:creationId xmlns:a16="http://schemas.microsoft.com/office/drawing/2014/main" id="{CC871931-68FD-48ED-B20D-92A9B0A37507}"/>
                </a:ext>
              </a:extLst>
            </p:cNvPr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2" name="Google Shape;453;p40">
              <a:extLst>
                <a:ext uri="{FF2B5EF4-FFF2-40B4-BE49-F238E27FC236}">
                  <a16:creationId xmlns:a16="http://schemas.microsoft.com/office/drawing/2014/main" id="{ED79E7FE-DF28-4229-80E3-9C7B32F74F19}"/>
                </a:ext>
              </a:extLst>
            </p:cNvPr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3" name="Google Shape;454;p40">
              <a:extLst>
                <a:ext uri="{FF2B5EF4-FFF2-40B4-BE49-F238E27FC236}">
                  <a16:creationId xmlns:a16="http://schemas.microsoft.com/office/drawing/2014/main" id="{98FF5B6A-9FA7-46DF-B3B5-6024BA2F8925}"/>
                </a:ext>
              </a:extLst>
            </p:cNvPr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4" name="Google Shape;455;p40">
              <a:extLst>
                <a:ext uri="{FF2B5EF4-FFF2-40B4-BE49-F238E27FC236}">
                  <a16:creationId xmlns:a16="http://schemas.microsoft.com/office/drawing/2014/main" id="{B38C8339-72DE-4EEA-8A30-55BEE2BBAC35}"/>
                </a:ext>
              </a:extLst>
            </p:cNvPr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  <p:sp>
          <p:nvSpPr>
            <p:cNvPr id="325" name="Google Shape;456;p40">
              <a:extLst>
                <a:ext uri="{FF2B5EF4-FFF2-40B4-BE49-F238E27FC236}">
                  <a16:creationId xmlns:a16="http://schemas.microsoft.com/office/drawing/2014/main" id="{34BAFBA9-19ED-4384-91A8-026DE704E4EA}"/>
                </a:ext>
              </a:extLst>
            </p:cNvPr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11롯데마트행복Medium" panose="02020603020101020101" pitchFamily="18" charset="-127"/>
                <a:ea typeface="11롯데마트행복Medium" panose="02020603020101020101" pitchFamily="18" charset="-127"/>
              </a:endParaRPr>
            </a:p>
          </p:txBody>
        </p:sp>
      </p:grp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03462DFF-0462-456F-AA9D-783F537BC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52290"/>
              </p:ext>
            </p:extLst>
          </p:nvPr>
        </p:nvGraphicFramePr>
        <p:xfrm>
          <a:off x="284499" y="1327821"/>
          <a:ext cx="8673645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092">
                  <a:extLst>
                    <a:ext uri="{9D8B030D-6E8A-4147-A177-3AD203B41FA5}">
                      <a16:colId xmlns:a16="http://schemas.microsoft.com/office/drawing/2014/main" val="1547105323"/>
                    </a:ext>
                  </a:extLst>
                </a:gridCol>
                <a:gridCol w="1454095">
                  <a:extLst>
                    <a:ext uri="{9D8B030D-6E8A-4147-A177-3AD203B41FA5}">
                      <a16:colId xmlns:a16="http://schemas.microsoft.com/office/drawing/2014/main" val="4043892726"/>
                    </a:ext>
                  </a:extLst>
                </a:gridCol>
                <a:gridCol w="1024090">
                  <a:extLst>
                    <a:ext uri="{9D8B030D-6E8A-4147-A177-3AD203B41FA5}">
                      <a16:colId xmlns:a16="http://schemas.microsoft.com/office/drawing/2014/main" val="1411095250"/>
                    </a:ext>
                  </a:extLst>
                </a:gridCol>
                <a:gridCol w="1239092">
                  <a:extLst>
                    <a:ext uri="{9D8B030D-6E8A-4147-A177-3AD203B41FA5}">
                      <a16:colId xmlns:a16="http://schemas.microsoft.com/office/drawing/2014/main" val="1708265791"/>
                    </a:ext>
                  </a:extLst>
                </a:gridCol>
                <a:gridCol w="1239092">
                  <a:extLst>
                    <a:ext uri="{9D8B030D-6E8A-4147-A177-3AD203B41FA5}">
                      <a16:colId xmlns:a16="http://schemas.microsoft.com/office/drawing/2014/main" val="58620888"/>
                    </a:ext>
                  </a:extLst>
                </a:gridCol>
                <a:gridCol w="1239092">
                  <a:extLst>
                    <a:ext uri="{9D8B030D-6E8A-4147-A177-3AD203B41FA5}">
                      <a16:colId xmlns:a16="http://schemas.microsoft.com/office/drawing/2014/main" val="4076271685"/>
                    </a:ext>
                  </a:extLst>
                </a:gridCol>
                <a:gridCol w="1239092">
                  <a:extLst>
                    <a:ext uri="{9D8B030D-6E8A-4147-A177-3AD203B41FA5}">
                      <a16:colId xmlns:a16="http://schemas.microsoft.com/office/drawing/2014/main" val="888463191"/>
                    </a:ext>
                  </a:extLst>
                </a:gridCol>
              </a:tblGrid>
              <a:tr h="296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레시피</a:t>
                      </a:r>
                      <a:endParaRPr lang="en-US" altLang="ko-KR" sz="140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전체보기</a:t>
                      </a:r>
                      <a:endParaRPr lang="ko-KR" altLang="en-US" sz="1400" dirty="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레시피검색</a:t>
                      </a:r>
                      <a:endParaRPr lang="ko-KR" altLang="en-US" sz="1400" dirty="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추천</a:t>
                      </a:r>
                      <a:endParaRPr lang="en-US" altLang="ko-KR" sz="140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레시피</a:t>
                      </a:r>
                      <a:endParaRPr lang="ko-KR" altLang="en-US" sz="1400" dirty="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레시피</a:t>
                      </a:r>
                      <a:endParaRPr lang="en-US" altLang="ko-KR" sz="140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등록하기</a:t>
                      </a:r>
                      <a:endParaRPr lang="ko-KR" altLang="en-US" sz="1400" dirty="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상세</a:t>
                      </a:r>
                      <a:endParaRPr lang="en-US" altLang="ko-KR" sz="140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레시피보기</a:t>
                      </a:r>
                      <a:endParaRPr lang="ko-KR" altLang="en-US" sz="1400" dirty="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로그인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프로그램</a:t>
                      </a:r>
                      <a:endParaRPr lang="en-US" altLang="ko-KR" sz="1400"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종료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200629"/>
                  </a:ext>
                </a:extLst>
              </a:tr>
              <a:tr h="50449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재료로 </a:t>
                      </a:r>
                      <a:endParaRPr lang="en-US" altLang="ko-KR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레시피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검색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좋아요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내 정보 보기</a:t>
                      </a:r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242670"/>
                  </a:ext>
                </a:extLst>
              </a:tr>
              <a:tr h="50449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이름으로</a:t>
                      </a:r>
                      <a:endParaRPr lang="en-US" altLang="ko-KR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레시피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검색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싫어요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로그아웃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866685"/>
                  </a:ext>
                </a:extLst>
              </a:tr>
              <a:tr h="50449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코드로</a:t>
                      </a:r>
                      <a:endParaRPr lang="en-US" altLang="ko-KR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레시피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검색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후기목록보기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159595"/>
                  </a:ext>
                </a:extLst>
              </a:tr>
              <a:tr h="36105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레시피</a:t>
                      </a:r>
                      <a:endParaRPr lang="en-US" altLang="ko-KR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수정하기</a:t>
                      </a:r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726912"/>
                  </a:ext>
                </a:extLst>
              </a:tr>
              <a:tr h="36105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레시피</a:t>
                      </a:r>
                      <a:endParaRPr lang="en-US" altLang="ko-KR" sz="140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11롯데마트행복Medium" panose="02020603020101020101" pitchFamily="18" charset="-127"/>
                          <a:ea typeface="11롯데마트행복Medium" panose="02020603020101020101" pitchFamily="18" charset="-127"/>
                        </a:rPr>
                        <a:t>삭제하기</a:t>
                      </a:r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latin typeface="11롯데마트행복Medium" panose="02020603020101020101" pitchFamily="18" charset="-127"/>
                        <a:ea typeface="11롯데마트행복Medium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169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843456"/>
      </p:ext>
    </p:extLst>
  </p:cSld>
  <p:clrMapOvr>
    <a:masterClrMapping/>
  </p:clrMapOvr>
</p:sld>
</file>

<file path=ppt/theme/theme1.xml><?xml version="1.0" encoding="utf-8"?>
<a:theme xmlns:a="http://schemas.openxmlformats.org/drawingml/2006/main" name="Food Truck Business Plan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BDB64"/>
      </a:accent1>
      <a:accent2>
        <a:srgbClr val="EA8894"/>
      </a:accent2>
      <a:accent3>
        <a:srgbClr val="D12C28"/>
      </a:accent3>
      <a:accent4>
        <a:srgbClr val="E2881E"/>
      </a:accent4>
      <a:accent5>
        <a:srgbClr val="79C973"/>
      </a:accent5>
      <a:accent6>
        <a:srgbClr val="BCEFF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850</Words>
  <Application>Microsoft Office PowerPoint</Application>
  <PresentationFormat>화면 슬라이드 쇼(16:9)</PresentationFormat>
  <Paragraphs>242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11롯데마트행복Medium</vt:lpstr>
      <vt:lpstr>Lobster Two</vt:lpstr>
      <vt:lpstr>Arial</vt:lpstr>
      <vt:lpstr>Catamaran</vt:lpstr>
      <vt:lpstr>Food Truck Business Plan</vt:lpstr>
      <vt:lpstr>RECIPE MARKET</vt:lpstr>
      <vt:lpstr>Index</vt:lpstr>
      <vt:lpstr>프로젝트 개요</vt:lpstr>
      <vt:lpstr>01 . 프로젝트개요 </vt:lpstr>
      <vt:lpstr>01 . 프로젝트개요 &gt; 프로젝트 일정 </vt:lpstr>
      <vt:lpstr>01 . 프로젝트개요 &gt; 팀원 소개</vt:lpstr>
      <vt:lpstr>프로그램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시연</vt:lpstr>
      <vt:lpstr>확장 기능</vt:lpstr>
      <vt:lpstr>PowerPoint 프레젠테이션</vt:lpstr>
      <vt:lpstr>이슈사항</vt:lpstr>
      <vt:lpstr>PowerPoint 프레젠테이션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MARKET</dc:title>
  <cp:lastModifiedBy>ko soojeong</cp:lastModifiedBy>
  <cp:revision>49</cp:revision>
  <dcterms:modified xsi:type="dcterms:W3CDTF">2020-07-02T05:21:36Z</dcterms:modified>
</cp:coreProperties>
</file>