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222be9fc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222be9fc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222be9fc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222be9fc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222be9fc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222be9fc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222be9fc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222be9fc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222be9fc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222be9fc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222be9fc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222be9fc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1ad368f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1ad368f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222be9f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222be9f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222be9f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222be9f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222be9f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222be9f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df32a14c0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df32a14c0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1ad368f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1ad368f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1b027fdc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1b027fdc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1b027fdc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1b027fdc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1ad368f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1ad368f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1b027fd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11b027fd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1ad368f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1ad368f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df32a14c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df32a14c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df32a14c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df32a14c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df32a14c0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df32a14c0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df32a14c0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df32a14c0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46ca6e3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46ca6e3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df32a14c0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df32a14c0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222be9fc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222be9fc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flightradar24.com/52.42,16.96/6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ciencedirect.com/science/article/pii/S2210670721000196#bib0115" TargetMode="External"/><Relationship Id="rId4" Type="http://schemas.openxmlformats.org/officeDocument/2006/relationships/hyperlink" Target="https://www.sciencedirect.com/science/article/pii/S2210670721000196#bib0145" TargetMode="External"/><Relationship Id="rId9" Type="http://schemas.openxmlformats.org/officeDocument/2006/relationships/hyperlink" Target="https://www.sciencedirect.com/science/article/pii/S2210670721000196#bib0185" TargetMode="External"/><Relationship Id="rId5" Type="http://schemas.openxmlformats.org/officeDocument/2006/relationships/hyperlink" Target="https://www.sciencedirect.com/science/article/pii/S2210670721000196#bib0015" TargetMode="External"/><Relationship Id="rId6" Type="http://schemas.openxmlformats.org/officeDocument/2006/relationships/hyperlink" Target="https://www.sciencedirect.com/science/article/pii/S2210670721000196#bib0135" TargetMode="External"/><Relationship Id="rId7" Type="http://schemas.openxmlformats.org/officeDocument/2006/relationships/hyperlink" Target="https://www.sciencedirect.com/science/article/pii/S2210670721000196#bib0085" TargetMode="External"/><Relationship Id="rId8" Type="http://schemas.openxmlformats.org/officeDocument/2006/relationships/hyperlink" Target="https://www.sciencedirect.com/science/article/pii/S2210670721000196#bib010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94575" y="1322450"/>
            <a:ext cx="88422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 pogoda wpływa na transport?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Zapraszamy do oglądania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01250" y="658775"/>
            <a:ext cx="8913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 jakiej ilości opadów pociągi spóźniają się najczęściej?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268" y="1193975"/>
            <a:ext cx="5120957" cy="37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97350" y="450850"/>
            <a:ext cx="8949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2107"/>
              <a:buNone/>
            </a:pPr>
            <a:r>
              <a:rPr lang="pl" sz="2351"/>
              <a:t>Jaka </a:t>
            </a:r>
            <a:r>
              <a:rPr lang="pl" sz="2351"/>
              <a:t>część</a:t>
            </a:r>
            <a:r>
              <a:rPr lang="pl" sz="2351"/>
              <a:t> </a:t>
            </a:r>
            <a:r>
              <a:rPr lang="pl" sz="2351"/>
              <a:t>pociągów</a:t>
            </a:r>
            <a:r>
              <a:rPr lang="pl" sz="2351"/>
              <a:t> jest opóźniona jeśli wystąpią opady śniegu?</a:t>
            </a:r>
            <a:endParaRPr sz="2351"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557" y="1031250"/>
            <a:ext cx="5152881" cy="37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075" y="1148750"/>
            <a:ext cx="5515850" cy="4063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>
            <p:ph type="title"/>
          </p:nvPr>
        </p:nvSpPr>
        <p:spPr>
          <a:xfrm>
            <a:off x="92200" y="613550"/>
            <a:ext cx="8967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040"/>
              <a:t>Dla jakiej ilości opadów deszczu opóźnienia pociągów są największe?</a:t>
            </a:r>
            <a:endParaRPr sz="204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601" y="1193975"/>
            <a:ext cx="5060800" cy="37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>
            <p:ph type="title"/>
          </p:nvPr>
        </p:nvSpPr>
        <p:spPr>
          <a:xfrm>
            <a:off x="101250" y="658775"/>
            <a:ext cx="8913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140"/>
              <a:t>Przy jakiej ilości opadów </a:t>
            </a:r>
            <a:r>
              <a:rPr lang="pl" sz="2140"/>
              <a:t>deszczu</a:t>
            </a:r>
            <a:r>
              <a:rPr lang="pl" sz="2140"/>
              <a:t> pociągi spóźniają się najczęściej?</a:t>
            </a:r>
            <a:endParaRPr sz="214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748" y="1029375"/>
            <a:ext cx="5350517" cy="39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>
            <p:ph type="title"/>
          </p:nvPr>
        </p:nvSpPr>
        <p:spPr>
          <a:xfrm>
            <a:off x="97350" y="450850"/>
            <a:ext cx="8949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2107"/>
              <a:buNone/>
            </a:pPr>
            <a:r>
              <a:rPr lang="pl" sz="2351"/>
              <a:t>Jaka część pociągów jest opóźniona jeśli wystąpią opady deszczu?</a:t>
            </a:r>
            <a:endParaRPr sz="235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3</a:t>
            </a:r>
            <a:r>
              <a:rPr lang="pl"/>
              <a:t>. Transport lotniczy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Wydaje się, że opóźnienia samolotów są największe? Czy tak na pewno jest?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29450" y="562500"/>
            <a:ext cx="76884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 wiatr wpływa na opóźnienie samolotów?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729325" y="1284900"/>
            <a:ext cx="3774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>
            <p:ph idx="2" type="body"/>
          </p:nvPr>
        </p:nvSpPr>
        <p:spPr>
          <a:xfrm>
            <a:off x="4643600" y="1284775"/>
            <a:ext cx="3774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02" y="1457725"/>
            <a:ext cx="4423000" cy="28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1394583"/>
            <a:ext cx="4616826" cy="3008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449" y="1243925"/>
            <a:ext cx="4961100" cy="365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>
            <p:ph type="title"/>
          </p:nvPr>
        </p:nvSpPr>
        <p:spPr>
          <a:xfrm>
            <a:off x="236850" y="586450"/>
            <a:ext cx="882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Dla jakiej ilości opadów opóźnienie jest największe</a:t>
            </a:r>
            <a:r>
              <a:rPr lang="pl"/>
              <a:t>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462" y="1322750"/>
            <a:ext cx="4805075" cy="35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>
            <p:ph type="title"/>
          </p:nvPr>
        </p:nvSpPr>
        <p:spPr>
          <a:xfrm>
            <a:off x="146450" y="586450"/>
            <a:ext cx="882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 jakiej ilości opadów samoloty </a:t>
            </a:r>
            <a:r>
              <a:rPr lang="pl"/>
              <a:t>opóźniają</a:t>
            </a:r>
            <a:r>
              <a:rPr lang="pl"/>
              <a:t> się najczęściej?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617450" y="505075"/>
            <a:ext cx="590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Jakie opóźnienie wywołuje największe niezadowolenie u </a:t>
            </a:r>
            <a:r>
              <a:rPr lang="pl"/>
              <a:t>podróżujących?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526" y="1516175"/>
            <a:ext cx="4690950" cy="345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będziemy z wami analizować?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700"/>
              <a:t>Wybraliśmy trzy rodzaje transportu: rower, pociąg i samolot. W każdym z nich wzięliśmy pod uwagę różne dane pogodowe i zbadaliśmy jakie są między nimi zależności. Na pewno każdy z nas czekał na opóźniony pociąg i zastanawiał się kiedy w końcu przyjedzie. Spójrzmy więc jak pogoda wpływa na środki transportu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18650"/>
            <a:ext cx="8095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Jakie opóźnienie będzie miał dzisiaj samolot lecący z  Nowego Jorku do Atlanty  ?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727650" y="2239650"/>
            <a:ext cx="7688700" cy="20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Wybraliśmy lot o numerze  i pobraliśmy pogodę z miejsca przylotu i odlotu, aby sprawdzić jak nasze zależności oddają rzeczywistość. Czy nasze przewidywania się sprawdzą?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https://www.flightradar24.com/52.42,16.96/6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3335"/>
            <a:ext cx="9144000" cy="3359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" y="-14149"/>
            <a:ext cx="9143999" cy="29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438975"/>
            <a:ext cx="9143999" cy="32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662025" y="643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2775"/>
            <a:ext cx="9212225" cy="44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" y="42850"/>
            <a:ext cx="9144000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1" cy="372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" y="3672927"/>
            <a:ext cx="9143998" cy="147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0" y="0"/>
            <a:ext cx="9143999" cy="30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829483"/>
            <a:ext cx="9144001" cy="2617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Dziękujemy za uwagę!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Jan Wiśniewski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Dominik Wilk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Yauheni Butsialevich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l"/>
              <a:t>Transport rowerowy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Jak temperatura wpływa na długość przejazdu, a jak na liczbę przejazdów. Która temperatura jest najlepsza dla wypożyczalni rowerów? To pytania, na które postaramy się udzielić odpowiedzi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572150"/>
            <a:ext cx="76887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pl"/>
              <a:t>Długość przejazdów a temperatura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525" y="1220175"/>
            <a:ext cx="5625100" cy="365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543250"/>
            <a:ext cx="76887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b) Jak zależy długość przejazdu od temperatury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100" y="1275275"/>
            <a:ext cx="6498126" cy="38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552875"/>
            <a:ext cx="81435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c) Zatem która temperatura jest najbardziej opłacalna?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172" y="1169372"/>
            <a:ext cx="5210875" cy="38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0" y="649725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0" lang="pl" sz="167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Impact of environment on bicycle travel demand—Assessment using bikeshare system data</a:t>
            </a:r>
            <a:r>
              <a:rPr b="0" lang="pl" sz="187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sz="1870">
              <a:solidFill>
                <a:srgbClr val="1F1F1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670">
              <a:solidFill>
                <a:srgbClr val="1F1F1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618600" y="1861925"/>
            <a:ext cx="79068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Also, the temperature was found to have a non-linear effect on bicycle volume, which means that when the temperature exceeds the threshold value cyclist volume decreases. In (</a:t>
            </a:r>
            <a:r>
              <a:rPr lang="pl" sz="1200">
                <a:solidFill>
                  <a:srgbClr val="0272B1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Miranda-Moreno &amp; Nosal, 2011</a:t>
            </a:r>
            <a:r>
              <a:rPr lang="pl" sz="120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) temperature had a negative effect on bicycle volume when it was higher than 28 °C. The ideal temperature for bicycle riding was identified to be about 25 °C in (</a:t>
            </a:r>
            <a:r>
              <a:rPr lang="pl" sz="1200">
                <a:solidFill>
                  <a:srgbClr val="0272B1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Richardson, 2000</a:t>
            </a:r>
            <a:r>
              <a:rPr lang="pl" sz="120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) and (</a:t>
            </a:r>
            <a:r>
              <a:rPr lang="pl" sz="1200">
                <a:solidFill>
                  <a:srgbClr val="0272B1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Böcker, Uteng, Liu, &amp; Dijst, 2019</a:t>
            </a:r>
            <a:r>
              <a:rPr lang="pl" sz="120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), 28 °C in (</a:t>
            </a:r>
            <a:r>
              <a:rPr lang="pl" sz="1200">
                <a:solidFill>
                  <a:srgbClr val="0272B1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Phung &amp; Rose, 2007</a:t>
            </a:r>
            <a:r>
              <a:rPr lang="pl" sz="120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), and 32.2 °C in (</a:t>
            </a:r>
            <a:r>
              <a:rPr lang="pl" sz="1200">
                <a:solidFill>
                  <a:srgbClr val="0272B1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Gebhart &amp; Noland, 2014</a:t>
            </a:r>
            <a:r>
              <a:rPr lang="pl" sz="120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) and (</a:t>
            </a:r>
            <a:r>
              <a:rPr lang="pl" sz="1200">
                <a:solidFill>
                  <a:srgbClr val="0272B1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Lewin, 2011</a:t>
            </a:r>
            <a:r>
              <a:rPr lang="pl" sz="120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). </a:t>
            </a:r>
            <a:r>
              <a:rPr lang="pl" sz="1200">
                <a:solidFill>
                  <a:srgbClr val="0272B1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Winters et al. (2011)</a:t>
            </a:r>
            <a:r>
              <a:rPr lang="pl" sz="120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 calculated that average daily bicycle trip rate increase from 1.68 work trips/person for temperatures below 0 °C, up to 1.73 work trips/person for temperatures 16−20 °C. Higher temperature (above 20 °C) resulted in a decrease in the average daily bicycle trip rate to 1.72 work trips/person.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1940550" y="1121650"/>
            <a:ext cx="5262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67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Pazdan Sylwia , Kiec Mariusz , D’Agostino Carmelo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2. Transport kolejowy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Opóźnienia są na pewno dla większości irytujące, czasem wynikają one z niebezpiecznych wypadków na trasie pociągu, często wpływ ma pogoda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92200" y="613550"/>
            <a:ext cx="8967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040"/>
              <a:t>Dla jakiej ilości opadów śniegu opóźnienia </a:t>
            </a:r>
            <a:r>
              <a:rPr lang="pl" sz="2040"/>
              <a:t>pociągów</a:t>
            </a:r>
            <a:r>
              <a:rPr lang="pl" sz="2040"/>
              <a:t> są </a:t>
            </a:r>
            <a:r>
              <a:rPr lang="pl" sz="2040"/>
              <a:t>największe?</a:t>
            </a:r>
            <a:endParaRPr sz="204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377" y="1148750"/>
            <a:ext cx="5358947" cy="39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