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6"/>
  </p:notesMasterIdLst>
  <p:sldIdLst>
    <p:sldId id="263" r:id="rId2"/>
    <p:sldId id="268" r:id="rId3"/>
    <p:sldId id="264" r:id="rId4"/>
    <p:sldId id="266" r:id="rId5"/>
  </p:sldIdLst>
  <p:sldSz cx="32918400" cy="21945600"/>
  <p:notesSz cx="6858000" cy="9144000"/>
  <p:embeddedFontLst>
    <p:embeddedFont>
      <p:font typeface="Cambria Math" panose="02040503050406030204" pitchFamily="18" charset="0"/>
      <p:regular r:id="rId7"/>
    </p:embeddedFont>
    <p:embeddedFont>
      <p:font typeface="Domine" panose="02010600030101010101" charset="0"/>
      <p:regular r:id="rId8"/>
    </p:embeddedFont>
    <p:embeddedFont>
      <p:font typeface="Montserrat Extra Bold" panose="02010600030101010101" charset="0"/>
      <p:bold r:id="rId9"/>
    </p:embeddedFont>
    <p:embeddedFont>
      <p:font typeface="Open Sans" panose="020B0606030504020204" pitchFamily="34" charset="0"/>
      <p:regular r:id="rId10"/>
      <p:bold r:id="rId11"/>
      <p:italic r:id="rId12"/>
      <p:boldItalic r:id="rId13"/>
    </p:embeddedFont>
  </p:embeddedFontLst>
  <p:custDataLst>
    <p:tags r:id="rId14"/>
  </p:custDataLst>
  <p:defaultTextStyle>
    <a:defPPr>
      <a:defRPr lang="en-US"/>
    </a:defPPr>
    <a:lvl1pPr marL="0" algn="l" defTabSz="3132837" rtl="0" eaLnBrk="1" latinLnBrk="0" hangingPunct="1">
      <a:defRPr sz="6209" kern="1200">
        <a:solidFill>
          <a:schemeClr val="tx1"/>
        </a:solidFill>
        <a:latin typeface="+mn-lt"/>
        <a:ea typeface="+mn-ea"/>
        <a:cs typeface="+mn-cs"/>
      </a:defRPr>
    </a:lvl1pPr>
    <a:lvl2pPr marL="1566419" algn="l" defTabSz="3132837" rtl="0" eaLnBrk="1" latinLnBrk="0" hangingPunct="1">
      <a:defRPr sz="6209" kern="1200">
        <a:solidFill>
          <a:schemeClr val="tx1"/>
        </a:solidFill>
        <a:latin typeface="+mn-lt"/>
        <a:ea typeface="+mn-ea"/>
        <a:cs typeface="+mn-cs"/>
      </a:defRPr>
    </a:lvl2pPr>
    <a:lvl3pPr marL="3132837" algn="l" defTabSz="3132837" rtl="0" eaLnBrk="1" latinLnBrk="0" hangingPunct="1">
      <a:defRPr sz="6209" kern="1200">
        <a:solidFill>
          <a:schemeClr val="tx1"/>
        </a:solidFill>
        <a:latin typeface="+mn-lt"/>
        <a:ea typeface="+mn-ea"/>
        <a:cs typeface="+mn-cs"/>
      </a:defRPr>
    </a:lvl3pPr>
    <a:lvl4pPr marL="4699258" algn="l" defTabSz="3132837" rtl="0" eaLnBrk="1" latinLnBrk="0" hangingPunct="1">
      <a:defRPr sz="6209" kern="1200">
        <a:solidFill>
          <a:schemeClr val="tx1"/>
        </a:solidFill>
        <a:latin typeface="+mn-lt"/>
        <a:ea typeface="+mn-ea"/>
        <a:cs typeface="+mn-cs"/>
      </a:defRPr>
    </a:lvl4pPr>
    <a:lvl5pPr marL="6265677" algn="l" defTabSz="3132837" rtl="0" eaLnBrk="1" latinLnBrk="0" hangingPunct="1">
      <a:defRPr sz="6209" kern="1200">
        <a:solidFill>
          <a:schemeClr val="tx1"/>
        </a:solidFill>
        <a:latin typeface="+mn-lt"/>
        <a:ea typeface="+mn-ea"/>
        <a:cs typeface="+mn-cs"/>
      </a:defRPr>
    </a:lvl5pPr>
    <a:lvl6pPr marL="7832096" algn="l" defTabSz="3132837" rtl="0" eaLnBrk="1" latinLnBrk="0" hangingPunct="1">
      <a:defRPr sz="6209" kern="1200">
        <a:solidFill>
          <a:schemeClr val="tx1"/>
        </a:solidFill>
        <a:latin typeface="+mn-lt"/>
        <a:ea typeface="+mn-ea"/>
        <a:cs typeface="+mn-cs"/>
      </a:defRPr>
    </a:lvl6pPr>
    <a:lvl7pPr marL="9398515" algn="l" defTabSz="3132837" rtl="0" eaLnBrk="1" latinLnBrk="0" hangingPunct="1">
      <a:defRPr sz="6209" kern="1200">
        <a:solidFill>
          <a:schemeClr val="tx1"/>
        </a:solidFill>
        <a:latin typeface="+mn-lt"/>
        <a:ea typeface="+mn-ea"/>
        <a:cs typeface="+mn-cs"/>
      </a:defRPr>
    </a:lvl7pPr>
    <a:lvl8pPr marL="10964932" algn="l" defTabSz="3132837" rtl="0" eaLnBrk="1" latinLnBrk="0" hangingPunct="1">
      <a:defRPr sz="6209" kern="1200">
        <a:solidFill>
          <a:schemeClr val="tx1"/>
        </a:solidFill>
        <a:latin typeface="+mn-lt"/>
        <a:ea typeface="+mn-ea"/>
        <a:cs typeface="+mn-cs"/>
      </a:defRPr>
    </a:lvl8pPr>
    <a:lvl9pPr marL="12531353" algn="l" defTabSz="3132837" rtl="0" eaLnBrk="1" latinLnBrk="0" hangingPunct="1">
      <a:defRPr sz="620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08" userDrawn="1">
          <p15:clr>
            <a:srgbClr val="A4A3A4"/>
          </p15:clr>
        </p15:guide>
        <p15:guide id="2" pos="7776" userDrawn="1">
          <p15:clr>
            <a:srgbClr val="A4A3A4"/>
          </p15:clr>
        </p15:guide>
        <p15:guide id="3" orient="horz" pos="6912" userDrawn="1">
          <p15:clr>
            <a:srgbClr val="A4A3A4"/>
          </p15:clr>
        </p15:guide>
        <p15:guide id="4" pos="10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E3"/>
    <a:srgbClr val="B3C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65" autoAdjust="0"/>
    <p:restoredTop sz="93519" autoAdjust="0"/>
  </p:normalViewPr>
  <p:slideViewPr>
    <p:cSldViewPr snapToGrid="0">
      <p:cViewPr varScale="1">
        <p:scale>
          <a:sx n="22" d="100"/>
          <a:sy n="22" d="100"/>
        </p:scale>
        <p:origin x="39" y="779"/>
      </p:cViewPr>
      <p:guideLst>
        <p:guide orient="horz" pos="4608"/>
        <p:guide pos="7776"/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/>
            </a:defPPr>
            <a:lvl1pPr algn="r">
              <a:defRPr sz="1200"/>
            </a:lvl1pPr>
          </a:lstStyle>
          <a:p>
            <a:fld id="{7B0E8FA9-8B5F-4493-A208-FBBD06A1EBF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/>
            </a:defPPr>
            <a:lvl1pPr algn="r">
              <a:defRPr sz="1200"/>
            </a:lvl1pPr>
          </a:lstStyle>
          <a:p>
            <a:fld id="{CD15AFD9-35F1-4A8D-8AD3-EDB948176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15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32837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1pPr>
    <a:lvl2pPr marL="1566419" algn="l" defTabSz="3132837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2pPr>
    <a:lvl3pPr marL="3132837" algn="l" defTabSz="3132837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3pPr>
    <a:lvl4pPr marL="4699258" algn="l" defTabSz="3132837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4pPr>
    <a:lvl5pPr marL="6265677" algn="l" defTabSz="3132837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5pPr>
    <a:lvl6pPr marL="7832096" algn="l" defTabSz="3132837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6pPr>
    <a:lvl7pPr marL="9398515" algn="l" defTabSz="3132837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7pPr>
    <a:lvl8pPr marL="10964932" algn="l" defTabSz="3132837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8pPr>
    <a:lvl9pPr marL="12531353" algn="l" defTabSz="3132837" rtl="0" eaLnBrk="1" latinLnBrk="0" hangingPunct="1">
      <a:defRPr sz="407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96767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946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tretch>
            <a:fillRect/>
          </a:stretch>
        </p:blipFill>
        <p:spPr>
          <a:xfrm rot="16200000">
            <a:off x="-11074400" y="10972800"/>
            <a:ext cx="14274800" cy="3937000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4"/>
          <a:stretch>
            <a:fillRect/>
          </a:stretch>
        </p:blipFill>
        <p:spPr>
          <a:xfrm rot="5400000">
            <a:off x="29718000" y="10972800"/>
            <a:ext cx="14274800" cy="3937000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1460500" y="22453600"/>
            <a:ext cx="29997400" cy="1447800"/>
          </a:xfrm>
          <a:prstGeom prst="rect">
            <a:avLst/>
          </a:prstGeom>
        </p:spPr>
      </p:pic>
      <p:sp>
        <p:nvSpPr>
          <p:cNvPr id="5" name="New shape"/>
          <p:cNvSpPr/>
          <p:nvPr/>
        </p:nvSpPr>
        <p:spPr>
          <a:xfrm>
            <a:off x="1460500" y="23025100"/>
            <a:ext cx="164592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560">
                <a:solidFill>
                  <a:srgbClr val="808080"/>
                </a:solidFill>
              </a:rPr>
              <a:t>Template ID: assessingslate  Size: 36x24</a:t>
            </a:r>
          </a:p>
        </p:txBody>
      </p:sp>
    </p:spTree>
    <p:extLst>
      <p:ext uri="{BB962C8B-B14F-4D97-AF65-F5344CB8AC3E}">
        <p14:creationId xmlns:p14="http://schemas.microsoft.com/office/powerpoint/2010/main" val="205434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ransition/>
  <p:txStyles>
    <p:titleStyle>
      <a:defPPr>
        <a:defRPr kern="1200"/>
      </a:defPPr>
      <a:lvl1pPr algn="ctr" defTabSz="2926312" rtl="0" eaLnBrk="1" latinLnBrk="0" hangingPunct="1">
        <a:spcBef>
          <a:spcPct val="0"/>
        </a:spcBef>
        <a:buNone/>
        <a:defRPr sz="89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>
        <a:defRPr kern="1200"/>
      </a:defPPr>
      <a:lvl1pPr marL="0" indent="0" algn="l" defTabSz="2926312" rtl="0" eaLnBrk="1" latinLnBrk="0" hangingPunct="1">
        <a:spcBef>
          <a:spcPct val="20000"/>
        </a:spcBef>
        <a:buFont typeface="Arial" pitchFamily="34" charset="0"/>
        <a:buNone/>
        <a:defRPr sz="8934" kern="1200">
          <a:solidFill>
            <a:schemeClr val="tx1"/>
          </a:solidFill>
          <a:latin typeface="+mn-lt"/>
          <a:ea typeface="+mn-ea"/>
          <a:cs typeface="+mn-cs"/>
        </a:defRPr>
      </a:lvl1pPr>
      <a:lvl2pPr marL="2377629" indent="-914473" algn="l" defTabSz="2926312" rtl="0" eaLnBrk="1" latinLnBrk="0" hangingPunct="1">
        <a:spcBef>
          <a:spcPct val="20000"/>
        </a:spcBef>
        <a:buFont typeface="Arial" pitchFamily="34" charset="0"/>
        <a:buChar char="–"/>
        <a:defRPr sz="8934" kern="1200">
          <a:solidFill>
            <a:schemeClr val="tx1"/>
          </a:solidFill>
          <a:latin typeface="+mn-lt"/>
          <a:ea typeface="+mn-ea"/>
          <a:cs typeface="+mn-cs"/>
        </a:defRPr>
      </a:lvl2pPr>
      <a:lvl3pPr marL="3657890" indent="-731578" algn="l" defTabSz="2926312" rtl="0" eaLnBrk="1" latinLnBrk="0" hangingPunct="1">
        <a:spcBef>
          <a:spcPct val="20000"/>
        </a:spcBef>
        <a:buFont typeface="Arial" pitchFamily="34" charset="0"/>
        <a:buChar char="•"/>
        <a:defRPr sz="7668" kern="1200">
          <a:solidFill>
            <a:schemeClr val="tx1"/>
          </a:solidFill>
          <a:latin typeface="+mn-lt"/>
          <a:ea typeface="+mn-ea"/>
          <a:cs typeface="+mn-cs"/>
        </a:defRPr>
      </a:lvl3pPr>
      <a:lvl4pPr marL="5121045" indent="-731578" algn="l" defTabSz="2926312" rtl="0" eaLnBrk="1" latinLnBrk="0" hangingPunct="1">
        <a:spcBef>
          <a:spcPct val="20000"/>
        </a:spcBef>
        <a:buFont typeface="Arial" pitchFamily="34" charset="0"/>
        <a:buChar char="–"/>
        <a:defRPr sz="6468" kern="1200">
          <a:solidFill>
            <a:schemeClr val="tx1"/>
          </a:solidFill>
          <a:latin typeface="+mn-lt"/>
          <a:ea typeface="+mn-ea"/>
          <a:cs typeface="+mn-cs"/>
        </a:defRPr>
      </a:lvl4pPr>
      <a:lvl5pPr marL="6584201" indent="-731578" algn="l" defTabSz="2926312" rtl="0" eaLnBrk="1" latinLnBrk="0" hangingPunct="1">
        <a:spcBef>
          <a:spcPct val="20000"/>
        </a:spcBef>
        <a:buFont typeface="Arial" pitchFamily="34" charset="0"/>
        <a:buChar char="»"/>
        <a:defRPr sz="6468" kern="1200">
          <a:solidFill>
            <a:schemeClr val="tx1"/>
          </a:solidFill>
          <a:latin typeface="+mn-lt"/>
          <a:ea typeface="+mn-ea"/>
          <a:cs typeface="+mn-cs"/>
        </a:defRPr>
      </a:lvl5pPr>
      <a:lvl6pPr marL="8047356" indent="-731578" algn="l" defTabSz="2926312" rtl="0" eaLnBrk="1" latinLnBrk="0" hangingPunct="1">
        <a:spcBef>
          <a:spcPct val="20000"/>
        </a:spcBef>
        <a:buFont typeface="Arial" pitchFamily="34" charset="0"/>
        <a:buChar char="•"/>
        <a:defRPr sz="6468" kern="1200">
          <a:solidFill>
            <a:schemeClr val="tx1"/>
          </a:solidFill>
          <a:latin typeface="+mn-lt"/>
          <a:ea typeface="+mn-ea"/>
          <a:cs typeface="+mn-cs"/>
        </a:defRPr>
      </a:lvl6pPr>
      <a:lvl7pPr marL="9510513" indent="-731578" algn="l" defTabSz="2926312" rtl="0" eaLnBrk="1" latinLnBrk="0" hangingPunct="1">
        <a:spcBef>
          <a:spcPct val="20000"/>
        </a:spcBef>
        <a:buFont typeface="Arial" pitchFamily="34" charset="0"/>
        <a:buChar char="•"/>
        <a:defRPr sz="6468" kern="1200">
          <a:solidFill>
            <a:schemeClr val="tx1"/>
          </a:solidFill>
          <a:latin typeface="+mn-lt"/>
          <a:ea typeface="+mn-ea"/>
          <a:cs typeface="+mn-cs"/>
        </a:defRPr>
      </a:lvl7pPr>
      <a:lvl8pPr marL="10973669" indent="-731578" algn="l" defTabSz="2926312" rtl="0" eaLnBrk="1" latinLnBrk="0" hangingPunct="1">
        <a:spcBef>
          <a:spcPct val="20000"/>
        </a:spcBef>
        <a:buFont typeface="Arial" pitchFamily="34" charset="0"/>
        <a:buChar char="•"/>
        <a:defRPr sz="6468" kern="1200">
          <a:solidFill>
            <a:schemeClr val="tx1"/>
          </a:solidFill>
          <a:latin typeface="+mn-lt"/>
          <a:ea typeface="+mn-ea"/>
          <a:cs typeface="+mn-cs"/>
        </a:defRPr>
      </a:lvl8pPr>
      <a:lvl9pPr marL="12436824" indent="-731578" algn="l" defTabSz="2926312" rtl="0" eaLnBrk="1" latinLnBrk="0" hangingPunct="1">
        <a:spcBef>
          <a:spcPct val="20000"/>
        </a:spcBef>
        <a:buFont typeface="Arial" pitchFamily="34" charset="0"/>
        <a:buChar char="•"/>
        <a:defRPr sz="64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3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63155" algn="l" defTabSz="29263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26312" algn="l" defTabSz="29263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389467" algn="l" defTabSz="29263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852624" algn="l" defTabSz="29263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15779" algn="l" defTabSz="29263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778935" algn="l" defTabSz="29263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242090" algn="l" defTabSz="29263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705247" algn="l" defTabSz="2926312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/>
          <p:cNvSpPr/>
          <p:nvPr/>
        </p:nvSpPr>
        <p:spPr>
          <a:xfrm>
            <a:off x="16734190" y="4686766"/>
            <a:ext cx="7562175" cy="10101271"/>
          </a:xfrm>
          <a:prstGeom prst="roundRect">
            <a:avLst>
              <a:gd name="adj" fmla="val 1822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0" y="5"/>
            <a:ext cx="32918400" cy="4168061"/>
          </a:xfrm>
          <a:prstGeom prst="rect">
            <a:avLst/>
          </a:prstGeom>
          <a:solidFill>
            <a:srgbClr val="A0B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344" tIns="42672" rIns="85344" bIns="42672" rtlCol="0" anchor="ctr"/>
          <a:lstStyle>
            <a:defPPr>
              <a:defRPr kern="1200"/>
            </a:defPPr>
          </a:lstStyle>
          <a:p>
            <a:endParaRPr lang="zh-CN" altLang="en-US" sz="1100"/>
          </a:p>
        </p:txBody>
      </p:sp>
      <p:sp>
        <p:nvSpPr>
          <p:cNvPr id="51" name="Title 11">
            <a:extLst>
              <a:ext uri="{FF2B5EF4-FFF2-40B4-BE49-F238E27FC236}">
                <a16:creationId xmlns:a16="http://schemas.microsoft.com/office/drawing/2014/main" id="{EE7A5C51-35F0-4B71-992D-43D344D16C04}"/>
              </a:ext>
            </a:extLst>
          </p:cNvPr>
          <p:cNvSpPr txBox="1"/>
          <p:nvPr/>
        </p:nvSpPr>
        <p:spPr>
          <a:xfrm>
            <a:off x="2751864" y="939187"/>
            <a:ext cx="26806358" cy="1831290"/>
          </a:xfrm>
          <a:prstGeom prst="rect">
            <a:avLst/>
          </a:prstGeom>
        </p:spPr>
        <p:txBody>
          <a:bodyPr lIns="85344" tIns="42672" rIns="85344" bIns="42672"/>
          <a:lstStyle>
            <a:defPPr>
              <a:defRPr kern="1200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b="1" dirty="0">
                <a:solidFill>
                  <a:schemeClr val="bg1"/>
                </a:solidFill>
                <a:latin typeface="Montserrat Extra Bold" panose="00000900000000000000" pitchFamily="50" charset="0"/>
              </a:rPr>
              <a:t>A Heuristic approach for resource generation in a quantum network with purifications</a:t>
            </a:r>
          </a:p>
        </p:txBody>
      </p:sp>
      <p:sp>
        <p:nvSpPr>
          <p:cNvPr id="58" name="Text Placeholder 16">
            <a:extLst>
              <a:ext uri="{FF2B5EF4-FFF2-40B4-BE49-F238E27FC236}">
                <a16:creationId xmlns:a16="http://schemas.microsoft.com/office/drawing/2014/main" id="{1F3AA395-C058-4F87-B3A3-A8A8BC543EF9}"/>
              </a:ext>
            </a:extLst>
          </p:cNvPr>
          <p:cNvSpPr txBox="1"/>
          <p:nvPr/>
        </p:nvSpPr>
        <p:spPr>
          <a:xfrm>
            <a:off x="12616663" y="2632230"/>
            <a:ext cx="19821022" cy="1338828"/>
          </a:xfrm>
          <a:prstGeom prst="rect">
            <a:avLst/>
          </a:prstGeom>
        </p:spPr>
        <p:txBody>
          <a:bodyPr wrap="square" lIns="85344" tIns="42672" rIns="85344" bIns="42672">
            <a:spAutoFit/>
          </a:bodyPr>
          <a:lstStyle>
            <a:defPPr>
              <a:defRPr kern="1200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700" dirty="0">
                <a:solidFill>
                  <a:schemeClr val="bg1"/>
                </a:solidFill>
                <a:latin typeface="Domine" panose="02040503040403060204" pitchFamily="18" charset="0"/>
              </a:rPr>
              <a:t>Supervisor: Bethany Davies</a:t>
            </a:r>
          </a:p>
          <a:p>
            <a:pPr algn="r"/>
            <a:r>
              <a:rPr lang="en-US" sz="3700" dirty="0">
                <a:solidFill>
                  <a:schemeClr val="bg1"/>
                </a:solidFill>
                <a:latin typeface="Domine" panose="02040503040403060204" pitchFamily="18" charset="0"/>
              </a:rPr>
              <a:t>Responsible professor: </a:t>
            </a:r>
            <a:r>
              <a:rPr lang="en-US" sz="3700" dirty="0" err="1">
                <a:solidFill>
                  <a:schemeClr val="bg1"/>
                </a:solidFill>
                <a:latin typeface="Domine" panose="02040503040403060204" pitchFamily="18" charset="0"/>
              </a:rPr>
              <a:t>Gayane</a:t>
            </a:r>
            <a:r>
              <a:rPr lang="en-US" sz="3700" dirty="0">
                <a:solidFill>
                  <a:schemeClr val="bg1"/>
                </a:solidFill>
                <a:latin typeface="Domine" panose="02040503040403060204" pitchFamily="18" charset="0"/>
              </a:rPr>
              <a:t> </a:t>
            </a:r>
            <a:r>
              <a:rPr lang="en-US" sz="3700" dirty="0" err="1">
                <a:solidFill>
                  <a:schemeClr val="bg1"/>
                </a:solidFill>
                <a:latin typeface="Domine" panose="02040503040403060204" pitchFamily="18" charset="0"/>
              </a:rPr>
              <a:t>Vardoyan</a:t>
            </a:r>
            <a:endParaRPr lang="en-US" sz="3700" dirty="0">
              <a:solidFill>
                <a:schemeClr val="bg1"/>
              </a:solidFill>
              <a:latin typeface="Domine" panose="02040503040403060204" pitchFamily="18" charset="0"/>
            </a:endParaRPr>
          </a:p>
        </p:txBody>
      </p:sp>
      <p:sp>
        <p:nvSpPr>
          <p:cNvPr id="71" name="Rectangle: Rounded Corners 70"/>
          <p:cNvSpPr/>
          <p:nvPr/>
        </p:nvSpPr>
        <p:spPr>
          <a:xfrm>
            <a:off x="24888195" y="11523374"/>
            <a:ext cx="7562175" cy="3264075"/>
          </a:xfrm>
          <a:prstGeom prst="roundRect">
            <a:avLst>
              <a:gd name="adj" fmla="val 3948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24C3B5-C740-463A-8086-222E05D55D53}"/>
              </a:ext>
            </a:extLst>
          </p:cNvPr>
          <p:cNvSpPr txBox="1"/>
          <p:nvPr/>
        </p:nvSpPr>
        <p:spPr>
          <a:xfrm>
            <a:off x="25160238" y="12192770"/>
            <a:ext cx="68747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[1] F.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Rozpędek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, T.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Schiet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, L. P. Thinh, D.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Elkouss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, A. C. Doherty, and S.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Wehner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, ‘Optimizing practical entanglement distillation’, Phys. Rev. A, Jun. 2018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[2]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ChunYang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Ding. Distillation method strengthens quantum entanglement in a single pair of photons. Physics world, 2021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[3] Adapted from B. Davies with permission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43F711-D47E-42B5-B443-99A2ED27753E}"/>
              </a:ext>
            </a:extLst>
          </p:cNvPr>
          <p:cNvSpPr txBox="1"/>
          <p:nvPr/>
        </p:nvSpPr>
        <p:spPr>
          <a:xfrm>
            <a:off x="25160238" y="11747498"/>
            <a:ext cx="687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References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9EBE15B-4246-47D5-A572-FC8BC1A36A14}"/>
              </a:ext>
            </a:extLst>
          </p:cNvPr>
          <p:cNvSpPr txBox="1"/>
          <p:nvPr/>
        </p:nvSpPr>
        <p:spPr>
          <a:xfrm>
            <a:off x="34593794" y="2449550"/>
            <a:ext cx="6874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45" name="Rectangle: Rounded Corners 44"/>
          <p:cNvSpPr/>
          <p:nvPr/>
        </p:nvSpPr>
        <p:spPr>
          <a:xfrm>
            <a:off x="24888195" y="4688643"/>
            <a:ext cx="7562175" cy="6462757"/>
          </a:xfrm>
          <a:prstGeom prst="roundRect">
            <a:avLst>
              <a:gd name="adj" fmla="val 1592"/>
            </a:avLst>
          </a:prstGeom>
          <a:solidFill>
            <a:srgbClr val="B3C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ABCCD2C-433F-478B-B18B-A4DAD100C702}"/>
                  </a:ext>
                </a:extLst>
              </p:cNvPr>
              <p:cNvSpPr txBox="1"/>
              <p:nvPr/>
            </p:nvSpPr>
            <p:spPr>
              <a:xfrm>
                <a:off x="25231930" y="5664101"/>
                <a:ext cx="6874704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kern="1200"/>
                </a:defPPr>
              </a:lstStyle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The heuristic performs well particularly for generating large number of links.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Generating too many links will reduce the heuristic to fixed actions.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Entanglement purification can speed up generation.</a:t>
                </a:r>
              </a:p>
              <a:p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mine" panose="02040503040403060204" pitchFamily="18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Non-linear trade-off functions can be explored for more realistic simulations.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 non-static policy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𝑎h𝑒𝑎𝑑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is estimated based on the current state can improve the performance.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More purification schemes can be explored.</a:t>
                </a:r>
              </a:p>
              <a:p>
                <a:pPr marL="342900" indent="-342900">
                  <a:buFontTx/>
                  <a:buChar char="-"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mine" panose="02040503040403060204" pitchFamily="18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ABCCD2C-433F-478B-B18B-A4DAD100C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1930" y="5664101"/>
                <a:ext cx="6874704" cy="5632311"/>
              </a:xfrm>
              <a:prstGeom prst="rect">
                <a:avLst/>
              </a:prstGeom>
              <a:blipFill>
                <a:blip r:embed="rId2"/>
                <a:stretch>
                  <a:fillRect l="-1241" t="-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2F9F16DD-B1FB-447B-BA78-9201D1B2D897}"/>
              </a:ext>
            </a:extLst>
          </p:cNvPr>
          <p:cNvSpPr txBox="1"/>
          <p:nvPr/>
        </p:nvSpPr>
        <p:spPr>
          <a:xfrm>
            <a:off x="25231930" y="5051233"/>
            <a:ext cx="687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6 Summary and future goals</a:t>
            </a:r>
          </a:p>
        </p:txBody>
      </p:sp>
      <p:sp>
        <p:nvSpPr>
          <p:cNvPr id="39" name="Rectangle: Rounded Corners 38"/>
          <p:cNvSpPr/>
          <p:nvPr/>
        </p:nvSpPr>
        <p:spPr>
          <a:xfrm>
            <a:off x="8592868" y="4710557"/>
            <a:ext cx="7562175" cy="6633504"/>
          </a:xfrm>
          <a:prstGeom prst="roundRect">
            <a:avLst>
              <a:gd name="adj" fmla="val 1711"/>
            </a:avLst>
          </a:prstGeom>
          <a:solidFill>
            <a:srgbClr val="A0BEC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940716" y="5735870"/>
                <a:ext cx="6874704" cy="5244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kern="1200"/>
                </a:defPPr>
              </a:lstStyle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Entanglement purification can bring low-fidelity entangled links to higher fidelity with some success probability.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Two schemes are used here: EPL-D and DEJMPS [1]. 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Input: two identical states with fidelity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𝐹</m:t>
                    </m:r>
                  </m:oMath>
                </a14:m>
                <a:endParaRPr lang="en-US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mine" panose="02040503040403060204" pitchFamily="18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Output: one new link with some probability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EPL-D creates a perfect entangled link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mine" panose="02040503040403060204" pitchFamily="18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DEJMPS creates a link with fidelity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10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−2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𝐹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+2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8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−4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𝐹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+5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8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−4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𝐹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+5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9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mine" panose="02040503040403060204" pitchFamily="18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342900" indent="-342900">
                  <a:buFontTx/>
                  <a:buChar char="-"/>
                </a:pP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mine" panose="02040503040403060204" pitchFamily="18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716" y="5735870"/>
                <a:ext cx="6874704" cy="5244064"/>
              </a:xfrm>
              <a:prstGeom prst="rect">
                <a:avLst/>
              </a:prstGeom>
              <a:blipFill>
                <a:blip r:embed="rId3"/>
                <a:stretch>
                  <a:fillRect l="-1242" t="-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-18867445" y="-2013483"/>
            <a:ext cx="687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1 Additional Background</a:t>
            </a:r>
          </a:p>
        </p:txBody>
      </p:sp>
      <p:sp>
        <p:nvSpPr>
          <p:cNvPr id="43" name="Rectangle: Rounded Corners 42"/>
          <p:cNvSpPr/>
          <p:nvPr/>
        </p:nvSpPr>
        <p:spPr>
          <a:xfrm>
            <a:off x="468030" y="4686766"/>
            <a:ext cx="7545058" cy="2083884"/>
          </a:xfrm>
          <a:prstGeom prst="roundRect">
            <a:avLst>
              <a:gd name="adj" fmla="val 2004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4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DB2E49A-CE7A-4210-AE9F-5037030C938E}"/>
              </a:ext>
            </a:extLst>
          </p:cNvPr>
          <p:cNvSpPr txBox="1"/>
          <p:nvPr/>
        </p:nvSpPr>
        <p:spPr>
          <a:xfrm>
            <a:off x="950944" y="5024540"/>
            <a:ext cx="687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1 Research Question</a:t>
            </a:r>
          </a:p>
        </p:txBody>
      </p:sp>
      <p:sp>
        <p:nvSpPr>
          <p:cNvPr id="44" name="Rectangle: Rounded Corners 43"/>
          <p:cNvSpPr/>
          <p:nvPr/>
        </p:nvSpPr>
        <p:spPr>
          <a:xfrm>
            <a:off x="503143" y="7112013"/>
            <a:ext cx="7562175" cy="7701112"/>
          </a:xfrm>
          <a:prstGeom prst="roundRect">
            <a:avLst>
              <a:gd name="adj" fmla="val 2700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9FDCEBF-DA7D-4AE0-A6BD-06A1FEAE41E1}"/>
              </a:ext>
            </a:extLst>
          </p:cNvPr>
          <p:cNvSpPr txBox="1"/>
          <p:nvPr/>
        </p:nvSpPr>
        <p:spPr>
          <a:xfrm>
            <a:off x="17034172" y="4870244"/>
            <a:ext cx="7077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AutoNum type="arabicPeriod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5232698-55E6-4C6D-9947-A1F5F1CCE1E0}"/>
              </a:ext>
            </a:extLst>
          </p:cNvPr>
          <p:cNvSpPr txBox="1"/>
          <p:nvPr/>
        </p:nvSpPr>
        <p:spPr>
          <a:xfrm>
            <a:off x="17329121" y="5024539"/>
            <a:ext cx="687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4 Methodology</a:t>
            </a:r>
          </a:p>
        </p:txBody>
      </p:sp>
      <p:sp>
        <p:nvSpPr>
          <p:cNvPr id="41" name="Rectangle: Rounded Corners 40"/>
          <p:cNvSpPr/>
          <p:nvPr/>
        </p:nvSpPr>
        <p:spPr>
          <a:xfrm>
            <a:off x="495301" y="15129401"/>
            <a:ext cx="31942385" cy="6288258"/>
          </a:xfrm>
          <a:prstGeom prst="roundRect">
            <a:avLst>
              <a:gd name="adj" fmla="val 1937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endParaRPr lang="zh-CN" altLang="en-US" sz="2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81E656-1550-4678-91D6-50348E24F942}"/>
              </a:ext>
            </a:extLst>
          </p:cNvPr>
          <p:cNvSpPr txBox="1"/>
          <p:nvPr/>
        </p:nvSpPr>
        <p:spPr>
          <a:xfrm>
            <a:off x="677749" y="18040297"/>
            <a:ext cx="687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5 Results</a:t>
            </a:r>
          </a:p>
        </p:txBody>
      </p:sp>
      <p:sp>
        <p:nvSpPr>
          <p:cNvPr id="2" name="Text Placeholder 16">
            <a:extLst>
              <a:ext uri="{FF2B5EF4-FFF2-40B4-BE49-F238E27FC236}">
                <a16:creationId xmlns:a16="http://schemas.microsoft.com/office/drawing/2014/main" id="{0F63EC28-F9B0-9A77-0447-AC37EC3220E1}"/>
              </a:ext>
            </a:extLst>
          </p:cNvPr>
          <p:cNvSpPr txBox="1"/>
          <p:nvPr/>
        </p:nvSpPr>
        <p:spPr>
          <a:xfrm>
            <a:off x="468664" y="2635300"/>
            <a:ext cx="12210047" cy="655564"/>
          </a:xfrm>
          <a:prstGeom prst="rect">
            <a:avLst/>
          </a:prstGeom>
        </p:spPr>
        <p:txBody>
          <a:bodyPr wrap="square" lIns="85344" tIns="42672" rIns="85344" bIns="42672">
            <a:spAutoFit/>
          </a:bodyPr>
          <a:lstStyle>
            <a:defPPr>
              <a:defRPr kern="1200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700" dirty="0">
                <a:solidFill>
                  <a:schemeClr val="bg1"/>
                </a:solidFill>
                <a:latin typeface="Domine" panose="02040503040403060204" pitchFamily="18" charset="0"/>
              </a:rPr>
              <a:t>By Tianchen Qu | Email: T.QU@student.tudelft.nl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C5AB5D3-C595-79FD-C1FD-CBF6B00DD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23925"/>
            <a:ext cx="184731" cy="1047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2970BB-CDBE-CE1E-F611-3F89AD9D1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621" y="15397967"/>
            <a:ext cx="6727589" cy="57992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842BBC-0EB3-FD0A-2801-6B0EDD7637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094" y="15378703"/>
            <a:ext cx="6943764" cy="57944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214EAF1-1EA6-8E28-B1A5-1DCD086785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6758" y="15373904"/>
            <a:ext cx="6788129" cy="57944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5D5F67D-36C0-49F9-4B1D-828683F391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882" y="15389744"/>
            <a:ext cx="7206171" cy="5799252"/>
          </a:xfrm>
          <a:prstGeom prst="rect">
            <a:avLst/>
          </a:prstGeom>
        </p:spPr>
      </p:pic>
      <p:sp>
        <p:nvSpPr>
          <p:cNvPr id="19" name="TextBox 86">
            <a:extLst>
              <a:ext uri="{FF2B5EF4-FFF2-40B4-BE49-F238E27FC236}">
                <a16:creationId xmlns:a16="http://schemas.microsoft.com/office/drawing/2014/main" id="{19F45866-B4BF-5789-ACC2-82293664E615}"/>
              </a:ext>
            </a:extLst>
          </p:cNvPr>
          <p:cNvSpPr txBox="1"/>
          <p:nvPr/>
        </p:nvSpPr>
        <p:spPr>
          <a:xfrm>
            <a:off x="9121285" y="5024539"/>
            <a:ext cx="687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3 Entanglement Purification</a:t>
            </a:r>
          </a:p>
        </p:txBody>
      </p:sp>
      <p:sp>
        <p:nvSpPr>
          <p:cNvPr id="21" name="TextBox 45">
            <a:extLst>
              <a:ext uri="{FF2B5EF4-FFF2-40B4-BE49-F238E27FC236}">
                <a16:creationId xmlns:a16="http://schemas.microsoft.com/office/drawing/2014/main" id="{3AD05F66-1E30-1BB5-4525-5287DD76A55F}"/>
              </a:ext>
            </a:extLst>
          </p:cNvPr>
          <p:cNvSpPr txBox="1"/>
          <p:nvPr/>
        </p:nvSpPr>
        <p:spPr>
          <a:xfrm>
            <a:off x="903905" y="5510491"/>
            <a:ext cx="68747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altLang="zh-CN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How can we find a policy to minimize the  average time for generating multiple links?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90">
            <a:extLst>
              <a:ext uri="{FF2B5EF4-FFF2-40B4-BE49-F238E27FC236}">
                <a16:creationId xmlns:a16="http://schemas.microsoft.com/office/drawing/2014/main" id="{69114CB0-664D-9F16-41E1-3FF320014EF8}"/>
              </a:ext>
            </a:extLst>
          </p:cNvPr>
          <p:cNvSpPr txBox="1"/>
          <p:nvPr/>
        </p:nvSpPr>
        <p:spPr>
          <a:xfrm>
            <a:off x="950944" y="7320355"/>
            <a:ext cx="687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2 Problem 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B320F11-3F85-4920-92E0-15D89C7AF4D2}"/>
                  </a:ext>
                </a:extLst>
              </p:cNvPr>
              <p:cNvSpPr txBox="1"/>
              <p:nvPr/>
            </p:nvSpPr>
            <p:spPr>
              <a:xfrm>
                <a:off x="890634" y="7850073"/>
                <a:ext cx="6874704" cy="6986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kern="1200"/>
                </a:defPPr>
              </a:lstStyle>
              <a:p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Markov Decision Process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The links suffer from depolarizing noise for each timestep.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Links with a lower fidelity than the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are discarded.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Fidelity bin is the discrete lifespan of an existing link.</a:t>
                </a:r>
              </a:p>
              <a:p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State Space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The current state is the set of fidelity bins for each link in the register.</a:t>
                </a:r>
              </a:p>
              <a:p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Action Space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Each entanglement generation attempt is an action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to generate a link with fidelity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Heralded entanglement generation offers a continuous action space: </a:t>
                </a:r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𝒜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=1−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mine" panose="02040503040403060204" pitchFamily="18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mine" panose="02040503040403060204" pitchFamily="18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mine" panose="02040503040403060204" pitchFamily="18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B320F11-3F85-4920-92E0-15D89C7AF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34" y="7850073"/>
                <a:ext cx="6874704" cy="6986528"/>
              </a:xfrm>
              <a:prstGeom prst="rect">
                <a:avLst/>
              </a:prstGeom>
              <a:blipFill>
                <a:blip r:embed="rId8"/>
                <a:stretch>
                  <a:fillRect l="-1330" t="-698" r="-1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74DEA54-2B9F-3084-123B-848FB7E014DD}"/>
                  </a:ext>
                </a:extLst>
              </p:cNvPr>
              <p:cNvSpPr txBox="1"/>
              <p:nvPr/>
            </p:nvSpPr>
            <p:spPr>
              <a:xfrm>
                <a:off x="17077924" y="5604568"/>
                <a:ext cx="7077111" cy="891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 can find an optimal action for all actions with the same fidelity bin</a:t>
                </a:r>
                <a:br>
                  <a:rPr lang="en-US" altLang="zh-CN" sz="24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𝑜𝑝𝑡𝑖𝑚𝑎𝑙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𝑎𝑟𝑔𝑚𝑎𝑥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:</m:t>
                        </m:r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∈</m:t>
                        </m:r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𝒜</m:t>
                        </m:r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𝑁</m:t>
                        </m:r>
                      </m:e>
                    </m:d>
                  </m:oMath>
                </a14:m>
                <a:b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</a:b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and the continuous action space is reduced: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𝒜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Open Sans" panose="020B0606030504020204" pitchFamily="34" charset="0"/>
                                          <a:cs typeface="Open Sans" panose="020B0606030504020204" pitchFamily="34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𝑜𝑝𝑡𝑖𝑚𝑎𝑙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: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𝑁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𝐵𝑖𝑛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mine" panose="02040503040403060204" pitchFamily="18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Heuristic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 generate links with fidelity bin proportional to the estimated time to generate future links.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𝒏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𝒄𝒖𝒓𝒓𝒆𝒏𝒕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𝜶</m:t>
                      </m:r>
                      <m:r>
                        <a:rPr lang="en-US" altLang="zh-CN" sz="2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𝒂𝒉𝒆𝒂𝒅</m:t>
                          </m:r>
                        </m:sub>
                      </m:sSub>
                    </m:oMath>
                  </m:oMathPara>
                </a14:m>
                <a:endPara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mine" panose="02040503040403060204" pitchFamily="18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 policy can be derived using dynamic programming with a tunable factor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</a:p>
              <a:p>
                <a:r>
                  <a:rPr lang="en-US" altLang="zh-CN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Purification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With purification, we assume each action will produce two identical link copies upon success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First approach: Purify on arrival using EPL-D scheme. We model the purification as part of the action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omine" panose="0204050304040306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Second approach: Purify in the end, where we automatically purify links that about to expire</a:t>
                </a: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mine" panose="02040503040403060204" pitchFamily="18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omine" panose="02040503040403060204" pitchFamily="18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74DEA54-2B9F-3084-123B-848FB7E01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7924" y="5604568"/>
                <a:ext cx="7077111" cy="8915774"/>
              </a:xfrm>
              <a:prstGeom prst="rect">
                <a:avLst/>
              </a:prstGeom>
              <a:blipFill>
                <a:blip r:embed="rId9"/>
                <a:stretch>
                  <a:fillRect l="-1292" t="-547" r="-17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>
            <a:extLst>
              <a:ext uri="{FF2B5EF4-FFF2-40B4-BE49-F238E27FC236}">
                <a16:creationId xmlns:a16="http://schemas.microsoft.com/office/drawing/2014/main" id="{4745F930-F6CF-991C-26B2-5CAE0B2CC8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86080" y="11523376"/>
            <a:ext cx="7048469" cy="271659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40E94AFE-4E9A-63FB-C437-C6A776CA3B28}"/>
              </a:ext>
            </a:extLst>
          </p:cNvPr>
          <p:cNvSpPr txBox="1"/>
          <p:nvPr/>
        </p:nvSpPr>
        <p:spPr>
          <a:xfrm>
            <a:off x="10398591" y="14239973"/>
            <a:ext cx="386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Figure adapted from [2][3]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Domine" panose="02040503040403060204" pitchFamily="18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2335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0">
            <a:extLst>
              <a:ext uri="{FF2B5EF4-FFF2-40B4-BE49-F238E27FC236}">
                <a16:creationId xmlns:a16="http://schemas.microsoft.com/office/drawing/2014/main" id="{A6E09130-818A-FAE6-3377-3A1C6F4A4F31}"/>
              </a:ext>
            </a:extLst>
          </p:cNvPr>
          <p:cNvSpPr/>
          <p:nvPr/>
        </p:nvSpPr>
        <p:spPr>
          <a:xfrm>
            <a:off x="188259" y="215153"/>
            <a:ext cx="32541882" cy="21515293"/>
          </a:xfrm>
          <a:prstGeom prst="roundRect">
            <a:avLst>
              <a:gd name="adj" fmla="val 1937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endParaRPr lang="zh-CN" altLang="en-US" sz="2000" dirty="0"/>
          </a:p>
        </p:txBody>
      </p:sp>
      <p:sp>
        <p:nvSpPr>
          <p:cNvPr id="3" name="TextBox 92">
            <a:extLst>
              <a:ext uri="{FF2B5EF4-FFF2-40B4-BE49-F238E27FC236}">
                <a16:creationId xmlns:a16="http://schemas.microsoft.com/office/drawing/2014/main" id="{6219B8A7-9F4B-CB09-DC08-1EEFB255DFC8}"/>
              </a:ext>
            </a:extLst>
          </p:cNvPr>
          <p:cNvSpPr txBox="1"/>
          <p:nvPr/>
        </p:nvSpPr>
        <p:spPr>
          <a:xfrm>
            <a:off x="15151375" y="1715567"/>
            <a:ext cx="6874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5 Results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F1FC7A-AC38-4E92-0A52-41F9FB28E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021" y="457200"/>
            <a:ext cx="12119654" cy="104472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A81CDD-79BC-EC99-2CDD-C56854AEB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021" y="11146515"/>
            <a:ext cx="12393168" cy="103418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2554395-FD0E-A7B8-360F-FD07B4754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8042" y="11025248"/>
            <a:ext cx="12380337" cy="105680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C21118-9AA1-2892-64A0-8F0AE6BA99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006" y="457200"/>
            <a:ext cx="12831124" cy="1032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6104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7BDF102-3B18-7962-4D8E-9ADB945F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832" y="8981648"/>
            <a:ext cx="13759455" cy="56042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2C6D83-0FFD-3E00-88A1-0E6F693C1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1114" y="1082844"/>
            <a:ext cx="13759455" cy="90886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7209D6-D540-4818-4F06-F5A4CA97C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5474" y="10841694"/>
            <a:ext cx="14779479" cy="933630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840AA51-47F9-1883-6B45-79D95431CFC3}"/>
              </a:ext>
            </a:extLst>
          </p:cNvPr>
          <p:cNvSpPr txBox="1"/>
          <p:nvPr/>
        </p:nvSpPr>
        <p:spPr>
          <a:xfrm>
            <a:off x="1920061" y="2171148"/>
            <a:ext cx="17036715" cy="104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Algorithm for generating the policy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74572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840AA51-47F9-1883-6B45-79D95431CFC3}"/>
              </a:ext>
            </a:extLst>
          </p:cNvPr>
          <p:cNvSpPr txBox="1"/>
          <p:nvPr/>
        </p:nvSpPr>
        <p:spPr>
          <a:xfrm>
            <a:off x="1920061" y="2171148"/>
            <a:ext cx="17036715" cy="104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Entanglement Purification Schemes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CBEA7F5-EC89-4734-0442-713F14AAF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816" y="7266569"/>
            <a:ext cx="12867329" cy="500132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DFA0B95-C7D8-CAA9-F91B-0D383730F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8225" y="7314695"/>
            <a:ext cx="12867329" cy="83917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8DED3B3-7ECE-8024-A46C-4E52EBF176F9}"/>
                  </a:ext>
                </a:extLst>
              </p:cNvPr>
              <p:cNvSpPr txBox="1"/>
              <p:nvPr/>
            </p:nvSpPr>
            <p:spPr>
              <a:xfrm>
                <a:off x="1967816" y="5293895"/>
                <a:ext cx="126331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/>
                  <a:t>R-states: 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40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p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⟩⟨</m:t>
                    </m:r>
                    <m:sSup>
                      <m:sSup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40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p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|+</m:t>
                    </m:r>
                    <m:d>
                      <m:d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|00⟩⟨00|</m:t>
                    </m:r>
                  </m:oMath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8DED3B3-7ECE-8024-A46C-4E52EBF17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816" y="5293895"/>
                <a:ext cx="12633158" cy="707886"/>
              </a:xfrm>
              <a:prstGeom prst="rect">
                <a:avLst/>
              </a:prstGeom>
              <a:blipFill>
                <a:blip r:embed="rId4"/>
                <a:stretch>
                  <a:fillRect l="-1737" t="-15385" b="-35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0680845-DB48-E684-90CA-3CE1BC9D5306}"/>
                  </a:ext>
                </a:extLst>
              </p:cNvPr>
              <p:cNvSpPr txBox="1"/>
              <p:nvPr/>
            </p:nvSpPr>
            <p:spPr>
              <a:xfrm>
                <a:off x="16928225" y="5293895"/>
                <a:ext cx="12633158" cy="1006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dirty="0"/>
                  <a:t>Werner states: 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40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p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⟩⟨</m:t>
                    </m:r>
                    <m:sSup>
                      <m:sSup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40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p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|+</m:t>
                    </m:r>
                    <m:f>
                      <m:f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num>
                      <m:den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0680845-DB48-E684-90CA-3CE1BC9D5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8225" y="5293895"/>
                <a:ext cx="12633158" cy="1006366"/>
              </a:xfrm>
              <a:prstGeom prst="rect">
                <a:avLst/>
              </a:prstGeom>
              <a:blipFill>
                <a:blip r:embed="rId5"/>
                <a:stretch>
                  <a:fillRect l="-1737" b="-10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55066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assessingslate|08-202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Arial"/>
        <a:cs typeface="Arial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9498</TotalTime>
  <Words>552</Words>
  <Application>Microsoft Office PowerPoint</Application>
  <PresentationFormat>自定义</PresentationFormat>
  <Paragraphs>56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Cambria Math</vt:lpstr>
      <vt:lpstr>Open Sans</vt:lpstr>
      <vt:lpstr>Montserrat Extra Bold</vt:lpstr>
      <vt:lpstr>Arial</vt:lpstr>
      <vt:lpstr>Calibri</vt:lpstr>
      <vt:lpstr>Domine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We offer free powerpoint poster templates to help you design your very own scientific poster presentation.</dc:description>
  <cp:lastModifiedBy>tianchen qu</cp:lastModifiedBy>
  <cp:revision>27</cp:revision>
  <dcterms:modified xsi:type="dcterms:W3CDTF">2024-06-27T10:12:13Z</dcterms:modified>
  <cp:category>science research poster</cp:category>
</cp:coreProperties>
</file>