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Roboto Slab"/>
      <p:regular r:id="rId29"/>
      <p:bold r:id="rId30"/>
    </p:embeddedFont>
    <p:embeddedFont>
      <p:font typeface="Lexend Light"/>
      <p:regular r:id="rId31"/>
      <p:bold r:id="rId32"/>
    </p:embeddedFont>
    <p:embeddedFont>
      <p:font typeface="Abril Fatface"/>
      <p:regular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Homemade Appl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6DEA12-C111-489D-B674-64F781746271}">
  <a:tblStyle styleId="{6C6DEA12-C111-489D-B674-64F781746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xendLight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5.xml"/><Relationship Id="rId33" Type="http://schemas.openxmlformats.org/officeDocument/2006/relationships/font" Target="fonts/AbrilFatface-regular.fntdata"/><Relationship Id="rId10" Type="http://schemas.openxmlformats.org/officeDocument/2006/relationships/slide" Target="slides/slide4.xml"/><Relationship Id="rId32" Type="http://schemas.openxmlformats.org/officeDocument/2006/relationships/font" Target="fonts/LexendLight-bold.fntdata"/><Relationship Id="rId13" Type="http://schemas.openxmlformats.org/officeDocument/2006/relationships/slide" Target="slides/slide7.xml"/><Relationship Id="rId35" Type="http://schemas.openxmlformats.org/officeDocument/2006/relationships/font" Target="fonts/Poppins-bold.fntdata"/><Relationship Id="rId12" Type="http://schemas.openxmlformats.org/officeDocument/2006/relationships/slide" Target="slides/slide6.xml"/><Relationship Id="rId34" Type="http://schemas.openxmlformats.org/officeDocument/2006/relationships/font" Target="fonts/Poppins-regular.fntdata"/><Relationship Id="rId15" Type="http://schemas.openxmlformats.org/officeDocument/2006/relationships/slide" Target="slides/slide9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HomemadeAppl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b0e749c92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b0e749c9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65586a52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65586a52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b0e749c9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b0e749c9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65586a52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65586a52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b0e749c92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b0e749c92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b0e749c9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b0e749c9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65586a52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65586a52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b0e749c92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b0e749c92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b0e749c92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b0e749c92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65586a52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65586a52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1c3728c19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1c3728c1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65586a520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65586a520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b1467479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b1467479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65586a520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65586a520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5586a52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5586a52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b0e749c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b0e749c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5586a52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5586a52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0e749c9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b0e749c9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b0e749c9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b0e749c9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В качестве первого инструмента по работе с базами данных мы предлагаем использовать онлайн-компиляторы по типу SQLite Online. В дальнейшем мы в любом случае перейдем к более профессиональным программам, но для начала подойдет и это</a:t>
            </a:r>
            <a:b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0e749c9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0e749c9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 осознания того, что такое базы данных и с чем их едят, можно приступить к визуализации того, как должна выглядеть бд.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65586a52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65586a52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634750" y="480150"/>
            <a:ext cx="99729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34750" y="480150"/>
            <a:ext cx="99729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5" name="Google Shape;15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1" name="Google Shape;21;p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052650" y="5377600"/>
            <a:ext cx="91632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2052650" y="1778900"/>
            <a:ext cx="9163200" cy="360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25" name="Google Shape;25;p2"/>
          <p:cNvGrpSpPr/>
          <p:nvPr/>
        </p:nvGrpSpPr>
        <p:grpSpPr>
          <a:xfrm>
            <a:off x="404893" y="5364314"/>
            <a:ext cx="792208" cy="710851"/>
            <a:chOff x="304016" y="596485"/>
            <a:chExt cx="1168621" cy="1048607"/>
          </a:xfrm>
        </p:grpSpPr>
        <p:sp>
          <p:nvSpPr>
            <p:cNvPr id="26" name="Google Shape;26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04893" y="4492306"/>
            <a:ext cx="792208" cy="710851"/>
            <a:chOff x="304016" y="596485"/>
            <a:chExt cx="1168621" cy="1048607"/>
          </a:xfrm>
        </p:grpSpPr>
        <p:sp>
          <p:nvSpPr>
            <p:cNvPr id="31" name="Google Shape;31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04893" y="3620298"/>
            <a:ext cx="792208" cy="710851"/>
            <a:chOff x="304016" y="596485"/>
            <a:chExt cx="1168621" cy="1048607"/>
          </a:xfrm>
        </p:grpSpPr>
        <p:sp>
          <p:nvSpPr>
            <p:cNvPr id="36" name="Google Shape;36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04893" y="2748289"/>
            <a:ext cx="792208" cy="710851"/>
            <a:chOff x="304016" y="596485"/>
            <a:chExt cx="1168621" cy="1048607"/>
          </a:xfrm>
        </p:grpSpPr>
        <p:sp>
          <p:nvSpPr>
            <p:cNvPr id="41" name="Google Shape;41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Just title">
  <p:cSld name="CUSTOM_8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3" name="Google Shape;213;p11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15" name="Google Shape;215;p11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21" name="Google Shape;221;p11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 1">
  <p:cSld name="CUSTOM_8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>
            <a:off x="8071825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8071825" y="1774225"/>
            <a:ext cx="3611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2"/>
          <p:cNvGrpSpPr/>
          <p:nvPr/>
        </p:nvGrpSpPr>
        <p:grpSpPr>
          <a:xfrm flipH="1">
            <a:off x="10831479" y="1830800"/>
            <a:ext cx="792253" cy="230688"/>
            <a:chOff x="745813" y="1290313"/>
            <a:chExt cx="1236350" cy="360000"/>
          </a:xfrm>
        </p:grpSpPr>
        <p:sp>
          <p:nvSpPr>
            <p:cNvPr id="227" name="Google Shape;227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32" name="Google Shape;232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33" name="Google Shape;233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35" name="Google Shape;235;p12"/>
          <p:cNvSpPr/>
          <p:nvPr/>
        </p:nvSpPr>
        <p:spPr>
          <a:xfrm>
            <a:off x="4290300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4290300" y="1774225"/>
            <a:ext cx="36114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2"/>
          <p:cNvGrpSpPr/>
          <p:nvPr/>
        </p:nvGrpSpPr>
        <p:grpSpPr>
          <a:xfrm flipH="1">
            <a:off x="7049954" y="1830800"/>
            <a:ext cx="792253" cy="230688"/>
            <a:chOff x="745813" y="1290313"/>
            <a:chExt cx="1236350" cy="360000"/>
          </a:xfrm>
        </p:grpSpPr>
        <p:sp>
          <p:nvSpPr>
            <p:cNvPr id="238" name="Google Shape;238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44" name="Google Shape;244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46" name="Google Shape;246;p12"/>
          <p:cNvSpPr/>
          <p:nvPr/>
        </p:nvSpPr>
        <p:spPr>
          <a:xfrm>
            <a:off x="508775" y="1774225"/>
            <a:ext cx="36114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508775" y="1774225"/>
            <a:ext cx="36114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2"/>
          <p:cNvGrpSpPr/>
          <p:nvPr/>
        </p:nvGrpSpPr>
        <p:grpSpPr>
          <a:xfrm flipH="1">
            <a:off x="3268429" y="1830800"/>
            <a:ext cx="792253" cy="230688"/>
            <a:chOff x="745813" y="1290313"/>
            <a:chExt cx="1236350" cy="360000"/>
          </a:xfrm>
        </p:grpSpPr>
        <p:sp>
          <p:nvSpPr>
            <p:cNvPr id="249" name="Google Shape;249;p1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54" name="Google Shape;254;p1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55" name="Google Shape;255;p1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257" name="Google Shape;257;p12"/>
          <p:cNvSpPr txBox="1"/>
          <p:nvPr>
            <p:ph idx="1" type="subTitle"/>
          </p:nvPr>
        </p:nvSpPr>
        <p:spPr>
          <a:xfrm>
            <a:off x="661203" y="2314100"/>
            <a:ext cx="3283200" cy="1019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8" name="Google Shape;258;p12"/>
          <p:cNvSpPr txBox="1"/>
          <p:nvPr>
            <p:ph idx="2" type="subTitle"/>
          </p:nvPr>
        </p:nvSpPr>
        <p:spPr>
          <a:xfrm>
            <a:off x="4449378" y="2314100"/>
            <a:ext cx="3283200" cy="1020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9" name="Google Shape;259;p12"/>
          <p:cNvSpPr txBox="1"/>
          <p:nvPr>
            <p:ph idx="3" type="subTitle"/>
          </p:nvPr>
        </p:nvSpPr>
        <p:spPr>
          <a:xfrm>
            <a:off x="8237553" y="2315750"/>
            <a:ext cx="3282900" cy="1020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1" name="Google Shape;261;p12"/>
          <p:cNvSpPr txBox="1"/>
          <p:nvPr>
            <p:ph idx="4" type="body"/>
          </p:nvPr>
        </p:nvSpPr>
        <p:spPr>
          <a:xfrm>
            <a:off x="661200" y="3264066"/>
            <a:ext cx="3283200" cy="27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2" name="Google Shape;262;p12"/>
          <p:cNvSpPr txBox="1"/>
          <p:nvPr>
            <p:ph idx="5" type="body"/>
          </p:nvPr>
        </p:nvSpPr>
        <p:spPr>
          <a:xfrm>
            <a:off x="4449375" y="3265499"/>
            <a:ext cx="3283200" cy="279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63" name="Google Shape;263;p12"/>
          <p:cNvSpPr txBox="1"/>
          <p:nvPr>
            <p:ph idx="6" type="body"/>
          </p:nvPr>
        </p:nvSpPr>
        <p:spPr>
          <a:xfrm>
            <a:off x="8237550" y="3266718"/>
            <a:ext cx="3283200" cy="279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66" name="Google Shape;266;p13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" name="Google Shape;267;p13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 txBox="1"/>
          <p:nvPr>
            <p:ph idx="1" type="subTitle"/>
          </p:nvPr>
        </p:nvSpPr>
        <p:spPr>
          <a:xfrm>
            <a:off x="103955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1" name="Google Shape;271;p14"/>
          <p:cNvSpPr txBox="1"/>
          <p:nvPr>
            <p:ph idx="2" type="subTitle"/>
          </p:nvPr>
        </p:nvSpPr>
        <p:spPr>
          <a:xfrm>
            <a:off x="3178025" y="3721449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2" name="Google Shape;272;p14"/>
          <p:cNvSpPr txBox="1"/>
          <p:nvPr>
            <p:ph idx="3" type="subTitle"/>
          </p:nvPr>
        </p:nvSpPr>
        <p:spPr>
          <a:xfrm>
            <a:off x="531650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3" name="Google Shape;273;p14"/>
          <p:cNvSpPr txBox="1"/>
          <p:nvPr>
            <p:ph idx="4" type="subTitle"/>
          </p:nvPr>
        </p:nvSpPr>
        <p:spPr>
          <a:xfrm>
            <a:off x="7454975" y="3620000"/>
            <a:ext cx="1070700" cy="5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4" name="Google Shape;274;p14"/>
          <p:cNvSpPr txBox="1"/>
          <p:nvPr>
            <p:ph idx="5" type="subTitle"/>
          </p:nvPr>
        </p:nvSpPr>
        <p:spPr>
          <a:xfrm>
            <a:off x="9593450" y="2540550"/>
            <a:ext cx="1070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75" name="Google Shape;275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6" type="body"/>
          </p:nvPr>
        </p:nvSpPr>
        <p:spPr>
          <a:xfrm>
            <a:off x="794675" y="3191213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7" name="Google Shape;277;p14"/>
          <p:cNvSpPr txBox="1"/>
          <p:nvPr>
            <p:ph idx="7" type="body"/>
          </p:nvPr>
        </p:nvSpPr>
        <p:spPr>
          <a:xfrm>
            <a:off x="2943088" y="1362431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8" name="Google Shape;278;p14"/>
          <p:cNvSpPr txBox="1"/>
          <p:nvPr>
            <p:ph idx="8" type="body"/>
          </p:nvPr>
        </p:nvSpPr>
        <p:spPr>
          <a:xfrm>
            <a:off x="5091500" y="3191213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9" name="Google Shape;279;p14"/>
          <p:cNvSpPr txBox="1"/>
          <p:nvPr>
            <p:ph idx="9" type="body"/>
          </p:nvPr>
        </p:nvSpPr>
        <p:spPr>
          <a:xfrm>
            <a:off x="7239913" y="1360481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0" name="Google Shape;280;p14"/>
          <p:cNvSpPr txBox="1"/>
          <p:nvPr>
            <p:ph idx="13" type="body"/>
          </p:nvPr>
        </p:nvSpPr>
        <p:spPr>
          <a:xfrm>
            <a:off x="9388325" y="3191225"/>
            <a:ext cx="1828800" cy="182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1" name="Google Shape;281;p14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83" name="Google Shape;283;p1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88" name="Google Shape;288;p1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89" name="Google Shape;289;p1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5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295" name="Google Shape;295;p1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00" name="Google Shape;300;p1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01" name="Google Shape;301;p1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03" name="Google Shape;303;p15"/>
          <p:cNvSpPr txBox="1"/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309" name="Google Shape;309;p16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15" name="Google Shape;315;p16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17" name="Google Shape;317;p16"/>
          <p:cNvSpPr txBox="1"/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Certificate">
  <p:cSld name="CUSTOM_2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8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325" name="Google Shape;325;p1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30" name="Google Shape;330;p1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31" name="Google Shape;331;p1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33" name="Google Shape;333;p18"/>
          <p:cNvSpPr txBox="1"/>
          <p:nvPr>
            <p:ph type="title"/>
          </p:nvPr>
        </p:nvSpPr>
        <p:spPr>
          <a:xfrm>
            <a:off x="609875" y="941325"/>
            <a:ext cx="109539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34" name="Google Shape;334;p18"/>
          <p:cNvSpPr txBox="1"/>
          <p:nvPr>
            <p:ph idx="1" type="subTitle"/>
          </p:nvPr>
        </p:nvSpPr>
        <p:spPr>
          <a:xfrm>
            <a:off x="2187000" y="2682863"/>
            <a:ext cx="7818000" cy="94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335" name="Google Shape;335;p18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8"/>
          <p:cNvSpPr txBox="1"/>
          <p:nvPr>
            <p:ph idx="2" type="subTitle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37" name="Google Shape;337;p18"/>
          <p:cNvSpPr txBox="1"/>
          <p:nvPr>
            <p:ph idx="3" type="title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38" name="Google Shape;338;p18"/>
          <p:cNvSpPr txBox="1"/>
          <p:nvPr>
            <p:ph idx="4" type="subTitle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339" name="Google Shape;339;p18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340" name="Google Shape;340;p18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8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2" name="Google Shape;342;p18"/>
          <p:cNvSpPr txBox="1"/>
          <p:nvPr>
            <p:ph idx="5" type="subTitle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3" name="Google Shape;343;p18"/>
          <p:cNvSpPr txBox="1"/>
          <p:nvPr>
            <p:ph idx="6" type="subTitle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4" name="Google Shape;344;p18"/>
          <p:cNvSpPr txBox="1"/>
          <p:nvPr>
            <p:ph idx="7" type="subTitle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345" name="Google Shape;345;p18"/>
          <p:cNvSpPr txBox="1"/>
          <p:nvPr>
            <p:ph idx="8" type="subTitle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Daily Agenda">
  <p:cSld name="CUSTOM_2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/>
          <p:nvPr/>
        </p:nvSpPr>
        <p:spPr>
          <a:xfrm>
            <a:off x="465750" y="1449200"/>
            <a:ext cx="6001800" cy="4957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6825449" y="1449200"/>
            <a:ext cx="4880700" cy="2299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 txBox="1"/>
          <p:nvPr>
            <p:ph type="title"/>
          </p:nvPr>
        </p:nvSpPr>
        <p:spPr>
          <a:xfrm>
            <a:off x="380025" y="192500"/>
            <a:ext cx="114321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50" name="Google Shape;350;p19"/>
          <p:cNvSpPr txBox="1"/>
          <p:nvPr>
            <p:ph idx="2" type="title"/>
          </p:nvPr>
        </p:nvSpPr>
        <p:spPr>
          <a:xfrm>
            <a:off x="656375" y="1919975"/>
            <a:ext cx="55680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1" name="Google Shape;351;p19"/>
          <p:cNvSpPr txBox="1"/>
          <p:nvPr>
            <p:ph idx="3" type="title"/>
          </p:nvPr>
        </p:nvSpPr>
        <p:spPr>
          <a:xfrm>
            <a:off x="6915225" y="1919975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19"/>
          <p:cNvSpPr txBox="1"/>
          <p:nvPr>
            <p:ph idx="1" type="subTitle"/>
          </p:nvPr>
        </p:nvSpPr>
        <p:spPr>
          <a:xfrm>
            <a:off x="656375" y="2588150"/>
            <a:ext cx="5568000" cy="276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700"/>
            </a:lvl1pPr>
            <a:lvl2pPr lvl="1" rtl="0"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4" type="subTitle"/>
          </p:nvPr>
        </p:nvSpPr>
        <p:spPr>
          <a:xfrm>
            <a:off x="6907400" y="258815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4" name="Google Shape;354;p19"/>
          <p:cNvSpPr/>
          <p:nvPr/>
        </p:nvSpPr>
        <p:spPr>
          <a:xfrm>
            <a:off x="6825449" y="4107500"/>
            <a:ext cx="4880700" cy="2299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 txBox="1"/>
          <p:nvPr>
            <p:ph idx="5" type="title"/>
          </p:nvPr>
        </p:nvSpPr>
        <p:spPr>
          <a:xfrm>
            <a:off x="6907400" y="4591400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6" type="subTitle"/>
          </p:nvPr>
        </p:nvSpPr>
        <p:spPr>
          <a:xfrm>
            <a:off x="6907400" y="527310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357" name="Google Shape;357;p19"/>
          <p:cNvSpPr/>
          <p:nvPr/>
        </p:nvSpPr>
        <p:spPr>
          <a:xfrm>
            <a:off x="465752" y="1449200"/>
            <a:ext cx="60018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 flipH="1">
            <a:off x="5615829" y="1505775"/>
            <a:ext cx="792253" cy="230688"/>
            <a:chOff x="745813" y="1290313"/>
            <a:chExt cx="1236350" cy="360000"/>
          </a:xfrm>
        </p:grpSpPr>
        <p:sp>
          <p:nvSpPr>
            <p:cNvPr id="359" name="Google Shape;35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64" name="Google Shape;36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65" name="Google Shape;36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67" name="Google Shape;367;p19"/>
          <p:cNvSpPr/>
          <p:nvPr/>
        </p:nvSpPr>
        <p:spPr>
          <a:xfrm>
            <a:off x="6825449" y="1449200"/>
            <a:ext cx="48807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19"/>
          <p:cNvGrpSpPr/>
          <p:nvPr/>
        </p:nvGrpSpPr>
        <p:grpSpPr>
          <a:xfrm flipH="1">
            <a:off x="10850379" y="1505775"/>
            <a:ext cx="792253" cy="230688"/>
            <a:chOff x="745813" y="1290313"/>
            <a:chExt cx="1236350" cy="360000"/>
          </a:xfrm>
        </p:grpSpPr>
        <p:sp>
          <p:nvSpPr>
            <p:cNvPr id="369" name="Google Shape;36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74" name="Google Shape;37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75" name="Google Shape;37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377" name="Google Shape;377;p19"/>
          <p:cNvSpPr/>
          <p:nvPr/>
        </p:nvSpPr>
        <p:spPr>
          <a:xfrm>
            <a:off x="6825449" y="4107500"/>
            <a:ext cx="48807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9"/>
          <p:cNvGrpSpPr/>
          <p:nvPr/>
        </p:nvGrpSpPr>
        <p:grpSpPr>
          <a:xfrm flipH="1">
            <a:off x="10858479" y="4164075"/>
            <a:ext cx="792253" cy="230688"/>
            <a:chOff x="745813" y="1290313"/>
            <a:chExt cx="1236350" cy="360000"/>
          </a:xfrm>
        </p:grpSpPr>
        <p:sp>
          <p:nvSpPr>
            <p:cNvPr id="379" name="Google Shape;379;p19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384" name="Google Shape;384;p19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85" name="Google Shape;385;p19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9" name="Google Shape;389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91" name="Google Shape;391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92" name="Google Shape;392;p20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97" name="Google Shape;397;p20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622800" y="1958025"/>
            <a:ext cx="3644400" cy="35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5665025" y="1709150"/>
            <a:ext cx="53226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5665000" y="3113450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3"/>
          <p:cNvSpPr/>
          <p:nvPr>
            <p:ph idx="2" type="pic"/>
          </p:nvPr>
        </p:nvSpPr>
        <p:spPr>
          <a:xfrm>
            <a:off x="622800" y="1958025"/>
            <a:ext cx="3644400" cy="3504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" name="Google Shape;52;p3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53" name="Google Shape;5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59" name="Google Shape;5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>
            <a:off x="622800" y="1621725"/>
            <a:ext cx="3644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3400241" y="1678300"/>
            <a:ext cx="792253" cy="230688"/>
            <a:chOff x="745813" y="1290313"/>
            <a:chExt cx="1236350" cy="360000"/>
          </a:xfrm>
        </p:grpSpPr>
        <p:sp>
          <p:nvSpPr>
            <p:cNvPr id="63" name="Google Shape;6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69" name="Google Shape;6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grpSp>
        <p:nvGrpSpPr>
          <p:cNvPr id="71" name="Google Shape;71;p3"/>
          <p:cNvGrpSpPr/>
          <p:nvPr/>
        </p:nvGrpSpPr>
        <p:grpSpPr>
          <a:xfrm>
            <a:off x="1454318" y="168189"/>
            <a:ext cx="792208" cy="710851"/>
            <a:chOff x="304016" y="596485"/>
            <a:chExt cx="1168621" cy="1048607"/>
          </a:xfrm>
        </p:grpSpPr>
        <p:sp>
          <p:nvSpPr>
            <p:cNvPr id="72" name="Google Shape;72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470393" y="168189"/>
            <a:ext cx="792208" cy="710851"/>
            <a:chOff x="304016" y="596485"/>
            <a:chExt cx="1168621" cy="1048607"/>
          </a:xfrm>
        </p:grpSpPr>
        <p:sp>
          <p:nvSpPr>
            <p:cNvPr id="77" name="Google Shape;77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Recap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3495018" y="5666994"/>
            <a:ext cx="792208" cy="710851"/>
            <a:chOff x="304016" y="596485"/>
            <a:chExt cx="1168621" cy="1048607"/>
          </a:xfrm>
        </p:grpSpPr>
        <p:sp>
          <p:nvSpPr>
            <p:cNvPr id="83" name="Google Shape;83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2472668" y="5666994"/>
            <a:ext cx="792208" cy="710851"/>
            <a:chOff x="304016" y="596485"/>
            <a:chExt cx="1168621" cy="1048607"/>
          </a:xfrm>
        </p:grpSpPr>
        <p:sp>
          <p:nvSpPr>
            <p:cNvPr id="88" name="Google Shape;88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450318" y="5666994"/>
            <a:ext cx="792208" cy="710851"/>
            <a:chOff x="304016" y="596485"/>
            <a:chExt cx="1168621" cy="1048607"/>
          </a:xfrm>
        </p:grpSpPr>
        <p:sp>
          <p:nvSpPr>
            <p:cNvPr id="93" name="Google Shape;93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427968" y="5666994"/>
            <a:ext cx="792208" cy="710851"/>
            <a:chOff x="304016" y="596485"/>
            <a:chExt cx="1168621" cy="1048607"/>
          </a:xfrm>
        </p:grpSpPr>
        <p:sp>
          <p:nvSpPr>
            <p:cNvPr id="98" name="Google Shape;98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02" name="Google Shape;102;p4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793000" y="480150"/>
            <a:ext cx="2967900" cy="478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05" name="Google Shape;105;p4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06" name="Google Shape;106;p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11" name="Google Shape;111;p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12" name="Google Shape;112;p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14" name="Google Shape;114;p4"/>
          <p:cNvSpPr txBox="1"/>
          <p:nvPr>
            <p:ph idx="1" type="subTitle"/>
          </p:nvPr>
        </p:nvSpPr>
        <p:spPr>
          <a:xfrm>
            <a:off x="4831675" y="1302375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5" name="Google Shape;115;p4"/>
          <p:cNvSpPr txBox="1"/>
          <p:nvPr>
            <p:ph idx="2" type="body"/>
          </p:nvPr>
        </p:nvSpPr>
        <p:spPr>
          <a:xfrm>
            <a:off x="4831675" y="1838450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6" name="Google Shape;116;p4"/>
          <p:cNvSpPr txBox="1"/>
          <p:nvPr>
            <p:ph idx="3" type="subTitle"/>
          </p:nvPr>
        </p:nvSpPr>
        <p:spPr>
          <a:xfrm>
            <a:off x="8161625" y="1302375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7" name="Google Shape;117;p4"/>
          <p:cNvSpPr txBox="1"/>
          <p:nvPr>
            <p:ph idx="4" type="body"/>
          </p:nvPr>
        </p:nvSpPr>
        <p:spPr>
          <a:xfrm>
            <a:off x="8161625" y="1838450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8" name="Google Shape;118;p4"/>
          <p:cNvSpPr txBox="1"/>
          <p:nvPr>
            <p:ph idx="5" type="subTitle"/>
          </p:nvPr>
        </p:nvSpPr>
        <p:spPr>
          <a:xfrm>
            <a:off x="4831675" y="3764150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9" name="Google Shape;119;p4"/>
          <p:cNvSpPr txBox="1"/>
          <p:nvPr>
            <p:ph idx="6" type="body"/>
          </p:nvPr>
        </p:nvSpPr>
        <p:spPr>
          <a:xfrm>
            <a:off x="4831675" y="4300225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20" name="Google Shape;120;p4"/>
          <p:cNvSpPr txBox="1"/>
          <p:nvPr>
            <p:ph idx="7" type="subTitle"/>
          </p:nvPr>
        </p:nvSpPr>
        <p:spPr>
          <a:xfrm>
            <a:off x="8161625" y="3764150"/>
            <a:ext cx="3173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4"/>
          <p:cNvSpPr txBox="1"/>
          <p:nvPr>
            <p:ph idx="8" type="body"/>
          </p:nvPr>
        </p:nvSpPr>
        <p:spPr>
          <a:xfrm>
            <a:off x="8161625" y="4300225"/>
            <a:ext cx="3173100" cy="158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537575" y="480150"/>
            <a:ext cx="11116800" cy="5897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537575" y="480150"/>
            <a:ext cx="11116800" cy="3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 flipH="1">
            <a:off x="10802891" y="536725"/>
            <a:ext cx="792253" cy="230688"/>
            <a:chOff x="745813" y="1290313"/>
            <a:chExt cx="1236350" cy="360000"/>
          </a:xfrm>
        </p:grpSpPr>
        <p:sp>
          <p:nvSpPr>
            <p:cNvPr id="126" name="Google Shape;126;p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31" name="Google Shape;131;p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32" name="Google Shape;132;p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34" name="Google Shape;134;p5"/>
          <p:cNvSpPr txBox="1"/>
          <p:nvPr>
            <p:ph type="title"/>
          </p:nvPr>
        </p:nvSpPr>
        <p:spPr>
          <a:xfrm>
            <a:off x="537575" y="816450"/>
            <a:ext cx="3325800" cy="55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4106925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2" type="body"/>
          </p:nvPr>
        </p:nvSpPr>
        <p:spPr>
          <a:xfrm>
            <a:off x="8064850" y="24816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3" type="body"/>
          </p:nvPr>
        </p:nvSpPr>
        <p:spPr>
          <a:xfrm>
            <a:off x="8064850" y="443720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idx="4" type="title"/>
          </p:nvPr>
        </p:nvSpPr>
        <p:spPr>
          <a:xfrm>
            <a:off x="5126875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5"/>
          <p:cNvSpPr txBox="1"/>
          <p:nvPr>
            <p:ph idx="5" type="title"/>
          </p:nvPr>
        </p:nvSpPr>
        <p:spPr>
          <a:xfrm>
            <a:off x="9084850" y="17859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6" type="title"/>
          </p:nvPr>
        </p:nvSpPr>
        <p:spPr>
          <a:xfrm>
            <a:off x="9084850" y="3741428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1" name="Google Shape;141;p5"/>
          <p:cNvSpPr txBox="1"/>
          <p:nvPr>
            <p:ph idx="7" type="body"/>
          </p:nvPr>
        </p:nvSpPr>
        <p:spPr>
          <a:xfrm>
            <a:off x="4106925" y="44371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8" type="title"/>
          </p:nvPr>
        </p:nvSpPr>
        <p:spPr>
          <a:xfrm>
            <a:off x="5126875" y="3741425"/>
            <a:ext cx="227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1494150" y="1256400"/>
            <a:ext cx="9203700" cy="43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2401350" y="2183500"/>
            <a:ext cx="7389300" cy="206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2401350" y="426715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548838" y="1803550"/>
            <a:ext cx="52473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02463" y="1804450"/>
            <a:ext cx="5247300" cy="447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502463" y="1804450"/>
            <a:ext cx="52473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0898129" y="1861025"/>
            <a:ext cx="792253" cy="230688"/>
            <a:chOff x="745813" y="1290313"/>
            <a:chExt cx="1236350" cy="360000"/>
          </a:xfrm>
        </p:grpSpPr>
        <p:sp>
          <p:nvSpPr>
            <p:cNvPr id="152" name="Google Shape;152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58" name="Google Shape;158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60" name="Google Shape;160;p7"/>
          <p:cNvSpPr txBox="1"/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873350" y="2459704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p7"/>
          <p:cNvSpPr txBox="1"/>
          <p:nvPr>
            <p:ph idx="2" type="body"/>
          </p:nvPr>
        </p:nvSpPr>
        <p:spPr>
          <a:xfrm>
            <a:off x="6865242" y="2459700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3" name="Google Shape;163;p7"/>
          <p:cNvSpPr/>
          <p:nvPr/>
        </p:nvSpPr>
        <p:spPr>
          <a:xfrm>
            <a:off x="548838" y="1803550"/>
            <a:ext cx="5247300" cy="336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flipH="1">
            <a:off x="4944429" y="1860125"/>
            <a:ext cx="792253" cy="230688"/>
            <a:chOff x="745813" y="1290313"/>
            <a:chExt cx="1236350" cy="360000"/>
          </a:xfrm>
        </p:grpSpPr>
        <p:sp>
          <p:nvSpPr>
            <p:cNvPr id="165" name="Google Shape;165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70" name="Google Shape;170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71" name="Google Shape;171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177" name="Google Shape;177;p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83" name="Google Shape;183;p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  <p:sp>
        <p:nvSpPr>
          <p:cNvPr id="185" name="Google Shape;185;p8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1492925" y="2055100"/>
            <a:ext cx="92061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0" name="Google Shape;190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4" name="Google Shape;194;p10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5" name="Google Shape;195;p10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6" name="Google Shape;196;p10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7" name="Google Shape;197;p10"/>
          <p:cNvSpPr txBox="1"/>
          <p:nvPr>
            <p:ph idx="4" type="body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8" name="Google Shape;198;p10"/>
          <p:cNvSpPr txBox="1"/>
          <p:nvPr>
            <p:ph idx="5" type="body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99" name="Google Shape;199;p10"/>
          <p:cNvSpPr txBox="1"/>
          <p:nvPr>
            <p:ph idx="6" type="body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02" name="Google Shape;202;p10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fmla="val 6646" name="adj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08" name="Google Shape;208;p10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2688684" y="-2690838"/>
            <a:ext cx="6817129" cy="12194497"/>
          </a:xfrm>
          <a:custGeom>
            <a:rect b="b" l="l" r="r" t="t"/>
            <a:pathLst>
              <a:path extrusionOk="0" h="12539329" w="7119717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rgbClr val="FFFFFF">
              <a:alpha val="32700"/>
            </a:srgbClr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000000">
              <a:alpha val="235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R1ciW29NkzJOoogLrH-B-sffw1Y22dyt/view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qliteonline.com/" TargetMode="External"/><Relationship Id="rId4" Type="http://schemas.openxmlformats.org/officeDocument/2006/relationships/hyperlink" Target="https://github.com/qutoq/cs-ict" TargetMode="External"/><Relationship Id="rId9" Type="http://schemas.openxmlformats.org/officeDocument/2006/relationships/hyperlink" Target="https://dbdiagram.io/home" TargetMode="External"/><Relationship Id="rId5" Type="http://schemas.openxmlformats.org/officeDocument/2006/relationships/hyperlink" Target="https://eternalhost.net/blog/razrabotka/python-mysql-postgresql-sqlite" TargetMode="External"/><Relationship Id="rId6" Type="http://schemas.openxmlformats.org/officeDocument/2006/relationships/hyperlink" Target="https://metanit.com/sql/sqlite/" TargetMode="External"/><Relationship Id="rId7" Type="http://schemas.openxmlformats.org/officeDocument/2006/relationships/hyperlink" Target="https://habr.com/ru/articles/754400/" TargetMode="External"/><Relationship Id="rId8" Type="http://schemas.openxmlformats.org/officeDocument/2006/relationships/hyperlink" Target="https://docs.python.org/3/library/sqlite3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>
            <p:ph idx="1" type="subTitle"/>
          </p:nvPr>
        </p:nvSpPr>
        <p:spPr>
          <a:xfrm>
            <a:off x="2052650" y="5225200"/>
            <a:ext cx="91632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Подготовили: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Лошкарёв Денис (К3141) и Билетникова Ева (К3142)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1"/>
          <p:cNvSpPr txBox="1"/>
          <p:nvPr>
            <p:ph type="title"/>
          </p:nvPr>
        </p:nvSpPr>
        <p:spPr>
          <a:xfrm>
            <a:off x="2052650" y="1200950"/>
            <a:ext cx="9163200" cy="402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Courier New"/>
                <a:ea typeface="Courier New"/>
                <a:cs typeface="Courier New"/>
                <a:sym typeface="Courier New"/>
              </a:rPr>
              <a:t>ИССЛЕДОВАНИЕ И УПРАВЛЕНИЕ БАЗОЙ ДАННЫХ ДЛЯ КОФЕЙНИ С ПОМОЩЬЮ SQLITE И </a:t>
            </a:r>
            <a:r>
              <a:rPr b="1" lang="en" sz="3700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b="1" sz="7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 txBox="1"/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Проектирование базы данных</a:t>
            </a:r>
            <a:endParaRPr/>
          </a:p>
        </p:txBody>
      </p:sp>
      <p:sp>
        <p:nvSpPr>
          <p:cNvPr id="491" name="Google Shape;491;p30"/>
          <p:cNvSpPr txBox="1"/>
          <p:nvPr>
            <p:ph idx="1" type="body"/>
          </p:nvPr>
        </p:nvSpPr>
        <p:spPr>
          <a:xfrm>
            <a:off x="821850" y="2073554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Следующим шагом после создания схемы становится непосредственное создание таблиц.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Так как синтаксис, требуемый для создания, был указан ранее в пункте “Начало работы”, здесь мы просим выполняющего воспользоваться теми указаниями и сделать таблицы.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30"/>
          <p:cNvSpPr txBox="1"/>
          <p:nvPr>
            <p:ph idx="2" type="body"/>
          </p:nvPr>
        </p:nvSpPr>
        <p:spPr>
          <a:xfrm>
            <a:off x="6720425" y="2459700"/>
            <a:ext cx="47049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Синтаксис создания таблиц: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*название таблицы* (</a:t>
            </a:r>
            <a:b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*название первого столбца*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*тип данных в столбце*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*PRIMARY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KEY – главный ключ*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*название второго столбца*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*тип данных в столбце*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*NOT NULL – непустой*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*название третьего столбца*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*тип данных в столбце*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*FOREIGN </a:t>
            </a:r>
            <a:r>
              <a:rPr b="1"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KEY –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внешний</a:t>
            </a:r>
            <a:r>
              <a:rPr b="1"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ключ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(*название какого-либо столбца этой таблицы) *</a:t>
            </a:r>
            <a:r>
              <a:rPr b="1"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REFERENCES – ссылается на*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*название другой таблицы*(*название какого-либо столбца другой таблицы)</a:t>
            </a:r>
            <a:b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91525" y="157325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>
            <p:ph type="title"/>
          </p:nvPr>
        </p:nvSpPr>
        <p:spPr>
          <a:xfrm>
            <a:off x="869025" y="3233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Проектирование базы данных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99" name="Google Shape;499;p31"/>
          <p:cNvGraphicFramePr/>
          <p:nvPr/>
        </p:nvGraphicFramePr>
        <p:xfrm>
          <a:off x="4277225" y="11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{6C6DEA12-C111-489D-B674-64F781746271}</a:tableStyleId>
              </a:tblPr>
              <a:tblGrid>
                <a:gridCol w="7608175"/>
              </a:tblGrid>
              <a:tr h="530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СoffeeShops (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shop_id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address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description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Вaristas (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barista_id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birth_day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phone_number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Shifts (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shift_id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PRIMARY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shop_id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barista1_id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barista2_id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date_shift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work_time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shift_number </a:t>
                      </a:r>
                      <a:r>
                        <a:rPr b="1"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(shop_id)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CoffeeShops(shop_id),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(barista1_id)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Baristas(barista_id),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FOREIGN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(barista2_id)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REFERENCES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Baristas(barista_id)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500" name="Google Shape;500;p31"/>
          <p:cNvSpPr txBox="1"/>
          <p:nvPr/>
        </p:nvSpPr>
        <p:spPr>
          <a:xfrm>
            <a:off x="297475" y="1187050"/>
            <a:ext cx="33339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В примере кода справа мы можем увидеть часть созданных таблиц. В них отображены все требуемые составляющие.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104375" y="323350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 txBox="1"/>
          <p:nvPr>
            <p:ph type="title"/>
          </p:nvPr>
        </p:nvSpPr>
        <p:spPr>
          <a:xfrm>
            <a:off x="1102925" y="10792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Наполнение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базы данных</a:t>
            </a:r>
            <a:endParaRPr/>
          </a:p>
        </p:txBody>
      </p:sp>
      <p:sp>
        <p:nvSpPr>
          <p:cNvPr id="507" name="Google Shape;507;p32"/>
          <p:cNvSpPr txBox="1"/>
          <p:nvPr>
            <p:ph idx="1" type="body"/>
          </p:nvPr>
        </p:nvSpPr>
        <p:spPr>
          <a:xfrm>
            <a:off x="928000" y="1268550"/>
            <a:ext cx="10233000" cy="308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База данных – не просто пустые таблицы, она всегда содержит в себе какие-либо данные. Эти данные вводятся определенным образом.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Данные в таблицу вводятся построчно, заполняя определенным образом каждый столбец таблицы.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Синтаксис ввода данных можно представить следующим образом: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*название таблицы* (*список столбцов, указанный через запятую*)</a:t>
            </a:r>
            <a:br>
              <a:rPr lang="en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br>
              <a:rPr lang="en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(*данные, вводящиеся в первый столбец*, *данные, вводящиеся во второй столбец*, …, *данные, вводящиеся в n-ый столбец*),</a:t>
            </a:r>
            <a:br>
              <a:rPr lang="en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(*данные, вводящиеся в первый столбец*, *данные, вводящиеся во второй столбец*, …, *данные, вводящиеся в n-ый столбец*),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(*данные, вводящиеся в первый столбец*, *данные, вводящиеся во второй столбец*, …, *данные, вводящиеся в n-ый столбец*);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32"/>
          <p:cNvSpPr txBox="1"/>
          <p:nvPr/>
        </p:nvSpPr>
        <p:spPr>
          <a:xfrm>
            <a:off x="91525" y="157325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"/>
          <p:cNvSpPr txBox="1"/>
          <p:nvPr>
            <p:ph type="title"/>
          </p:nvPr>
        </p:nvSpPr>
        <p:spPr>
          <a:xfrm>
            <a:off x="1242300" y="2687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Наполнение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базы данных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14" name="Google Shape;514;p33"/>
          <p:cNvGraphicFramePr/>
          <p:nvPr/>
        </p:nvGraphicFramePr>
        <p:xfrm>
          <a:off x="3538300" y="10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{6C6DEA12-C111-489D-B674-64F781746271}</a:tableStyleId>
              </a:tblPr>
              <a:tblGrid>
                <a:gridCol w="8230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СoffeeShops (shop_id,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address, description)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'Кафе "Ароматное утро"'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'ул. Цветная, 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'Уютное место для начала дня'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'Кофейня "Эспрессо Лайф"'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'пр. Солнечный, 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'Лучшие сорта эспрессо в городе'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'Кофехаус "Зеленый чайник"'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'ул. Гармония, 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 с любовью к каждому гостю'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'Кафетерий "Путешествие во вкус"'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'пл. Центральная, 7'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'Открой для себя вкусы мира'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'Кофе-бар "Лунный свет"'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'пер. Тихий, 3'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'Атмосфера мистики и волшебства'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Вaristas (barista_id, </a:t>
                      </a: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birth_day, phone_number)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'Иван Иванович'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'1992-03-25'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(111) 222-3333'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'Мария Петровна'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'1988-08-10'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(444) 555-6666'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'Алексей Сергеевич'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'1995-02-05'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(777) 888-9999'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'Елена Викторовна'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'1991-11-30'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(123) 456-7890'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'Дмитрий Николаевич'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'1987-07-15'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(987) 654-3210'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'Анна Алексеевна'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'1993-04-18'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(555) 123-4567'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'Сергей Игоревич'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'1996-09-02'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(999) 000-1111'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'Ксения Владимировна'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'1990-12-08'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(222) 333-4444'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'Павел Артемович'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'1989-06-20'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(666) 777-8888'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'Ольга Анатольевна'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'1994-01-12'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(888) 999-0000'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'Артем Станиславович'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'1997-05-05'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(111) 222-3333'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'Екатерина Дмитриевна'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'1998-10-15'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(444) 555-6666'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'Игорь Валентинович'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'1992-11-05'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(777) 888-9999'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'Наталья Леонидовна'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'1993-08-30'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(123) 456-7890'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'Александр Степанович'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'1987-03-15'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(987) 654-3210'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'Маргарита Валерьевна'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'1995-07-25'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(555) 123-4567'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'Владимир Павлович'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'1991-02-15'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(999) 000-1111'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'Татьяна Сергеевна'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'1990-09-10'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(222) 333-4444'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'Илья Викторович'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'1994-12-08'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(666) 777-8888'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</a:t>
                      </a:r>
                      <a:r>
                        <a:rPr lang="en" sz="10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'Ангелина Артемовна'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'1988-06-20'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0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'+7 (888) 999-0000'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33"/>
          <p:cNvSpPr txBox="1"/>
          <p:nvPr/>
        </p:nvSpPr>
        <p:spPr>
          <a:xfrm>
            <a:off x="323225" y="1879250"/>
            <a:ext cx="2715900" cy="30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В коде справа можно увидеть пример наполнения некоторых из таблиц данными.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33"/>
          <p:cNvSpPr txBox="1"/>
          <p:nvPr/>
        </p:nvSpPr>
        <p:spPr>
          <a:xfrm>
            <a:off x="91525" y="268750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"/>
          <p:cNvSpPr txBox="1"/>
          <p:nvPr>
            <p:ph type="title"/>
          </p:nvPr>
        </p:nvSpPr>
        <p:spPr>
          <a:xfrm>
            <a:off x="1102925" y="1317850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Запросы к базе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34"/>
          <p:cNvSpPr txBox="1"/>
          <p:nvPr>
            <p:ph idx="1" type="body"/>
          </p:nvPr>
        </p:nvSpPr>
        <p:spPr>
          <a:xfrm>
            <a:off x="1231650" y="2227750"/>
            <a:ext cx="9728700" cy="308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В этом разделе начинается самое сложное. Нужно создать запросы, выводящие из таблиц требуемую информацию.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В этом разделе мы не указываем, какие конкретно запросы нужно создать, но на примере своих запросов вводим в синтаксис, требуемый для их создания.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Здесь мы перестаем давать прямые указания к тому, что нужно сделать, и даем выполняющему пространство для творчества.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/>
          <p:nvPr>
            <p:ph idx="1" type="body"/>
          </p:nvPr>
        </p:nvSpPr>
        <p:spPr>
          <a:xfrm>
            <a:off x="873350" y="2459704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Как мы упомянули раньше, создание запросов – самая сложная часть лабораторной работы, но введение в синтаксис языка должно усложняться последовательно. Здесь приведен пример простого запроса.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35"/>
          <p:cNvSpPr txBox="1"/>
          <p:nvPr>
            <p:ph idx="2" type="body"/>
          </p:nvPr>
        </p:nvSpPr>
        <p:spPr>
          <a:xfrm>
            <a:off x="6694675" y="2459700"/>
            <a:ext cx="48786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 * FROM *название таблицы*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выводит все данные, содержащиеся в таблице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35"/>
          <p:cNvSpPr txBox="1"/>
          <p:nvPr>
            <p:ph type="title"/>
          </p:nvPr>
        </p:nvSpPr>
        <p:spPr>
          <a:xfrm>
            <a:off x="1115800" y="7643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Запросы к базе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 txBox="1"/>
          <p:nvPr>
            <p:ph type="title"/>
          </p:nvPr>
        </p:nvSpPr>
        <p:spPr>
          <a:xfrm>
            <a:off x="91525" y="629500"/>
            <a:ext cx="57021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Запросы к базе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35" name="Google Shape;535;p36"/>
          <p:cNvGraphicFramePr/>
          <p:nvPr/>
        </p:nvGraphicFramePr>
        <p:xfrm>
          <a:off x="5908850" y="5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{6C6DEA12-C111-489D-B674-64F781746271}</a:tableStyleId>
              </a:tblPr>
              <a:tblGrid>
                <a:gridCol w="5951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сколько заказов сделали клиенты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Guests.guest_name,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(Orders.order_id)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total_orders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Guests.guest_id = Orders.guest_id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Guests.guest_name;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 топ 5 бариста по сумме обработанных заказов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b.barista_id,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b.name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barista_name,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(o.total_amount)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total_amount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Вaristas b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Orders o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b.barista_id = o.barista_id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b.barista_id, b.name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total_amount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--средний чек в каждой кофейне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cs.name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coffee_shop,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(o.order_id)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total_orders,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AVG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(o.total_amount)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average_amount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СoffeeShops cs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Orders o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cs.shop_id = o.shop_id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cs.shop_id, cs.name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average_amount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536" name="Google Shape;536;p36"/>
          <p:cNvSpPr txBox="1"/>
          <p:nvPr/>
        </p:nvSpPr>
        <p:spPr>
          <a:xfrm>
            <a:off x="91525" y="298925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426200" y="1393000"/>
            <a:ext cx="4891200" cy="4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Справа можно увидеть три разных запроса: один выводит количество заказов, другой – топ 5 бариста по сумме заказов, третий – средний чек в каждой кофейне.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" name="Google Shape;542;p37"/>
          <p:cNvGraphicFramePr/>
          <p:nvPr/>
        </p:nvGraphicFramePr>
        <p:xfrm>
          <a:off x="505738" y="16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{6C6DEA12-C111-489D-B674-64F781746271}</a:tableStyleId>
              </a:tblPr>
              <a:tblGrid>
                <a:gridCol w="504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sub_total = (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quantity * price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p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OrderItems.product_id = p.product_id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EXISTS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Products p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OrderItems.product_id = p.product_id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UPDATE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Orders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total_amount = (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COALESCE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(sub_total),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OrderItems.order_id = Orders.order_id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EXISTS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OrderItems.order_id = Orders.order_id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543" name="Google Shape;543;p37"/>
          <p:cNvSpPr txBox="1"/>
          <p:nvPr>
            <p:ph type="title"/>
          </p:nvPr>
        </p:nvSpPr>
        <p:spPr>
          <a:xfrm>
            <a:off x="911050" y="59722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Запросы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37"/>
          <p:cNvSpPr txBox="1"/>
          <p:nvPr/>
        </p:nvSpPr>
        <p:spPr>
          <a:xfrm>
            <a:off x="6527325" y="1895375"/>
            <a:ext cx="47109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 SQLite запросы </a:t>
            </a: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используются для изменения значения в одной или нескольких строках существующей таблицы. Вот общий синтаксис запроса </a:t>
            </a: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UPDATE table_name</a:t>
            </a:r>
            <a:endParaRPr sz="12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SET column1 = value1, column2 = value2, ...</a:t>
            </a:r>
            <a:endParaRPr sz="12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WHERE condition;</a:t>
            </a:r>
            <a:endParaRPr sz="12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Где: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имя таблицы, которую вы хотите обновить.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 - имена столбцов, значения которых нужно изменить.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 - новые значения для соответствующих столбцов.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условие, определяющее, какие строки должны быть обновлены. Если </a:t>
            </a:r>
            <a:r>
              <a:rPr lang="en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не указано, все строки в таблице будут обновлены.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37"/>
          <p:cNvSpPr txBox="1"/>
          <p:nvPr/>
        </p:nvSpPr>
        <p:spPr>
          <a:xfrm>
            <a:off x="91525" y="298925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"/>
          <p:cNvSpPr txBox="1"/>
          <p:nvPr>
            <p:ph type="title"/>
          </p:nvPr>
        </p:nvSpPr>
        <p:spPr>
          <a:xfrm>
            <a:off x="-1509350" y="56290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Интеграция Python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1" name="Google Shape;551;p38"/>
          <p:cNvGraphicFramePr/>
          <p:nvPr/>
        </p:nvGraphicFramePr>
        <p:xfrm>
          <a:off x="7556800" y="8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{6C6DEA12-C111-489D-B674-64F781746271}</a:tableStyleId>
              </a:tblPr>
              <a:tblGrid>
                <a:gridCol w="4055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sqlite3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show_db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cursor = conn.cursor()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cursor.execute(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"SELECT name FROM sqlite_master WHERE type='table'"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tables = cursor.fetchall()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table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tables: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   table_name = table[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   cursor.execute(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f"SELECT * FROM {table_name}"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   rows = cursor.fetchall()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   print(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f"\nСодержимое таблицы {table_name}:"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   cursor.execute(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f"PRAGMA table_info({table_name})"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   print([i[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cursor.fetchall()])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row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rows: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    print(row)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conn = sqlite3.connect(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'coffeeshop.db'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Exception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file = open(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"coffeeshop.db"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"w+"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file.close()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conn = sqlite3.connect(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'coffeeshop.db'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9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552" name="Google Shape;552;p38"/>
          <p:cNvSpPr txBox="1"/>
          <p:nvPr/>
        </p:nvSpPr>
        <p:spPr>
          <a:xfrm>
            <a:off x="656475" y="1326400"/>
            <a:ext cx="61434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Для работы с SQLite в python существует библиотека sqlite3. 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Её суть очень проста, для работы с бд необходимо подключить коннектор через команду sqlite3.connect(</a:t>
            </a: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путь к файлу с бд</a:t>
            </a: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А для выполнения sql-скрипта необходимо создать курсор, который будет выполнять команды: cursor = conn.cursor(); cursor.execute(</a:t>
            </a: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команда</a:t>
            </a: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). 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Для получения результатов, по необходимости, cursor.fetchall(). Для сохранения изменений, по необходимости cursor.commit()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91525" y="298925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/>
          <p:nvPr>
            <p:ph type="title"/>
          </p:nvPr>
        </p:nvSpPr>
        <p:spPr>
          <a:xfrm>
            <a:off x="-1553600" y="35882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Интеграция Python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9" name="Google Shape;559;p39"/>
          <p:cNvGraphicFramePr/>
          <p:nvPr/>
        </p:nvGraphicFramePr>
        <p:xfrm>
          <a:off x="722113" y="118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{6C6DEA12-C111-489D-B674-64F781746271}</a:tableStyleId>
              </a:tblPr>
              <a:tblGrid>
                <a:gridCol w="4617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 =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'''</a:t>
                      </a:r>
                      <a:b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Создать таблицы - 0</a:t>
                      </a:r>
                      <a:b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Заполнить таблицы - 1</a:t>
                      </a:r>
                      <a:b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Посмотреть таблицы - 2</a:t>
                      </a:r>
                      <a:b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input.txt - запрос без редактирования бд - 3</a:t>
                      </a:r>
                      <a:b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input.txt - изменение бд - 4    </a:t>
                      </a:r>
                      <a:b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Завершить работу - всё остальное'''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print(text)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com = input(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'\n'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"0"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file_name =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"data/create_table.txt"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==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file_name =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"data/add_data.txt"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file = open(file_name)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commands = file.read().split(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'\n\n'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file.close()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cursor = conn.cursor()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commands: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	cursor.execute(el)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conn.commit()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Google Shape;560;p39"/>
          <p:cNvGraphicFramePr/>
          <p:nvPr/>
        </p:nvGraphicFramePr>
        <p:xfrm>
          <a:off x="6461175" y="136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{6C6DEA12-C111-489D-B674-64F781746271}</a:tableStyleId>
              </a:tblPr>
              <a:tblGrid>
                <a:gridCol w="4893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==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show_db()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"4"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cursor = conn.cursor()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file = open(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'input.txt'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el = file.read()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file.close()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cursor.execute(el)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 == 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	result = cursor.fetchall()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print(el)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conn.commit()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reak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	 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Exception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print(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"Ошибка: 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str(e))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conn.close()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561" name="Google Shape;561;p39"/>
          <p:cNvSpPr txBox="1"/>
          <p:nvPr/>
        </p:nvSpPr>
        <p:spPr>
          <a:xfrm>
            <a:off x="91525" y="241850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Описание лабораторной работы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22"/>
          <p:cNvSpPr txBox="1"/>
          <p:nvPr>
            <p:ph idx="1" type="body"/>
          </p:nvPr>
        </p:nvSpPr>
        <p:spPr>
          <a:xfrm>
            <a:off x="1231650" y="2675175"/>
            <a:ext cx="90411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В рамках лабораторной работы создается база данных, состоящая из нескольких таблиц, которые содержат информацию о работе сети кофеен: адреса кофеен, список бариста, заказы, имена гостей, десерты и напитки. Она заполняется соответствующими данными, а затем формируются определенные запросы к базе данных (например, топ-3 кофеен сети по среднему чеку). После к работе подключается использование Python для взаимодействия с базой данных.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10" name="Google Shape;410;p22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411" name="Google Shape;411;p2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15" name="Google Shape;415;p22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416" name="Google Shape;416;p2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20" name="Google Shape;420;p22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421" name="Google Shape;421;p2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426" name="Google Shape;426;p2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68226" y="596485"/>
              <a:ext cx="1004410" cy="1048606"/>
            </a:xfrm>
            <a:custGeom>
              <a:rect b="b" l="l" r="r" t="t"/>
              <a:pathLst>
                <a:path extrusionOk="0" h="1048606" w="100441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fmla="val 28709" name="adj"/>
              </a:avLst>
            </a:prstGeom>
            <a:solidFill>
              <a:srgbClr val="F3F3F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04016" y="991868"/>
              <a:ext cx="1168621" cy="653224"/>
            </a:xfrm>
            <a:custGeom>
              <a:rect b="b" l="l" r="r" t="t"/>
              <a:pathLst>
                <a:path extrusionOk="0" h="653224" w="1168621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0"/>
          <p:cNvSpPr txBox="1"/>
          <p:nvPr>
            <p:ph type="title"/>
          </p:nvPr>
        </p:nvSpPr>
        <p:spPr>
          <a:xfrm>
            <a:off x="934725" y="845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Демонстрация результатов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7" name="Google Shape;567;p40" title="vide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300" y="848050"/>
            <a:ext cx="7764242" cy="58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Вывод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41"/>
          <p:cNvSpPr txBox="1"/>
          <p:nvPr/>
        </p:nvSpPr>
        <p:spPr>
          <a:xfrm>
            <a:off x="218675" y="1548150"/>
            <a:ext cx="110838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В результате выполнения лабораторной работы будут изучены основы и SQL, мы узнали как можно интегрировать Python во взаимодействии с базой данных.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Это самые основы, которые позволят развиваться дальше в изучении SQL и аналитики в целом.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/>
          <p:nvPr/>
        </p:nvSpPr>
        <p:spPr>
          <a:xfrm>
            <a:off x="0" y="321825"/>
            <a:ext cx="1110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Источники</a:t>
            </a:r>
            <a:endParaRPr b="1"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p42"/>
          <p:cNvSpPr txBox="1"/>
          <p:nvPr/>
        </p:nvSpPr>
        <p:spPr>
          <a:xfrm>
            <a:off x="799000" y="1464825"/>
            <a:ext cx="11109300" cy="5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SQLite online // URL: 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https://sqliteonline.com/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cs-ict // GitHub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https://github.com/qutoq/cs-ict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Лучшие библиотеки Python для создания баз данных SQL // eternalhos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https://eternalhost.net/blog/razrabotka/python-mysql-postgresql-sqlite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Руководство по SQLite // METANIT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https://metanit.com/sql/sqlite/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Работа с SQLite в Python (для чайников) // Хабр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https://habr.com/ru/articles/754400/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sqlite3 — DB-API 2.0 interface for SQLite databases // Python URL: </a:t>
            </a:r>
            <a:r>
              <a:rPr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https://docs.python.org/3/library/sqlite3.html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https://dbdiagram.io/home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"/>
          <p:cNvSpPr txBox="1"/>
          <p:nvPr>
            <p:ph type="title"/>
          </p:nvPr>
        </p:nvSpPr>
        <p:spPr>
          <a:xfrm>
            <a:off x="380025" y="192500"/>
            <a:ext cx="114321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Цель и задачи лабораторной работы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3"/>
          <p:cNvSpPr txBox="1"/>
          <p:nvPr>
            <p:ph idx="2" type="title"/>
          </p:nvPr>
        </p:nvSpPr>
        <p:spPr>
          <a:xfrm>
            <a:off x="656375" y="1919975"/>
            <a:ext cx="55680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Цель работы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23"/>
          <p:cNvSpPr txBox="1"/>
          <p:nvPr>
            <p:ph idx="3" type="title"/>
          </p:nvPr>
        </p:nvSpPr>
        <p:spPr>
          <a:xfrm>
            <a:off x="6915225" y="1919975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Задача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23"/>
          <p:cNvSpPr txBox="1"/>
          <p:nvPr>
            <p:ph idx="1" type="subTitle"/>
          </p:nvPr>
        </p:nvSpPr>
        <p:spPr>
          <a:xfrm>
            <a:off x="656375" y="2588150"/>
            <a:ext cx="5568000" cy="276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0000" lvl="0" marL="0" rtl="0" algn="l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изучение и отработка навыков работы с базами данных с использованием SQL на примере создания, наполнения и анализа базы данных кофейни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23"/>
          <p:cNvSpPr txBox="1"/>
          <p:nvPr>
            <p:ph idx="4" type="subTitle"/>
          </p:nvPr>
        </p:nvSpPr>
        <p:spPr>
          <a:xfrm>
            <a:off x="6907400" y="258815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создание таблиц при помощи SQLite, заполнение их данными, формулировка некоторых запросов к базе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23"/>
          <p:cNvSpPr txBox="1"/>
          <p:nvPr>
            <p:ph idx="5" type="title"/>
          </p:nvPr>
        </p:nvSpPr>
        <p:spPr>
          <a:xfrm>
            <a:off x="6907400" y="4591400"/>
            <a:ext cx="4668300" cy="54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Задача 2</a:t>
            </a:r>
            <a:endParaRPr/>
          </a:p>
        </p:txBody>
      </p:sp>
      <p:sp>
        <p:nvSpPr>
          <p:cNvPr id="440" name="Google Shape;440;p23"/>
          <p:cNvSpPr txBox="1"/>
          <p:nvPr>
            <p:ph idx="6" type="subTitle"/>
          </p:nvPr>
        </p:nvSpPr>
        <p:spPr>
          <a:xfrm>
            <a:off x="6907400" y="5273100"/>
            <a:ext cx="46683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интеграция Python в взаимодействие с базой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Почему мы придумали такую лабораторную работу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24"/>
          <p:cNvSpPr txBox="1"/>
          <p:nvPr>
            <p:ph idx="1" type="body"/>
          </p:nvPr>
        </p:nvSpPr>
        <p:spPr>
          <a:xfrm>
            <a:off x="1231650" y="2675175"/>
            <a:ext cx="90411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Начиная работу над проектом, мы хотели выбрать что-то, с чем мы хоть как-то знакомы и в чем нам самим было бы интересно развиваться. В ходе работы над подготовкой лабораторной нам было интересно изучить взаимодействие с базами данных через Python.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Почему мы придумали такую лабораторную работу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1231650" y="2675175"/>
            <a:ext cx="9041100" cy="264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Нам показалось, что изучение SQL может быть хорошим вариантом для лабораторной работы – того уровня знаний, который требуется в лабораторной работе, с описаниями действий не очень сложно достичь, а знакомство с базами данных дает хорошую почву для дальнейшего развития в качестве программиста.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/>
          <p:nvPr>
            <p:ph idx="1" type="subTitle"/>
          </p:nvPr>
        </p:nvSpPr>
        <p:spPr>
          <a:xfrm>
            <a:off x="468963" y="3390075"/>
            <a:ext cx="26301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1.Проектирование базы данных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26"/>
          <p:cNvSpPr txBox="1"/>
          <p:nvPr>
            <p:ph idx="2" type="subTitle"/>
          </p:nvPr>
        </p:nvSpPr>
        <p:spPr>
          <a:xfrm>
            <a:off x="3265538" y="3390075"/>
            <a:ext cx="22737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2.Наполнение базы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26"/>
          <p:cNvSpPr txBox="1"/>
          <p:nvPr>
            <p:ph idx="3" type="subTitle"/>
          </p:nvPr>
        </p:nvSpPr>
        <p:spPr>
          <a:xfrm>
            <a:off x="5972063" y="3390075"/>
            <a:ext cx="2816400" cy="47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3.Создание запросов к базе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26"/>
          <p:cNvSpPr txBox="1"/>
          <p:nvPr>
            <p:ph idx="4" type="subTitle"/>
          </p:nvPr>
        </p:nvSpPr>
        <p:spPr>
          <a:xfrm>
            <a:off x="9225888" y="3374025"/>
            <a:ext cx="2273700" cy="5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4.Интеграция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План выполнения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26"/>
          <p:cNvSpPr/>
          <p:nvPr/>
        </p:nvSpPr>
        <p:spPr>
          <a:xfrm>
            <a:off x="257075" y="2493203"/>
            <a:ext cx="11677875" cy="2279200"/>
          </a:xfrm>
          <a:custGeom>
            <a:rect b="b" l="l" r="r" t="t"/>
            <a:pathLst>
              <a:path extrusionOk="0" h="91168" w="467115">
                <a:moveTo>
                  <a:pt x="0" y="55976"/>
                </a:moveTo>
                <a:cubicBezTo>
                  <a:pt x="3283" y="49524"/>
                  <a:pt x="10080" y="26583"/>
                  <a:pt x="19697" y="17261"/>
                </a:cubicBezTo>
                <a:cubicBezTo>
                  <a:pt x="29315" y="7939"/>
                  <a:pt x="45606" y="647"/>
                  <a:pt x="57705" y="46"/>
                </a:cubicBezTo>
                <a:cubicBezTo>
                  <a:pt x="69804" y="-555"/>
                  <a:pt x="82238" y="4781"/>
                  <a:pt x="92293" y="13657"/>
                </a:cubicBezTo>
                <a:cubicBezTo>
                  <a:pt x="102348" y="22533"/>
                  <a:pt x="110495" y="42575"/>
                  <a:pt x="118036" y="53301"/>
                </a:cubicBezTo>
                <a:cubicBezTo>
                  <a:pt x="125577" y="64027"/>
                  <a:pt x="128969" y="71751"/>
                  <a:pt x="137540" y="78015"/>
                </a:cubicBezTo>
                <a:cubicBezTo>
                  <a:pt x="146111" y="84279"/>
                  <a:pt x="159594" y="90543"/>
                  <a:pt x="169462" y="90886"/>
                </a:cubicBezTo>
                <a:cubicBezTo>
                  <a:pt x="179330" y="91229"/>
                  <a:pt x="188891" y="86928"/>
                  <a:pt x="196750" y="80074"/>
                </a:cubicBezTo>
                <a:cubicBezTo>
                  <a:pt x="204609" y="73220"/>
                  <a:pt x="209407" y="60144"/>
                  <a:pt x="216615" y="49761"/>
                </a:cubicBezTo>
                <a:cubicBezTo>
                  <a:pt x="223823" y="39378"/>
                  <a:pt x="228207" y="25424"/>
                  <a:pt x="239999" y="17776"/>
                </a:cubicBezTo>
                <a:cubicBezTo>
                  <a:pt x="251791" y="10128"/>
                  <a:pt x="272263" y="3188"/>
                  <a:pt x="287366" y="3874"/>
                </a:cubicBezTo>
                <a:cubicBezTo>
                  <a:pt x="302469" y="4561"/>
                  <a:pt x="319889" y="13314"/>
                  <a:pt x="330615" y="21895"/>
                </a:cubicBezTo>
                <a:cubicBezTo>
                  <a:pt x="341341" y="30476"/>
                  <a:pt x="342457" y="44292"/>
                  <a:pt x="351724" y="55361"/>
                </a:cubicBezTo>
                <a:cubicBezTo>
                  <a:pt x="360992" y="66431"/>
                  <a:pt x="371890" y="83078"/>
                  <a:pt x="386220" y="88312"/>
                </a:cubicBezTo>
                <a:cubicBezTo>
                  <a:pt x="400551" y="93546"/>
                  <a:pt x="425350" y="90714"/>
                  <a:pt x="437707" y="86767"/>
                </a:cubicBezTo>
                <a:cubicBezTo>
                  <a:pt x="450064" y="82820"/>
                  <a:pt x="455460" y="72608"/>
                  <a:pt x="460361" y="64628"/>
                </a:cubicBezTo>
                <a:cubicBezTo>
                  <a:pt x="465262" y="56648"/>
                  <a:pt x="465989" y="43176"/>
                  <a:pt x="467115" y="38885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 txBox="1"/>
          <p:nvPr>
            <p:ph type="title"/>
          </p:nvPr>
        </p:nvSpPr>
        <p:spPr>
          <a:xfrm>
            <a:off x="1231650" y="1356450"/>
            <a:ext cx="9728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Начало работы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27"/>
          <p:cNvSpPr txBox="1"/>
          <p:nvPr>
            <p:ph idx="1" type="body"/>
          </p:nvPr>
        </p:nvSpPr>
        <p:spPr>
          <a:xfrm>
            <a:off x="1231650" y="2047575"/>
            <a:ext cx="9728700" cy="308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Для начала важно ввести выполняющего в курс дела, что такое база данных, для чего и как она используется, какие главные структуры содержит. В введении можно обозначить основные понятия, используемые в работе с базами данных.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В качестве среды для работы с базами данных мы предлагаем использовать онлайн-компиляторы по типу sqliteonline.com[1].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Первым делом мы даем выполняющему информацию про базовый синтаксис, что они в себе содержат и раскрываем введенные ранее понятия на практике.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27"/>
          <p:cNvSpPr txBox="1"/>
          <p:nvPr/>
        </p:nvSpPr>
        <p:spPr>
          <a:xfrm>
            <a:off x="91525" y="157325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"/>
          <p:cNvSpPr txBox="1"/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Проектирование базы данных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28"/>
          <p:cNvSpPr txBox="1"/>
          <p:nvPr>
            <p:ph idx="1" type="body"/>
          </p:nvPr>
        </p:nvSpPr>
        <p:spPr>
          <a:xfrm>
            <a:off x="886225" y="2305229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Для начала работы необходимо понять, какие таблицы нам необходимы.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Для определения этого стоит придерживаться следующих простых правил: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л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учше много маленьких таблиц, чем одна большая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не забываем про связи между таблицами и нумерацию столбцов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28"/>
          <p:cNvSpPr txBox="1"/>
          <p:nvPr>
            <p:ph idx="2" type="body"/>
          </p:nvPr>
        </p:nvSpPr>
        <p:spPr>
          <a:xfrm>
            <a:off x="6865242" y="2459700"/>
            <a:ext cx="4560000" cy="312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Важным моментом в подготовке к созданию базы данных является представление таблиц и связей между ними.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При помощи, например, сайта DBDiagram[7] можно легко визуализировать необходимые на этом этапе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составляющие.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8"/>
          <p:cNvSpPr txBox="1"/>
          <p:nvPr/>
        </p:nvSpPr>
        <p:spPr>
          <a:xfrm>
            <a:off x="91525" y="157325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 txBox="1"/>
          <p:nvPr>
            <p:ph type="title"/>
          </p:nvPr>
        </p:nvSpPr>
        <p:spPr>
          <a:xfrm>
            <a:off x="1133550" y="268750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Проектирование базы данных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350" y="1174900"/>
            <a:ext cx="6529300" cy="5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9"/>
          <p:cNvSpPr txBox="1"/>
          <p:nvPr/>
        </p:nvSpPr>
        <p:spPr>
          <a:xfrm>
            <a:off x="267575" y="1189850"/>
            <a:ext cx="4294500" cy="53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На этом скриншоте представлен пример создания таблиц, столбцов  в них и связей между ними. 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91525" y="157325"/>
            <a:ext cx="630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3E6DE"/>
      </a:lt1>
      <a:dk2>
        <a:srgbClr val="434343"/>
      </a:dk2>
      <a:lt2>
        <a:srgbClr val="EEEEEE"/>
      </a:lt2>
      <a:accent1>
        <a:srgbClr val="F07E66"/>
      </a:accent1>
      <a:accent2>
        <a:srgbClr val="F4AE69"/>
      </a:accent2>
      <a:accent3>
        <a:srgbClr val="A3CEC5"/>
      </a:accent3>
      <a:accent4>
        <a:srgbClr val="F0B2B7"/>
      </a:accent4>
      <a:accent5>
        <a:srgbClr val="000000"/>
      </a:accent5>
      <a:accent6>
        <a:srgbClr val="E59D8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