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 Slab"/>
      <p:regular r:id="rId19"/>
      <p:bold r:id="rId20"/>
    </p:embeddedFont>
    <p:embeddedFont>
      <p:font typeface="Lexend Light"/>
      <p:regular r:id="rId21"/>
      <p:bold r:id="rId22"/>
    </p:embeddedFont>
    <p:embeddedFont>
      <p:font typeface="Abril Fatface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2E53E-8879-4E69-879B-693F7EBC4588}">
  <a:tblStyle styleId="{1D12E53E-8879-4E69-879B-693F7EBC4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LexendLight-bold.fntdata"/><Relationship Id="rId21" Type="http://schemas.openxmlformats.org/officeDocument/2006/relationships/font" Target="fonts/LexendLight-regular.fntdata"/><Relationship Id="rId24" Type="http://schemas.openxmlformats.org/officeDocument/2006/relationships/font" Target="fonts/Poppins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65586a52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65586a52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5586a52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5586a52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5586a52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5586a52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5586a52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5586a52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1c3728c19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1c3728c1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5586a52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5586a52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5586a52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5586a52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5586a52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5586a52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5586a52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65586a52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5586a52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5586a52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5586a52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5586a52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Just title">
  <p:cSld name="CUSTOM_8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 1">
  <p:cSld name="CUSTOM_8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807182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8071825" y="1774225"/>
            <a:ext cx="3611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2"/>
          <p:cNvGrpSpPr/>
          <p:nvPr/>
        </p:nvGrpSpPr>
        <p:grpSpPr>
          <a:xfrm flipH="1">
            <a:off x="10831479" y="1830800"/>
            <a:ext cx="792253" cy="230688"/>
            <a:chOff x="745813" y="1290313"/>
            <a:chExt cx="1236350" cy="360000"/>
          </a:xfrm>
        </p:grpSpPr>
        <p:sp>
          <p:nvSpPr>
            <p:cNvPr id="227" name="Google Shape;227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32" name="Google Shape;232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33" name="Google Shape;233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5" name="Google Shape;235;p12"/>
          <p:cNvSpPr/>
          <p:nvPr/>
        </p:nvSpPr>
        <p:spPr>
          <a:xfrm>
            <a:off x="4290300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4290300" y="1774225"/>
            <a:ext cx="36114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2"/>
          <p:cNvGrpSpPr/>
          <p:nvPr/>
        </p:nvGrpSpPr>
        <p:grpSpPr>
          <a:xfrm flipH="1">
            <a:off x="7049954" y="1830800"/>
            <a:ext cx="792253" cy="230688"/>
            <a:chOff x="745813" y="1290313"/>
            <a:chExt cx="1236350" cy="360000"/>
          </a:xfrm>
        </p:grpSpPr>
        <p:sp>
          <p:nvSpPr>
            <p:cNvPr id="238" name="Google Shape;238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44" name="Google Shape;244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46" name="Google Shape;246;p12"/>
          <p:cNvSpPr/>
          <p:nvPr/>
        </p:nvSpPr>
        <p:spPr>
          <a:xfrm>
            <a:off x="50877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508775" y="1774225"/>
            <a:ext cx="3611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2"/>
          <p:cNvGrpSpPr/>
          <p:nvPr/>
        </p:nvGrpSpPr>
        <p:grpSpPr>
          <a:xfrm flipH="1">
            <a:off x="3268429" y="1830800"/>
            <a:ext cx="792253" cy="230688"/>
            <a:chOff x="745813" y="1290313"/>
            <a:chExt cx="1236350" cy="360000"/>
          </a:xfrm>
        </p:grpSpPr>
        <p:sp>
          <p:nvSpPr>
            <p:cNvPr id="249" name="Google Shape;249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54" name="Google Shape;254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55" name="Google Shape;255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57" name="Google Shape;257;p12"/>
          <p:cNvSpPr txBox="1"/>
          <p:nvPr>
            <p:ph idx="1" type="subTitle"/>
          </p:nvPr>
        </p:nvSpPr>
        <p:spPr>
          <a:xfrm>
            <a:off x="661203" y="2314100"/>
            <a:ext cx="3283200" cy="1019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8" name="Google Shape;258;p12"/>
          <p:cNvSpPr txBox="1"/>
          <p:nvPr>
            <p:ph idx="2" type="subTitle"/>
          </p:nvPr>
        </p:nvSpPr>
        <p:spPr>
          <a:xfrm>
            <a:off x="4449378" y="2314100"/>
            <a:ext cx="3283200" cy="102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9" name="Google Shape;259;p12"/>
          <p:cNvSpPr txBox="1"/>
          <p:nvPr>
            <p:ph idx="3" type="subTitle"/>
          </p:nvPr>
        </p:nvSpPr>
        <p:spPr>
          <a:xfrm>
            <a:off x="8237553" y="2315750"/>
            <a:ext cx="3282900" cy="102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4" type="body"/>
          </p:nvPr>
        </p:nvSpPr>
        <p:spPr>
          <a:xfrm>
            <a:off x="661200" y="3264066"/>
            <a:ext cx="3283200" cy="27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2" name="Google Shape;262;p12"/>
          <p:cNvSpPr txBox="1"/>
          <p:nvPr>
            <p:ph idx="5" type="body"/>
          </p:nvPr>
        </p:nvSpPr>
        <p:spPr>
          <a:xfrm>
            <a:off x="4449375" y="3265499"/>
            <a:ext cx="3283200" cy="279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3" name="Google Shape;263;p12"/>
          <p:cNvSpPr txBox="1"/>
          <p:nvPr>
            <p:ph idx="6" type="body"/>
          </p:nvPr>
        </p:nvSpPr>
        <p:spPr>
          <a:xfrm>
            <a:off x="8237550" y="3266718"/>
            <a:ext cx="3283200" cy="279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66" name="Google Shape;266;p13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13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1" name="Google Shape;271;p14"/>
          <p:cNvSpPr txBox="1"/>
          <p:nvPr>
            <p:ph idx="2" type="subTitle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2" name="Google Shape;272;p14"/>
          <p:cNvSpPr txBox="1"/>
          <p:nvPr>
            <p:ph idx="3" type="subTitle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4" name="Google Shape;274;p14"/>
          <p:cNvSpPr txBox="1"/>
          <p:nvPr>
            <p:ph idx="5" type="subTitle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6" type="body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p14"/>
          <p:cNvSpPr txBox="1"/>
          <p:nvPr>
            <p:ph idx="7" type="body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8" name="Google Shape;278;p14"/>
          <p:cNvSpPr txBox="1"/>
          <p:nvPr>
            <p:ph idx="8" type="body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p14"/>
          <p:cNvSpPr txBox="1"/>
          <p:nvPr>
            <p:ph idx="9" type="body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0" name="Google Shape;280;p14"/>
          <p:cNvSpPr txBox="1"/>
          <p:nvPr>
            <p:ph idx="13" type="body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03" name="Google Shape;303;p15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325" name="Google Shape;325;p1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31" name="Google Shape;331;p1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33" name="Google Shape;333;p18"/>
          <p:cNvSpPr txBox="1"/>
          <p:nvPr>
            <p:ph type="title"/>
          </p:nvPr>
        </p:nvSpPr>
        <p:spPr>
          <a:xfrm>
            <a:off x="609875" y="941325"/>
            <a:ext cx="109539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34" name="Google Shape;334;p18"/>
          <p:cNvSpPr txBox="1"/>
          <p:nvPr>
            <p:ph idx="1" type="subTitle"/>
          </p:nvPr>
        </p:nvSpPr>
        <p:spPr>
          <a:xfrm>
            <a:off x="2187000" y="2682863"/>
            <a:ext cx="7818000" cy="94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35" name="Google Shape;335;p18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8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idx="3" type="title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8" name="Google Shape;338;p18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39" name="Google Shape;339;p18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340" name="Google Shape;340;p18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p18"/>
          <p:cNvSpPr txBox="1"/>
          <p:nvPr>
            <p:ph idx="5" type="subTitle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3" name="Google Shape;343;p18"/>
          <p:cNvSpPr txBox="1"/>
          <p:nvPr>
            <p:ph idx="6" type="subTitle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4" name="Google Shape;344;p18"/>
          <p:cNvSpPr txBox="1"/>
          <p:nvPr>
            <p:ph idx="7" type="subTitle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5" name="Google Shape;345;p18"/>
          <p:cNvSpPr txBox="1"/>
          <p:nvPr>
            <p:ph idx="8" type="subTitle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Daily Agenda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/>
          <p:nvPr/>
        </p:nvSpPr>
        <p:spPr>
          <a:xfrm>
            <a:off x="465750" y="1449200"/>
            <a:ext cx="6001800" cy="4957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6825449" y="14492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0" name="Google Shape;350;p19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19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700"/>
            </a:lvl1pPr>
            <a:lvl2pPr lvl="1" rtl="0"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4" name="Google Shape;354;p19"/>
          <p:cNvSpPr/>
          <p:nvPr/>
        </p:nvSpPr>
        <p:spPr>
          <a:xfrm>
            <a:off x="6825449" y="41075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7" name="Google Shape;357;p19"/>
          <p:cNvSpPr/>
          <p:nvPr/>
        </p:nvSpPr>
        <p:spPr>
          <a:xfrm>
            <a:off x="465752" y="1449200"/>
            <a:ext cx="60018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 flipH="1">
            <a:off x="5615829" y="1505775"/>
            <a:ext cx="792253" cy="230688"/>
            <a:chOff x="745813" y="1290313"/>
            <a:chExt cx="1236350" cy="360000"/>
          </a:xfrm>
        </p:grpSpPr>
        <p:sp>
          <p:nvSpPr>
            <p:cNvPr id="359" name="Google Shape;35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64" name="Google Shape;36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65" name="Google Shape;36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67" name="Google Shape;367;p19"/>
          <p:cNvSpPr/>
          <p:nvPr/>
        </p:nvSpPr>
        <p:spPr>
          <a:xfrm>
            <a:off x="6825449" y="1449200"/>
            <a:ext cx="48807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flipH="1">
            <a:off x="10850379" y="1505775"/>
            <a:ext cx="792253" cy="230688"/>
            <a:chOff x="745813" y="1290313"/>
            <a:chExt cx="1236350" cy="360000"/>
          </a:xfrm>
        </p:grpSpPr>
        <p:sp>
          <p:nvSpPr>
            <p:cNvPr id="369" name="Google Shape;36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74" name="Google Shape;37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75" name="Google Shape;37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77" name="Google Shape;377;p19"/>
          <p:cNvSpPr/>
          <p:nvPr/>
        </p:nvSpPr>
        <p:spPr>
          <a:xfrm>
            <a:off x="6825449" y="4107500"/>
            <a:ext cx="48807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 flipH="1">
            <a:off x="10858479" y="4164075"/>
            <a:ext cx="792253" cy="230688"/>
            <a:chOff x="745813" y="1290313"/>
            <a:chExt cx="1236350" cy="360000"/>
          </a:xfrm>
        </p:grpSpPr>
        <p:sp>
          <p:nvSpPr>
            <p:cNvPr id="379" name="Google Shape;37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85" name="Google Shape;38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91" name="Google Shape;391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92" name="Google Shape;392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97" name="Google Shape;397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622800" y="1958025"/>
            <a:ext cx="3644400" cy="35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>
            <p:ph idx="2" type="pic"/>
          </p:nvPr>
        </p:nvSpPr>
        <p:spPr>
          <a:xfrm>
            <a:off x="622800" y="1958025"/>
            <a:ext cx="3644400" cy="3504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53" name="Google Shape;5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9" name="Google Shape;5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>
            <a:off x="622800" y="1621725"/>
            <a:ext cx="3644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3400241" y="1678300"/>
            <a:ext cx="792253" cy="230688"/>
            <a:chOff x="745813" y="1290313"/>
            <a:chExt cx="1236350" cy="360000"/>
          </a:xfrm>
        </p:grpSpPr>
        <p:sp>
          <p:nvSpPr>
            <p:cNvPr id="63" name="Google Shape;6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69" name="Google Shape;6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1454318" y="168189"/>
            <a:ext cx="792208" cy="710851"/>
            <a:chOff x="304016" y="596485"/>
            <a:chExt cx="1168621" cy="1048607"/>
          </a:xfrm>
        </p:grpSpPr>
        <p:sp>
          <p:nvSpPr>
            <p:cNvPr id="72" name="Google Shape;72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470393" y="168189"/>
            <a:ext cx="792208" cy="710851"/>
            <a:chOff x="304016" y="596485"/>
            <a:chExt cx="1168621" cy="1048607"/>
          </a:xfrm>
        </p:grpSpPr>
        <p:sp>
          <p:nvSpPr>
            <p:cNvPr id="77" name="Google Shape;77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Recap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5" name="Google Shape;115;p4"/>
          <p:cNvSpPr txBox="1"/>
          <p:nvPr>
            <p:ph idx="2" type="body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4"/>
          <p:cNvSpPr txBox="1"/>
          <p:nvPr>
            <p:ph idx="3" type="subTitle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7" name="Google Shape;117;p4"/>
          <p:cNvSpPr txBox="1"/>
          <p:nvPr>
            <p:ph idx="4" type="body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8" name="Google Shape;118;p4"/>
          <p:cNvSpPr txBox="1"/>
          <p:nvPr>
            <p:ph idx="5" type="subTitle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9" name="Google Shape;119;p4"/>
          <p:cNvSpPr txBox="1"/>
          <p:nvPr>
            <p:ph idx="6" type="body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0" name="Google Shape;120;p4"/>
          <p:cNvSpPr txBox="1"/>
          <p:nvPr>
            <p:ph idx="7" type="subTitle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4"/>
          <p:cNvSpPr txBox="1"/>
          <p:nvPr>
            <p:ph idx="8" type="body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126" name="Google Shape;126;p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32" name="Google Shape;132;p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34" name="Google Shape;134;p5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2" type="body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3" type="body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4" type="title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idx="5" type="title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6" type="title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idx="7" type="body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8" type="title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494150" y="1256400"/>
            <a:ext cx="92037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60" name="Google Shape;160;p7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7"/>
          <p:cNvSpPr txBox="1"/>
          <p:nvPr>
            <p:ph idx="2" type="body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85" name="Google Shape;185;p8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4" name="Google Shape;194;p10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10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4" type="body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8" name="Google Shape;198;p10"/>
          <p:cNvSpPr txBox="1"/>
          <p:nvPr>
            <p:ph idx="5" type="body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9" name="Google Shape;199;p10"/>
          <p:cNvSpPr txBox="1"/>
          <p:nvPr>
            <p:ph idx="6" type="body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rect b="b" l="l" r="r" t="t"/>
            <a:pathLst>
              <a:path extrusionOk="0" h="12539329" w="7119717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1" type="subTitle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Подготовили: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Лошкарёв Денис (К3141) и Билетникова Ева (К3142)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1"/>
          <p:cNvSpPr txBox="1"/>
          <p:nvPr>
            <p:ph type="title"/>
          </p:nvPr>
        </p:nvSpPr>
        <p:spPr>
          <a:xfrm>
            <a:off x="2052650" y="1200950"/>
            <a:ext cx="9163200" cy="402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Courier New"/>
                <a:ea typeface="Courier New"/>
                <a:cs typeface="Courier New"/>
                <a:sym typeface="Courier New"/>
              </a:rPr>
              <a:t>ИССЛЕДОВАНИЕ И УПРАВЛЕНИЕ БАЗОЙ ДАННЫХ ДЛЯ КОФЕЙНИ С ПОМОЩЬЮ PYTHON И SQLITE</a:t>
            </a:r>
            <a:endParaRPr b="1" sz="7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type="title"/>
          </p:nvPr>
        </p:nvSpPr>
        <p:spPr>
          <a:xfrm>
            <a:off x="-1487575" y="3300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3" name="Google Shape;483;p30"/>
          <p:cNvGraphicFramePr/>
          <p:nvPr/>
        </p:nvGraphicFramePr>
        <p:xfrm>
          <a:off x="493825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5196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(order_id, shop_id, barista_id, shift_id, guest_id, order_date, total_amount)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08:30'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09:15'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10:00'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11:30'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12:15'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13:00'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14:30'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15:15'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16:00'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17:30'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18:15'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19:00'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20:30'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21:15'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22:00'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08:30'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1060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09:15'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10:00'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11:30'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12:15'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30"/>
          <p:cNvGraphicFramePr/>
          <p:nvPr/>
        </p:nvGraphicFramePr>
        <p:xfrm>
          <a:off x="6882800" y="41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4870400"/>
              </a:tblGrid>
              <a:tr h="585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 (order_item_id, order_id, product_id, quantity, sub_total)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type="title"/>
          </p:nvPr>
        </p:nvSpPr>
        <p:spPr>
          <a:xfrm>
            <a:off x="-1862625" y="5586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Запросы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0" name="Google Shape;490;p31"/>
          <p:cNvGraphicFramePr/>
          <p:nvPr/>
        </p:nvGraphicFramePr>
        <p:xfrm>
          <a:off x="467088" y="14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504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sub_total =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quantity * price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OrderItems.product_id = p.product_id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OrderItems.product_id = p.product_id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total_amount =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COALESCE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(sub_total),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OrderItems.order_id = Orders.order_id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OrderItems.order_id = Orders.order_id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31"/>
          <p:cNvGraphicFramePr/>
          <p:nvPr/>
        </p:nvGraphicFramePr>
        <p:xfrm>
          <a:off x="5908850" y="5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5951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сколько заказов сделали клиенты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Guests.guest_name,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(Orders.order_id)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total_orders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Guests.guest_id = Orders.guest_id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Guests.guest_name;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топ 5 бариста по сумме обработанных заказов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b.barista_id,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b.name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barista_name,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(o.total_amount)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total_amount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Вaristas b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Orders o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b.barista_id = o.barista_id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b.barista_id, b.name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total_amount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--средний чек в каждой кофейне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cs.name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coffee_shop,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(o.order_id)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total_orders,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AVG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(o.total_amount)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average_amount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СoffeeShops cs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Orders o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cs.shop_id = o.shop_id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cs.shop_id, cs.name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average_amount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0" y="3255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Демонстрация результатов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Цель и задачи лабораторной работы</a:t>
            </a:r>
            <a:endParaRPr/>
          </a:p>
        </p:txBody>
      </p:sp>
      <p:sp>
        <p:nvSpPr>
          <p:cNvPr id="409" name="Google Shape;409;p22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Цель работы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22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Задача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22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изучение и отработка навыков работы с базами данных с использованием SQL на примере создания, наполнения и анализа базы данных кофейни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22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создание таблиц при помощи SQLite, заполнение их данными, формулировка некоторых запросов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2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Задача 2</a:t>
            </a:r>
            <a:endParaRPr/>
          </a:p>
        </p:txBody>
      </p:sp>
      <p:sp>
        <p:nvSpPr>
          <p:cNvPr id="414" name="Google Shape;414;p22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интеграция Python в взаимодействие с базой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Описание лабораторной работы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23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рамках лабораторной работы создается база данных, состоящая из нескольких таблиц, которые содержат информацию о работе сети кофеен: адреса кофеен, список бариста, заказы, имена гостей, десерты и напитки. Она заполняется соответствующими данными, а затем формируются определенные запросы к базе данных (например, топ-3 кофеен сети по среднему чеку). После к работе подключается использование Python для взаимодействия с базой данных.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1" name="Google Shape;421;p23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422" name="Google Shape;422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6" name="Google Shape;426;p23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427" name="Google Shape;427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432" name="Google Shape;432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437" name="Google Shape;437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Описание лабораторной работы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24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рамках лабораторной работы создается база данных, состоящая из нескольких таблиц, которые содержат информацию о работе сети кофеен: адреса кофеен, список бариста, заказы, имена гостей, десерты и напитки. Она заполняется соответствующими данными, а затем формируются определенные запросы к базе данных (например, топ-3 кофеен сети по среднему чеку). После к работе подключается использование Python для взаимодействия с базой данных.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1133550" y="3588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Схема базы данных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2" name="Google Shape;4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600" y="1174900"/>
            <a:ext cx="6529300" cy="5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title"/>
          </p:nvPr>
        </p:nvSpPr>
        <p:spPr>
          <a:xfrm>
            <a:off x="856150" y="3921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Создание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8" name="Google Shape;458;p26"/>
          <p:cNvGraphicFramePr/>
          <p:nvPr/>
        </p:nvGraphicFramePr>
        <p:xfrm>
          <a:off x="343525" y="14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5453600"/>
              </a:tblGrid>
              <a:tr h="530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СoffeeShops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address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description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guest_id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guest_name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Вaristas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birth_day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phone_number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shift_id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barista1_id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barista2_id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date_shift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work_time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shift_number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(shop_id)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CoffeeShops(shop_id),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(barista1_id)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(barista2_id)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" name="Google Shape;459;p26"/>
          <p:cNvGraphicFramePr/>
          <p:nvPr/>
        </p:nvGraphicFramePr>
        <p:xfrm>
          <a:off x="6417800" y="14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5453600"/>
              </a:tblGrid>
              <a:tr h="519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product_id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description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price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category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barista_id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shift_id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guest_id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order_date DATETIME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total_amount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(total_amount &gt;= </a:t>
                      </a:r>
                      <a:r>
                        <a:rPr b="1"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(shift_id)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Shifts(shift_id),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(guest_id)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Guests(guest_id),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(shop_id)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CoffeeShops(shop_id)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order_item_id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product_id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quantity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sub_total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(order_id)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Orders(order_id),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(product_id)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Products(product_id)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type="title"/>
          </p:nvPr>
        </p:nvSpPr>
        <p:spPr>
          <a:xfrm>
            <a:off x="1242300" y="17020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5" name="Google Shape;465;p27"/>
          <p:cNvGraphicFramePr/>
          <p:nvPr/>
        </p:nvGraphicFramePr>
        <p:xfrm>
          <a:off x="1980825" y="98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СoffeeShops (shop_id,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address, description)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'Кафе "Ароматное утро"'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'ул. Цветная, 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'Уютное место для начала дня'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'Кофейня "Эспрессо Лайф"'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'пр. Солнечный, 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'Лучшие сорта эспрессо в городе'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'Кофехаус "Зеленый чайник"'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'ул. Гармония, 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 с любовью к каждому гостю'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'Кафетерий "Путешествие во вкус"'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'пл. Центральная, 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'Открой для себя вкусы мира'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'Кофе-бар "Лунный свет"'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'пер. Тихий, 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'Атмосфера мистики и волшебства'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Вaristas (barista_id,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birth_day, phone_number)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'Иван Иванович'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'1992-03-25'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(111) 222-3333'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'Мария Петровна'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'1988-08-10'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(444) 555-6666'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'Алексей Сергеевич'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'1995-02-05'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(777) 888-9999'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'Елена Викторовна'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'1991-11-30'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(123) 456-7890'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'Дмитрий Николаевич'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'1987-07-15'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(987) 654-3210'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'Анна Алексеевна'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'1993-04-18'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(555) 123-4567'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'Сергей Игоревич'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'1996-09-02'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(999) 000-1111'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'Ксения Владимировна'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'1990-12-08'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(222) 333-4444'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'Павел Артемович'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'1989-06-20'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(666) 777-8888'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'Ольга Анатольевна'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'1994-01-12'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(888) 999-0000'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'Артем Станиславович'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'1997-05-05'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(111) 222-3333'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'Екатерина Дмитриевна'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'1998-10-15'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(444) 555-6666'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'Игорь Валентинович'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'1992-11-05'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(777) 888-9999'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'Наталья Леонидовна'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'1993-08-30'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(123) 456-7890'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'Александр Степанович'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'1987-03-15'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(987) 654-3210'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'Маргарита Валерьевна'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'1995-07-25'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(555) 123-4567'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'Владимир Павлович'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'1991-02-15'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(999) 000-1111'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'Татьяна Сергеевна'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'1990-09-10'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(222) 333-4444'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'Илья Викторович'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'1994-12-08'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(666) 777-8888'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'Ангелина Артемовна'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'1988-06-20'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(888) 999-0000'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title"/>
          </p:nvPr>
        </p:nvSpPr>
        <p:spPr>
          <a:xfrm>
            <a:off x="1164625" y="1516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1" name="Google Shape;471;p28"/>
          <p:cNvGraphicFramePr/>
          <p:nvPr/>
        </p:nvGraphicFramePr>
        <p:xfrm>
          <a:off x="1980825" y="9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 (shift_id, shop_id, barista1_id, barista2_id, date_shift, work_time, shift_number)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(product_id,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price,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category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'Капучино'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'Латте'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'Американо'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'Эспрессо'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'Мокко'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'Чай зеленый'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'Чай черный'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'Капкейк'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'Тирамису'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'Чизкейк'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'Панна котта'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'Шоколадный мусс'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'Фруктовый салат'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'Маффин'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'Фреш апельсиновый'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/>
          <p:nvPr>
            <p:ph type="title"/>
          </p:nvPr>
        </p:nvSpPr>
        <p:spPr>
          <a:xfrm>
            <a:off x="1164625" y="1516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7" name="Google Shape;477;p29"/>
          <p:cNvGraphicFramePr/>
          <p:nvPr/>
        </p:nvGraphicFramePr>
        <p:xfrm>
          <a:off x="1980825" y="9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{1D12E53E-8879-4E69-879B-693F7EBC4588}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 (guest_id, guest_name)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'Иванов Иван'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'Петрова Мария'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'Сидоров Алексей'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'Козлова Елена'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'Новиков Дмитрий'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'Лебедева Анна'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'Васнецов Сергей'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'Жукова Ксения'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'Игнатьев Павел'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'Федорова Ольга'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'Лисов Артем'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'Миронова Екатерина'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'Семенов Игорь'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'Александрова Наталья'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'Кузнецов Владимир'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'Михайлова Татьяна'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'Павлов Илья'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'Сергеева Ангелина'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'Карпов Валентин'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'Григорьева Маргарита'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