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99" d="100"/>
          <a:sy n="99" d="100"/>
        </p:scale>
        <p:origin x="21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273682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0B1A28-CDE2-4219-BE10-D5D48A14F2E6}"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33016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83348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1813446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2746723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0B1A28-CDE2-4219-BE10-D5D48A14F2E6}" type="datetimeFigureOut">
              <a:rPr lang="en-US" smtClean="0"/>
              <a:t>4/17/2021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411189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0B1A28-CDE2-4219-BE10-D5D48A14F2E6}" type="datetimeFigureOut">
              <a:rPr lang="en-US" smtClean="0"/>
              <a:t>4/17/2021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3442195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117860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348232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325451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0B1A28-CDE2-4219-BE10-D5D48A14F2E6}"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158118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B1A28-CDE2-4219-BE10-D5D48A14F2E6}"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40465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0B1A28-CDE2-4219-BE10-D5D48A14F2E6}" type="datetimeFigureOut">
              <a:rPr lang="en-US" smtClean="0"/>
              <a:t>4/17/2021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210523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0B1A28-CDE2-4219-BE10-D5D48A14F2E6}" type="datetimeFigureOut">
              <a:rPr lang="en-US" smtClean="0"/>
              <a:t>4/17/2021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392684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B1A28-CDE2-4219-BE10-D5D48A14F2E6}" type="datetimeFigureOut">
              <a:rPr lang="en-US" smtClean="0"/>
              <a:t>4/17/2021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165528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0B1A28-CDE2-4219-BE10-D5D48A14F2E6}"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127948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0B1A28-CDE2-4219-BE10-D5D48A14F2E6}"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C2E1CA-34BD-4137-A5D2-7253C3A23798}" type="slidenum">
              <a:rPr lang="en-US" smtClean="0"/>
              <a:t>‹#›</a:t>
            </a:fld>
            <a:endParaRPr lang="en-US"/>
          </a:p>
        </p:txBody>
      </p:sp>
    </p:spTree>
    <p:extLst>
      <p:ext uri="{BB962C8B-B14F-4D97-AF65-F5344CB8AC3E}">
        <p14:creationId xmlns:p14="http://schemas.microsoft.com/office/powerpoint/2010/main" val="54284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0B1A28-CDE2-4219-BE10-D5D48A14F2E6}" type="datetimeFigureOut">
              <a:rPr lang="en-US" smtClean="0"/>
              <a:t>4/17/2021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C2E1CA-34BD-4137-A5D2-7253C3A23798}" type="slidenum">
              <a:rPr lang="en-US" smtClean="0"/>
              <a:t>‹#›</a:t>
            </a:fld>
            <a:endParaRPr lang="en-US"/>
          </a:p>
        </p:txBody>
      </p:sp>
    </p:spTree>
    <p:extLst>
      <p:ext uri="{BB962C8B-B14F-4D97-AF65-F5344CB8AC3E}">
        <p14:creationId xmlns:p14="http://schemas.microsoft.com/office/powerpoint/2010/main" val="373289394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networking</a:t>
            </a:r>
          </a:p>
        </p:txBody>
      </p:sp>
      <p:sp>
        <p:nvSpPr>
          <p:cNvPr id="3" name="Subtitle 2"/>
          <p:cNvSpPr>
            <a:spLocks noGrp="1"/>
          </p:cNvSpPr>
          <p:nvPr>
            <p:ph type="subTitle" idx="1"/>
          </p:nvPr>
        </p:nvSpPr>
        <p:spPr>
          <a:xfrm flipV="1">
            <a:off x="13706762" y="7065817"/>
            <a:ext cx="323273" cy="397164"/>
          </a:xfrm>
        </p:spPr>
        <p:txBody>
          <a:bodyPr>
            <a:normAutofit/>
          </a:bodyPr>
          <a:lstStyle/>
          <a:p>
            <a:endParaRPr lang="en-US" dirty="0"/>
          </a:p>
        </p:txBody>
      </p:sp>
    </p:spTree>
    <p:extLst>
      <p:ext uri="{BB962C8B-B14F-4D97-AF65-F5344CB8AC3E}">
        <p14:creationId xmlns:p14="http://schemas.microsoft.com/office/powerpoint/2010/main" val="305940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Cables - Optics</a:t>
            </a:r>
          </a:p>
        </p:txBody>
      </p:sp>
      <p:sp>
        <p:nvSpPr>
          <p:cNvPr id="3" name="Content Placeholder 2"/>
          <p:cNvSpPr>
            <a:spLocks noGrp="1"/>
          </p:cNvSpPr>
          <p:nvPr>
            <p:ph idx="1"/>
          </p:nvPr>
        </p:nvSpPr>
        <p:spPr>
          <a:xfrm>
            <a:off x="1154953" y="2603499"/>
            <a:ext cx="11110937" cy="4065155"/>
          </a:xfrm>
        </p:spPr>
        <p:txBody>
          <a:bodyPr/>
          <a:lstStyle/>
          <a:p>
            <a:r>
              <a:rPr lang="en-US" b="1" dirty="0">
                <a:solidFill>
                  <a:schemeClr val="bg2">
                    <a:lumMod val="10000"/>
                  </a:schemeClr>
                </a:solidFill>
              </a:rPr>
              <a:t>Fiber optical cables </a:t>
            </a:r>
          </a:p>
          <a:p>
            <a:pPr marL="0" indent="0">
              <a:buNone/>
            </a:pPr>
            <a:r>
              <a:rPr lang="en-US" dirty="0">
                <a:solidFill>
                  <a:schemeClr val="bg2">
                    <a:lumMod val="10000"/>
                  </a:schemeClr>
                </a:solidFill>
              </a:rPr>
              <a:t>                       These cables use light to transmit the data instead of using electrical energy. The light can be laser light of it is transmitting data very long distance or it can be LED if it is sending data to shorter distance.</a:t>
            </a:r>
          </a:p>
          <a:p>
            <a:pPr marL="0" indent="0">
              <a:buNone/>
            </a:pPr>
            <a:r>
              <a:rPr lang="en-US" dirty="0">
                <a:solidFill>
                  <a:schemeClr val="bg2">
                    <a:lumMod val="10000"/>
                  </a:schemeClr>
                </a:solidFill>
              </a:rPr>
              <a:t>           </a:t>
            </a:r>
            <a:r>
              <a:rPr lang="en-US" b="1" dirty="0">
                <a:solidFill>
                  <a:schemeClr val="bg2">
                    <a:lumMod val="10000"/>
                  </a:schemeClr>
                </a:solidFill>
              </a:rPr>
              <a:t>Fiber Cables</a:t>
            </a:r>
          </a:p>
          <a:p>
            <a:pPr>
              <a:buFont typeface="+mj-lt"/>
              <a:buAutoNum type="arabicPeriod"/>
            </a:pPr>
            <a:r>
              <a:rPr lang="en-US" dirty="0">
                <a:solidFill>
                  <a:schemeClr val="bg2">
                    <a:lumMod val="10000"/>
                  </a:schemeClr>
                </a:solidFill>
              </a:rPr>
              <a:t>MMF(multi mode fiber)-used for shorter distance</a:t>
            </a:r>
          </a:p>
          <a:p>
            <a:pPr>
              <a:buFont typeface="+mj-lt"/>
              <a:buAutoNum type="arabicPeriod"/>
            </a:pPr>
            <a:r>
              <a:rPr lang="en-US" dirty="0">
                <a:solidFill>
                  <a:schemeClr val="bg2">
                    <a:lumMod val="10000"/>
                  </a:schemeClr>
                </a:solidFill>
              </a:rPr>
              <a:t>SMF(single mode fiber)-used for longer distance</a:t>
            </a:r>
          </a:p>
          <a:p>
            <a:pPr marL="0" indent="0">
              <a:buNone/>
            </a:pPr>
            <a:r>
              <a:rPr lang="en-US" dirty="0">
                <a:solidFill>
                  <a:schemeClr val="bg2">
                    <a:lumMod val="10000"/>
                  </a:schemeClr>
                </a:solidFill>
              </a:rPr>
              <a:t>              </a:t>
            </a:r>
            <a:r>
              <a:rPr lang="en-US" b="1" dirty="0">
                <a:solidFill>
                  <a:schemeClr val="bg2">
                    <a:lumMod val="10000"/>
                  </a:schemeClr>
                </a:solidFill>
              </a:rPr>
              <a:t>Connectors</a:t>
            </a:r>
          </a:p>
          <a:p>
            <a:pPr>
              <a:buFont typeface="+mj-lt"/>
              <a:buAutoNum type="arabicPeriod"/>
            </a:pPr>
            <a:r>
              <a:rPr lang="en-US" dirty="0">
                <a:solidFill>
                  <a:schemeClr val="bg2">
                    <a:lumMod val="10000"/>
                  </a:schemeClr>
                </a:solidFill>
              </a:rPr>
              <a:t>GBICs(gigabit interface connector)</a:t>
            </a:r>
          </a:p>
          <a:p>
            <a:pPr>
              <a:buFont typeface="+mj-lt"/>
              <a:buAutoNum type="arabicPeriod"/>
            </a:pPr>
            <a:r>
              <a:rPr lang="en-US" dirty="0">
                <a:solidFill>
                  <a:schemeClr val="bg2">
                    <a:lumMod val="10000"/>
                  </a:schemeClr>
                </a:solidFill>
              </a:rPr>
              <a:t>SFP(small form-factor pluggable, smaller in size)</a:t>
            </a:r>
          </a:p>
        </p:txBody>
      </p:sp>
      <p:pic>
        <p:nvPicPr>
          <p:cNvPr id="4" name="Picture 3"/>
          <p:cNvPicPr>
            <a:picLocks noChangeAspect="1"/>
          </p:cNvPicPr>
          <p:nvPr/>
        </p:nvPicPr>
        <p:blipFill>
          <a:blip r:embed="rId2"/>
          <a:stretch>
            <a:fillRect/>
          </a:stretch>
        </p:blipFill>
        <p:spPr>
          <a:xfrm>
            <a:off x="6950653" y="3902652"/>
            <a:ext cx="2579543" cy="1837314"/>
          </a:xfrm>
          <a:prstGeom prst="rect">
            <a:avLst/>
          </a:prstGeom>
        </p:spPr>
      </p:pic>
      <p:pic>
        <p:nvPicPr>
          <p:cNvPr id="5" name="Picture 4"/>
          <p:cNvPicPr>
            <a:picLocks noChangeAspect="1"/>
          </p:cNvPicPr>
          <p:nvPr/>
        </p:nvPicPr>
        <p:blipFill>
          <a:blip r:embed="rId3"/>
          <a:stretch>
            <a:fillRect/>
          </a:stretch>
        </p:blipFill>
        <p:spPr>
          <a:xfrm>
            <a:off x="9604086" y="3902652"/>
            <a:ext cx="2587914" cy="1841645"/>
          </a:xfrm>
          <a:prstGeom prst="rect">
            <a:avLst/>
          </a:prstGeom>
        </p:spPr>
      </p:pic>
    </p:spTree>
    <p:extLst>
      <p:ext uri="{BB962C8B-B14F-4D97-AF65-F5344CB8AC3E}">
        <p14:creationId xmlns:p14="http://schemas.microsoft.com/office/powerpoint/2010/main" val="380603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Network/topology diagram</a:t>
            </a:r>
          </a:p>
        </p:txBody>
      </p:sp>
      <p:sp>
        <p:nvSpPr>
          <p:cNvPr id="3" name="Content Placeholder 2"/>
          <p:cNvSpPr>
            <a:spLocks noGrp="1"/>
          </p:cNvSpPr>
          <p:nvPr>
            <p:ph idx="1"/>
          </p:nvPr>
        </p:nvSpPr>
        <p:spPr/>
        <p:txBody>
          <a:bodyPr/>
          <a:lstStyle/>
          <a:p>
            <a:r>
              <a:rPr lang="en-US" dirty="0">
                <a:solidFill>
                  <a:schemeClr val="bg2">
                    <a:lumMod val="10000"/>
                  </a:schemeClr>
                </a:solidFill>
              </a:rPr>
              <a:t>Network/topology diagram is the visual representation of network like a map</a:t>
            </a:r>
            <a:r>
              <a:rPr lang="en-US"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504805" y="3398982"/>
            <a:ext cx="8886825" cy="3356118"/>
          </a:xfrm>
          <a:prstGeom prst="rect">
            <a:avLst/>
          </a:prstGeom>
        </p:spPr>
      </p:pic>
    </p:spTree>
    <p:extLst>
      <p:ext uri="{BB962C8B-B14F-4D97-AF65-F5344CB8AC3E}">
        <p14:creationId xmlns:p14="http://schemas.microsoft.com/office/powerpoint/2010/main" val="420409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Topologies – Logical and Physical</a:t>
            </a:r>
          </a:p>
        </p:txBody>
      </p:sp>
      <p:sp>
        <p:nvSpPr>
          <p:cNvPr id="3" name="Content Placeholder 2"/>
          <p:cNvSpPr>
            <a:spLocks noGrp="1"/>
          </p:cNvSpPr>
          <p:nvPr>
            <p:ph idx="1"/>
          </p:nvPr>
        </p:nvSpPr>
        <p:spPr>
          <a:xfrm>
            <a:off x="1154954" y="2603500"/>
            <a:ext cx="8825659" cy="3751118"/>
          </a:xfrm>
        </p:spPr>
        <p:txBody>
          <a:bodyPr>
            <a:normAutofit/>
          </a:bodyPr>
          <a:lstStyle/>
          <a:p>
            <a:r>
              <a:rPr lang="en-US" dirty="0">
                <a:solidFill>
                  <a:schemeClr val="bg2">
                    <a:lumMod val="10000"/>
                  </a:schemeClr>
                </a:solidFill>
              </a:rPr>
              <a:t>Logical Topology</a:t>
            </a:r>
          </a:p>
          <a:p>
            <a:pPr marL="0" indent="0">
              <a:buNone/>
            </a:pPr>
            <a:r>
              <a:rPr lang="en-US" dirty="0">
                <a:solidFill>
                  <a:schemeClr val="bg2">
                    <a:lumMod val="10000"/>
                  </a:schemeClr>
                </a:solidFill>
              </a:rPr>
              <a:t>                 What the network look like to the end device</a:t>
            </a:r>
          </a:p>
          <a:p>
            <a:pPr marL="0" indent="0">
              <a:buNone/>
            </a:pPr>
            <a:endParaRPr lang="en-US" dirty="0">
              <a:solidFill>
                <a:schemeClr val="bg2">
                  <a:lumMod val="10000"/>
                </a:schemeClr>
              </a:solidFill>
            </a:endParaRPr>
          </a:p>
          <a:p>
            <a:r>
              <a:rPr lang="en-US" dirty="0">
                <a:solidFill>
                  <a:schemeClr val="bg2">
                    <a:lumMod val="10000"/>
                  </a:schemeClr>
                </a:solidFill>
              </a:rPr>
              <a:t>Physical Topology</a:t>
            </a:r>
          </a:p>
          <a:p>
            <a:pPr marL="0" indent="0">
              <a:buNone/>
            </a:pPr>
            <a:r>
              <a:rPr lang="en-US" dirty="0">
                <a:solidFill>
                  <a:schemeClr val="bg2">
                    <a:lumMod val="10000"/>
                  </a:schemeClr>
                </a:solidFill>
              </a:rPr>
              <a:t>                  How the network is actually cabled. It contain every component in between the 2 devices connecting them.</a:t>
            </a:r>
          </a:p>
          <a:p>
            <a:pPr>
              <a:buFont typeface="+mj-lt"/>
              <a:buAutoNum type="arabicPeriod"/>
            </a:pPr>
            <a:r>
              <a:rPr lang="en-US" dirty="0">
                <a:solidFill>
                  <a:schemeClr val="bg2">
                    <a:lumMod val="10000"/>
                  </a:schemeClr>
                </a:solidFill>
              </a:rPr>
              <a:t>Bus</a:t>
            </a:r>
          </a:p>
          <a:p>
            <a:pPr>
              <a:buFont typeface="+mj-lt"/>
              <a:buAutoNum type="arabicPeriod"/>
            </a:pPr>
            <a:r>
              <a:rPr lang="en-US" dirty="0">
                <a:solidFill>
                  <a:schemeClr val="bg2">
                    <a:lumMod val="10000"/>
                  </a:schemeClr>
                </a:solidFill>
              </a:rPr>
              <a:t>Star</a:t>
            </a:r>
          </a:p>
          <a:p>
            <a:pPr>
              <a:buFont typeface="+mj-lt"/>
              <a:buAutoNum type="arabicPeriod"/>
            </a:pPr>
            <a:r>
              <a:rPr lang="en-US" dirty="0">
                <a:solidFill>
                  <a:schemeClr val="bg2">
                    <a:lumMod val="10000"/>
                  </a:schemeClr>
                </a:solidFill>
              </a:rPr>
              <a:t>Ring</a:t>
            </a:r>
          </a:p>
        </p:txBody>
      </p:sp>
    </p:spTree>
    <p:extLst>
      <p:ext uri="{BB962C8B-B14F-4D97-AF65-F5344CB8AC3E}">
        <p14:creationId xmlns:p14="http://schemas.microsoft.com/office/powerpoint/2010/main" val="332694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Physical Topology</a:t>
            </a:r>
          </a:p>
        </p:txBody>
      </p:sp>
      <p:pic>
        <p:nvPicPr>
          <p:cNvPr id="4" name="Content Placeholder 3"/>
          <p:cNvPicPr>
            <a:picLocks noGrp="1" noChangeAspect="1"/>
          </p:cNvPicPr>
          <p:nvPr>
            <p:ph idx="1"/>
          </p:nvPr>
        </p:nvPicPr>
        <p:blipFill>
          <a:blip r:embed="rId2"/>
          <a:stretch>
            <a:fillRect/>
          </a:stretch>
        </p:blipFill>
        <p:spPr>
          <a:xfrm>
            <a:off x="1870890" y="2603500"/>
            <a:ext cx="7394533" cy="3416300"/>
          </a:xfrm>
          <a:prstGeom prst="rect">
            <a:avLst/>
          </a:prstGeom>
        </p:spPr>
      </p:pic>
    </p:spTree>
    <p:extLst>
      <p:ext uri="{BB962C8B-B14F-4D97-AF65-F5344CB8AC3E}">
        <p14:creationId xmlns:p14="http://schemas.microsoft.com/office/powerpoint/2010/main" val="102464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Logical Topology</a:t>
            </a:r>
          </a:p>
        </p:txBody>
      </p:sp>
      <p:pic>
        <p:nvPicPr>
          <p:cNvPr id="4" name="Content Placeholder 3"/>
          <p:cNvPicPr>
            <a:picLocks noGrp="1" noChangeAspect="1"/>
          </p:cNvPicPr>
          <p:nvPr>
            <p:ph idx="1"/>
          </p:nvPr>
        </p:nvPicPr>
        <p:blipFill>
          <a:blip r:embed="rId2"/>
          <a:stretch>
            <a:fillRect/>
          </a:stretch>
        </p:blipFill>
        <p:spPr>
          <a:xfrm>
            <a:off x="1155700" y="2840831"/>
            <a:ext cx="8824913" cy="2941637"/>
          </a:xfrm>
          <a:prstGeom prst="rect">
            <a:avLst/>
          </a:prstGeom>
        </p:spPr>
      </p:pic>
    </p:spTree>
    <p:extLst>
      <p:ext uri="{BB962C8B-B14F-4D97-AF65-F5344CB8AC3E}">
        <p14:creationId xmlns:p14="http://schemas.microsoft.com/office/powerpoint/2010/main" val="255860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Topologies types</a:t>
            </a:r>
          </a:p>
        </p:txBody>
      </p:sp>
      <p:sp>
        <p:nvSpPr>
          <p:cNvPr id="3" name="Content Placeholder 2"/>
          <p:cNvSpPr>
            <a:spLocks noGrp="1"/>
          </p:cNvSpPr>
          <p:nvPr>
            <p:ph idx="1"/>
          </p:nvPr>
        </p:nvSpPr>
        <p:spPr>
          <a:xfrm>
            <a:off x="1154954" y="2133601"/>
            <a:ext cx="10393579" cy="4645890"/>
          </a:xfrm>
        </p:spPr>
        <p:txBody>
          <a:bodyPr>
            <a:normAutofit lnSpcReduction="10000"/>
          </a:bodyPr>
          <a:lstStyle/>
          <a:p>
            <a:r>
              <a:rPr lang="en-US" b="1" dirty="0">
                <a:solidFill>
                  <a:schemeClr val="bg2">
                    <a:lumMod val="10000"/>
                  </a:schemeClr>
                </a:solidFill>
              </a:rPr>
              <a:t>BUS</a:t>
            </a:r>
            <a:r>
              <a:rPr lang="en-US" dirty="0">
                <a:solidFill>
                  <a:schemeClr val="bg2">
                    <a:lumMod val="10000"/>
                  </a:schemeClr>
                </a:solidFill>
              </a:rPr>
              <a:t> </a:t>
            </a:r>
          </a:p>
          <a:p>
            <a:pPr marL="0" indent="0">
              <a:buNone/>
            </a:pPr>
            <a:r>
              <a:rPr lang="en-US" dirty="0">
                <a:solidFill>
                  <a:schemeClr val="bg2">
                    <a:lumMod val="10000"/>
                  </a:schemeClr>
                </a:solidFill>
              </a:rPr>
              <a:t>            All devices are on same network and</a:t>
            </a:r>
          </a:p>
          <a:p>
            <a:pPr marL="0" indent="0">
              <a:buNone/>
            </a:pPr>
            <a:r>
              <a:rPr lang="en-US" dirty="0">
                <a:solidFill>
                  <a:schemeClr val="bg2">
                    <a:lumMod val="10000"/>
                  </a:schemeClr>
                </a:solidFill>
              </a:rPr>
              <a:t> all of them are able to see each other. They</a:t>
            </a:r>
          </a:p>
          <a:p>
            <a:pPr marL="0" indent="0">
              <a:buNone/>
            </a:pPr>
            <a:r>
              <a:rPr lang="en-US" dirty="0">
                <a:solidFill>
                  <a:schemeClr val="bg2">
                    <a:lumMod val="10000"/>
                  </a:schemeClr>
                </a:solidFill>
              </a:rPr>
              <a:t> don’t need any other device to communicate.</a:t>
            </a:r>
          </a:p>
          <a:p>
            <a:r>
              <a:rPr lang="en-US" b="1" dirty="0">
                <a:solidFill>
                  <a:schemeClr val="bg2">
                    <a:lumMod val="10000"/>
                  </a:schemeClr>
                </a:solidFill>
              </a:rPr>
              <a:t>Ring </a:t>
            </a:r>
          </a:p>
          <a:p>
            <a:pPr marL="0" indent="0">
              <a:buNone/>
            </a:pPr>
            <a:r>
              <a:rPr lang="en-US" dirty="0">
                <a:solidFill>
                  <a:schemeClr val="bg2">
                    <a:lumMod val="10000"/>
                  </a:schemeClr>
                </a:solidFill>
              </a:rPr>
              <a:t>           Here multiple devices </a:t>
            </a:r>
            <a:r>
              <a:rPr lang="en-US">
                <a:solidFill>
                  <a:schemeClr val="bg2">
                    <a:lumMod val="10000"/>
                  </a:schemeClr>
                </a:solidFill>
              </a:rPr>
              <a:t>are connected </a:t>
            </a:r>
            <a:r>
              <a:rPr lang="en-US" dirty="0">
                <a:solidFill>
                  <a:schemeClr val="bg2">
                    <a:lumMod val="10000"/>
                  </a:schemeClr>
                </a:solidFill>
              </a:rPr>
              <a:t>to each other</a:t>
            </a:r>
          </a:p>
          <a:p>
            <a:pPr marL="0" indent="0">
              <a:buNone/>
            </a:pPr>
            <a:r>
              <a:rPr lang="en-US" dirty="0">
                <a:solidFill>
                  <a:schemeClr val="bg2">
                    <a:lumMod val="10000"/>
                  </a:schemeClr>
                </a:solidFill>
              </a:rPr>
              <a:t>through a ring. Here also everybody can talk to everybody</a:t>
            </a:r>
          </a:p>
          <a:p>
            <a:pPr marL="0" indent="0">
              <a:buNone/>
            </a:pPr>
            <a:r>
              <a:rPr lang="en-US" dirty="0">
                <a:solidFill>
                  <a:schemeClr val="bg2">
                    <a:lumMod val="10000"/>
                  </a:schemeClr>
                </a:solidFill>
              </a:rPr>
              <a:t>else directly.</a:t>
            </a:r>
          </a:p>
          <a:p>
            <a:r>
              <a:rPr lang="en-US" b="1" dirty="0">
                <a:solidFill>
                  <a:schemeClr val="bg2">
                    <a:lumMod val="10000"/>
                  </a:schemeClr>
                </a:solidFill>
              </a:rPr>
              <a:t>Star</a:t>
            </a:r>
          </a:p>
          <a:p>
            <a:pPr marL="0" indent="0">
              <a:buNone/>
            </a:pPr>
            <a:r>
              <a:rPr lang="en-US" dirty="0">
                <a:solidFill>
                  <a:schemeClr val="bg2">
                    <a:lumMod val="10000"/>
                  </a:schemeClr>
                </a:solidFill>
              </a:rPr>
              <a:t>            Sometimes called the hub and spoke topology.</a:t>
            </a:r>
          </a:p>
          <a:p>
            <a:pPr marL="0" indent="0">
              <a:buNone/>
            </a:pPr>
            <a:r>
              <a:rPr lang="en-US" dirty="0">
                <a:solidFill>
                  <a:schemeClr val="bg2">
                    <a:lumMod val="10000"/>
                  </a:schemeClr>
                </a:solidFill>
              </a:rPr>
              <a:t>Here devices are connected to one central device</a:t>
            </a:r>
          </a:p>
          <a:p>
            <a:pPr marL="0" indent="0">
              <a:buNone/>
            </a:pPr>
            <a:r>
              <a:rPr lang="en-US" dirty="0">
                <a:solidFill>
                  <a:schemeClr val="bg2">
                    <a:lumMod val="10000"/>
                  </a:schemeClr>
                </a:solidFill>
              </a:rPr>
              <a:t>Typically a switch.</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810375" y="2406843"/>
            <a:ext cx="5381625" cy="1035844"/>
          </a:xfrm>
          <a:prstGeom prst="rect">
            <a:avLst/>
          </a:prstGeom>
        </p:spPr>
      </p:pic>
      <p:pic>
        <p:nvPicPr>
          <p:cNvPr id="5" name="Picture 4"/>
          <p:cNvPicPr>
            <a:picLocks noChangeAspect="1"/>
          </p:cNvPicPr>
          <p:nvPr/>
        </p:nvPicPr>
        <p:blipFill>
          <a:blip r:embed="rId3"/>
          <a:stretch>
            <a:fillRect/>
          </a:stretch>
        </p:blipFill>
        <p:spPr>
          <a:xfrm>
            <a:off x="8004704" y="3764587"/>
            <a:ext cx="3382963" cy="1545167"/>
          </a:xfrm>
          <a:prstGeom prst="rect">
            <a:avLst/>
          </a:prstGeom>
        </p:spPr>
      </p:pic>
      <p:pic>
        <p:nvPicPr>
          <p:cNvPr id="6" name="Picture 5"/>
          <p:cNvPicPr>
            <a:picLocks noChangeAspect="1"/>
          </p:cNvPicPr>
          <p:nvPr/>
        </p:nvPicPr>
        <p:blipFill>
          <a:blip r:embed="rId4"/>
          <a:stretch>
            <a:fillRect/>
          </a:stretch>
        </p:blipFill>
        <p:spPr>
          <a:xfrm>
            <a:off x="7989671" y="5607325"/>
            <a:ext cx="3730096" cy="1172166"/>
          </a:xfrm>
          <a:prstGeom prst="rect">
            <a:avLst/>
          </a:prstGeom>
        </p:spPr>
      </p:pic>
    </p:spTree>
    <p:extLst>
      <p:ext uri="{BB962C8B-B14F-4D97-AF65-F5344CB8AC3E}">
        <p14:creationId xmlns:p14="http://schemas.microsoft.com/office/powerpoint/2010/main" val="425909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Fully-Meshed and Partially-Meshed</a:t>
            </a:r>
          </a:p>
        </p:txBody>
      </p:sp>
      <p:sp>
        <p:nvSpPr>
          <p:cNvPr id="3" name="Content Placeholder 2"/>
          <p:cNvSpPr>
            <a:spLocks noGrp="1"/>
          </p:cNvSpPr>
          <p:nvPr>
            <p:ph idx="1"/>
          </p:nvPr>
        </p:nvSpPr>
        <p:spPr>
          <a:xfrm>
            <a:off x="397933" y="2603500"/>
            <a:ext cx="11794067" cy="4254500"/>
          </a:xfrm>
        </p:spPr>
        <p:txBody>
          <a:bodyPr/>
          <a:lstStyle/>
          <a:p>
            <a:r>
              <a:rPr lang="en-US" dirty="0">
                <a:solidFill>
                  <a:schemeClr val="bg2">
                    <a:lumMod val="10000"/>
                  </a:schemeClr>
                </a:solidFill>
              </a:rPr>
              <a:t>In fully-meshed network everybody connected to that network can talk to everybody else.</a:t>
            </a:r>
          </a:p>
          <a:p>
            <a:pPr marL="0" indent="0">
              <a:buNone/>
            </a:pPr>
            <a:r>
              <a:rPr lang="en-US" dirty="0">
                <a:solidFill>
                  <a:schemeClr val="bg2">
                    <a:lumMod val="10000"/>
                  </a:schemeClr>
                </a:solidFill>
              </a:rPr>
              <a:t>      Here every location will</a:t>
            </a:r>
          </a:p>
          <a:p>
            <a:pPr marL="0" indent="0">
              <a:buNone/>
            </a:pPr>
            <a:r>
              <a:rPr lang="en-US" dirty="0">
                <a:solidFill>
                  <a:schemeClr val="bg2">
                    <a:lumMod val="10000"/>
                  </a:schemeClr>
                </a:solidFill>
              </a:rPr>
              <a:t>      have a connection to </a:t>
            </a:r>
          </a:p>
          <a:p>
            <a:pPr marL="0" indent="0">
              <a:buNone/>
            </a:pPr>
            <a:r>
              <a:rPr lang="en-US" dirty="0">
                <a:solidFill>
                  <a:schemeClr val="bg2">
                    <a:lumMod val="10000"/>
                  </a:schemeClr>
                </a:solidFill>
              </a:rPr>
              <a:t>      every other location.</a:t>
            </a:r>
          </a:p>
          <a:p>
            <a:pPr marL="0" indent="0">
              <a:buNone/>
            </a:pPr>
            <a:endParaRPr lang="en-US" dirty="0">
              <a:solidFill>
                <a:schemeClr val="bg2">
                  <a:lumMod val="10000"/>
                </a:schemeClr>
              </a:solidFill>
            </a:endParaRPr>
          </a:p>
          <a:p>
            <a:r>
              <a:rPr lang="en-US" dirty="0">
                <a:solidFill>
                  <a:schemeClr val="bg2">
                    <a:lumMod val="10000"/>
                  </a:schemeClr>
                </a:solidFill>
              </a:rPr>
              <a:t>In partially-meshed connection Boise and Boston will talk to each other through San Jose.</a:t>
            </a:r>
          </a:p>
          <a:p>
            <a:pPr marL="0" indent="0">
              <a:buNone/>
            </a:pPr>
            <a:endParaRPr lang="en-US" dirty="0">
              <a:solidFill>
                <a:schemeClr val="bg2">
                  <a:lumMod val="10000"/>
                </a:schemeClr>
              </a:solidFill>
            </a:endParaRPr>
          </a:p>
        </p:txBody>
      </p:sp>
      <p:pic>
        <p:nvPicPr>
          <p:cNvPr id="4" name="Picture 3"/>
          <p:cNvPicPr>
            <a:picLocks noChangeAspect="1"/>
          </p:cNvPicPr>
          <p:nvPr/>
        </p:nvPicPr>
        <p:blipFill>
          <a:blip r:embed="rId2"/>
          <a:stretch>
            <a:fillRect/>
          </a:stretch>
        </p:blipFill>
        <p:spPr>
          <a:xfrm>
            <a:off x="4958820" y="2988734"/>
            <a:ext cx="5133446" cy="1617133"/>
          </a:xfrm>
          <a:prstGeom prst="rect">
            <a:avLst/>
          </a:prstGeom>
        </p:spPr>
      </p:pic>
      <p:pic>
        <p:nvPicPr>
          <p:cNvPr id="5" name="Picture 4"/>
          <p:cNvPicPr>
            <a:picLocks noChangeAspect="1"/>
          </p:cNvPicPr>
          <p:nvPr/>
        </p:nvPicPr>
        <p:blipFill>
          <a:blip r:embed="rId3"/>
          <a:stretch>
            <a:fillRect/>
          </a:stretch>
        </p:blipFill>
        <p:spPr>
          <a:xfrm>
            <a:off x="4958820" y="5023908"/>
            <a:ext cx="5133446" cy="1834092"/>
          </a:xfrm>
          <a:prstGeom prst="rect">
            <a:avLst/>
          </a:prstGeom>
        </p:spPr>
      </p:pic>
    </p:spTree>
    <p:extLst>
      <p:ext uri="{BB962C8B-B14F-4D97-AF65-F5344CB8AC3E}">
        <p14:creationId xmlns:p14="http://schemas.microsoft.com/office/powerpoint/2010/main" val="274835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sp>
        <p:nvSpPr>
          <p:cNvPr id="3" name="Content Placeholder 2"/>
          <p:cNvSpPr>
            <a:spLocks noGrp="1"/>
          </p:cNvSpPr>
          <p:nvPr>
            <p:ph idx="1"/>
          </p:nvPr>
        </p:nvSpPr>
        <p:spPr>
          <a:xfrm>
            <a:off x="1154954" y="2603499"/>
            <a:ext cx="9970246" cy="3890433"/>
          </a:xfrm>
        </p:spPr>
        <p:txBody>
          <a:bodyPr>
            <a:normAutofit/>
          </a:bodyPr>
          <a:lstStyle/>
          <a:p>
            <a:r>
              <a:rPr lang="en-US" b="1" dirty="0">
                <a:solidFill>
                  <a:schemeClr val="bg2">
                    <a:lumMod val="10000"/>
                  </a:schemeClr>
                </a:solidFill>
              </a:rPr>
              <a:t>Cisco’s Three Layer Hierarchical Design</a:t>
            </a:r>
            <a:r>
              <a:rPr lang="en-US" dirty="0">
                <a:solidFill>
                  <a:schemeClr val="bg2">
                    <a:lumMod val="10000"/>
                  </a:schemeClr>
                </a:solidFill>
              </a:rPr>
              <a:t>.</a:t>
            </a:r>
          </a:p>
          <a:p>
            <a:pPr>
              <a:buFont typeface="+mj-lt"/>
              <a:buAutoNum type="arabicPeriod"/>
            </a:pPr>
            <a:r>
              <a:rPr lang="en-US" dirty="0">
                <a:solidFill>
                  <a:schemeClr val="bg2">
                    <a:lumMod val="10000"/>
                  </a:schemeClr>
                </a:solidFill>
              </a:rPr>
              <a:t>Access Layer</a:t>
            </a:r>
          </a:p>
          <a:p>
            <a:pPr marL="0" indent="0">
              <a:buNone/>
            </a:pPr>
            <a:r>
              <a:rPr lang="en-US" dirty="0">
                <a:solidFill>
                  <a:schemeClr val="bg2">
                    <a:lumMod val="10000"/>
                  </a:schemeClr>
                </a:solidFill>
              </a:rPr>
              <a:t>                All the hosts and access devices are in this layer.</a:t>
            </a:r>
          </a:p>
          <a:p>
            <a:pPr marL="0" indent="0">
              <a:buNone/>
            </a:pPr>
            <a:r>
              <a:rPr lang="en-US" dirty="0">
                <a:solidFill>
                  <a:schemeClr val="bg2">
                    <a:lumMod val="10000"/>
                  </a:schemeClr>
                </a:solidFill>
              </a:rPr>
              <a:t>What types of things are going on at Access layer.</a:t>
            </a:r>
          </a:p>
          <a:p>
            <a:pPr>
              <a:buFont typeface="+mj-lt"/>
              <a:buAutoNum type="alphaLcPeriod"/>
            </a:pPr>
            <a:r>
              <a:rPr lang="en-US" dirty="0">
                <a:solidFill>
                  <a:schemeClr val="bg2">
                    <a:lumMod val="10000"/>
                  </a:schemeClr>
                </a:solidFill>
              </a:rPr>
              <a:t>Layer-2 Switching </a:t>
            </a:r>
          </a:p>
          <a:p>
            <a:pPr>
              <a:buFont typeface="+mj-lt"/>
              <a:buAutoNum type="alphaLcPeriod"/>
            </a:pPr>
            <a:r>
              <a:rPr lang="en-US" dirty="0">
                <a:solidFill>
                  <a:schemeClr val="bg2">
                    <a:lumMod val="10000"/>
                  </a:schemeClr>
                </a:solidFill>
              </a:rPr>
              <a:t>Port security</a:t>
            </a:r>
          </a:p>
          <a:p>
            <a:pPr>
              <a:buFont typeface="+mj-lt"/>
              <a:buAutoNum type="alphaLcPeriod"/>
            </a:pPr>
            <a:r>
              <a:rPr lang="en-US" dirty="0">
                <a:solidFill>
                  <a:schemeClr val="bg2">
                    <a:lumMod val="10000"/>
                  </a:schemeClr>
                </a:solidFill>
              </a:rPr>
              <a:t>Spanning Tree</a:t>
            </a:r>
          </a:p>
          <a:p>
            <a:pPr>
              <a:buFont typeface="+mj-lt"/>
              <a:buAutoNum type="alphaLcPeriod"/>
            </a:pPr>
            <a:r>
              <a:rPr lang="en-US" dirty="0">
                <a:solidFill>
                  <a:schemeClr val="bg2">
                    <a:lumMod val="10000"/>
                  </a:schemeClr>
                </a:solidFill>
              </a:rPr>
              <a:t>High Availability(multiple Switches)</a:t>
            </a:r>
          </a:p>
          <a:p>
            <a:pPr>
              <a:buFont typeface="+mj-lt"/>
              <a:buAutoNum type="alphaLcPeriod"/>
            </a:pPr>
            <a:r>
              <a:rPr lang="en-US" dirty="0">
                <a:solidFill>
                  <a:schemeClr val="bg2">
                    <a:lumMod val="10000"/>
                  </a:schemeClr>
                </a:solidFill>
              </a:rPr>
              <a:t>Power over Ethernet</a:t>
            </a:r>
          </a:p>
        </p:txBody>
      </p:sp>
      <p:pic>
        <p:nvPicPr>
          <p:cNvPr id="4" name="Picture 3"/>
          <p:cNvPicPr>
            <a:picLocks noChangeAspect="1"/>
          </p:cNvPicPr>
          <p:nvPr/>
        </p:nvPicPr>
        <p:blipFill>
          <a:blip r:embed="rId2"/>
          <a:stretch>
            <a:fillRect/>
          </a:stretch>
        </p:blipFill>
        <p:spPr>
          <a:xfrm>
            <a:off x="8005762" y="2940050"/>
            <a:ext cx="2933171" cy="1234017"/>
          </a:xfrm>
          <a:prstGeom prst="rect">
            <a:avLst/>
          </a:prstGeom>
        </p:spPr>
      </p:pic>
    </p:spTree>
    <p:extLst>
      <p:ext uri="{BB962C8B-B14F-4D97-AF65-F5344CB8AC3E}">
        <p14:creationId xmlns:p14="http://schemas.microsoft.com/office/powerpoint/2010/main" val="299339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021979" cy="1083732"/>
          </a:xfrm>
        </p:spPr>
        <p:txBody>
          <a:bodyPr/>
          <a:lstStyle/>
          <a:p>
            <a:r>
              <a:rPr lang="en-US" dirty="0"/>
              <a:t>Cisco’s Three Layer Hierarchical Design.</a:t>
            </a:r>
          </a:p>
        </p:txBody>
      </p:sp>
      <p:sp>
        <p:nvSpPr>
          <p:cNvPr id="3" name="Content Placeholder 2"/>
          <p:cNvSpPr>
            <a:spLocks noGrp="1"/>
          </p:cNvSpPr>
          <p:nvPr>
            <p:ph idx="1"/>
          </p:nvPr>
        </p:nvSpPr>
        <p:spPr>
          <a:xfrm>
            <a:off x="1154954" y="2603499"/>
            <a:ext cx="10723779" cy="4093633"/>
          </a:xfrm>
        </p:spPr>
        <p:txBody>
          <a:bodyPr/>
          <a:lstStyle/>
          <a:p>
            <a:r>
              <a:rPr lang="en-US" b="1" dirty="0">
                <a:solidFill>
                  <a:schemeClr val="bg2">
                    <a:lumMod val="10000"/>
                  </a:schemeClr>
                </a:solidFill>
              </a:rPr>
              <a:t>Distribution Layer </a:t>
            </a:r>
          </a:p>
          <a:p>
            <a:pPr marL="0" indent="0">
              <a:buNone/>
            </a:pPr>
            <a:r>
              <a:rPr lang="en-US" dirty="0">
                <a:solidFill>
                  <a:schemeClr val="bg2">
                    <a:lumMod val="10000"/>
                  </a:schemeClr>
                </a:solidFill>
              </a:rPr>
              <a:t>                 At distribution layer you are going to find routing and security.</a:t>
            </a:r>
          </a:p>
          <a:p>
            <a:pPr marL="0" indent="0">
              <a:buNone/>
            </a:pPr>
            <a:endParaRPr lang="en-US" dirty="0">
              <a:solidFill>
                <a:schemeClr val="bg2">
                  <a:lumMod val="10000"/>
                </a:schemeClr>
              </a:solidFill>
            </a:endParaRPr>
          </a:p>
        </p:txBody>
      </p:sp>
      <p:pic>
        <p:nvPicPr>
          <p:cNvPr id="4" name="Picture 3"/>
          <p:cNvPicPr>
            <a:picLocks noChangeAspect="1"/>
          </p:cNvPicPr>
          <p:nvPr/>
        </p:nvPicPr>
        <p:blipFill>
          <a:blip r:embed="rId2"/>
          <a:stretch>
            <a:fillRect/>
          </a:stretch>
        </p:blipFill>
        <p:spPr>
          <a:xfrm>
            <a:off x="1608667" y="3681412"/>
            <a:ext cx="9203266" cy="2804055"/>
          </a:xfrm>
          <a:prstGeom prst="rect">
            <a:avLst/>
          </a:prstGeom>
        </p:spPr>
      </p:pic>
    </p:spTree>
    <p:extLst>
      <p:ext uri="{BB962C8B-B14F-4D97-AF65-F5344CB8AC3E}">
        <p14:creationId xmlns:p14="http://schemas.microsoft.com/office/powerpoint/2010/main" val="199881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687" y="889001"/>
            <a:ext cx="9132046" cy="706964"/>
          </a:xfrm>
        </p:spPr>
        <p:txBody>
          <a:bodyPr/>
          <a:lstStyle/>
          <a:p>
            <a:r>
              <a:rPr lang="en-US" dirty="0"/>
              <a:t>Cisco’s Three Layer Hierarchical Design</a:t>
            </a:r>
          </a:p>
        </p:txBody>
      </p:sp>
      <p:sp>
        <p:nvSpPr>
          <p:cNvPr id="3" name="Content Placeholder 2"/>
          <p:cNvSpPr>
            <a:spLocks noGrp="1"/>
          </p:cNvSpPr>
          <p:nvPr>
            <p:ph idx="1"/>
          </p:nvPr>
        </p:nvSpPr>
        <p:spPr>
          <a:xfrm>
            <a:off x="1154954" y="2345267"/>
            <a:ext cx="10901579" cy="3674533"/>
          </a:xfrm>
        </p:spPr>
        <p:txBody>
          <a:bodyPr/>
          <a:lstStyle/>
          <a:p>
            <a:r>
              <a:rPr lang="en-US" b="1" dirty="0">
                <a:solidFill>
                  <a:schemeClr val="bg2">
                    <a:lumMod val="10000"/>
                  </a:schemeClr>
                </a:solidFill>
              </a:rPr>
              <a:t>Core layer</a:t>
            </a:r>
          </a:p>
          <a:p>
            <a:pPr marL="0" indent="0">
              <a:buNone/>
            </a:pPr>
            <a:r>
              <a:rPr lang="en-US" dirty="0">
                <a:solidFill>
                  <a:schemeClr val="bg2">
                    <a:lumMod val="10000"/>
                  </a:schemeClr>
                </a:solidFill>
              </a:rPr>
              <a:t>              Core layer is also known as network backbone that provides high speed network device connections to switch packets, switch data as fast as possible from one part of the network to other. This layer consist of includes the high-end </a:t>
            </a:r>
            <a:r>
              <a:rPr lang="en-US" b="1" dirty="0">
                <a:solidFill>
                  <a:schemeClr val="bg2">
                    <a:lumMod val="10000"/>
                  </a:schemeClr>
                </a:solidFill>
              </a:rPr>
              <a:t>switches </a:t>
            </a:r>
            <a:r>
              <a:rPr lang="en-US" dirty="0">
                <a:solidFill>
                  <a:schemeClr val="bg2">
                    <a:lumMod val="10000"/>
                  </a:schemeClr>
                </a:solidFill>
              </a:rPr>
              <a:t>and high-speed </a:t>
            </a:r>
            <a:r>
              <a:rPr lang="en-US" b="1" dirty="0">
                <a:solidFill>
                  <a:schemeClr val="bg2">
                    <a:lumMod val="10000"/>
                  </a:schemeClr>
                </a:solidFill>
              </a:rPr>
              <a:t>cables</a:t>
            </a:r>
            <a:r>
              <a:rPr lang="en-US" dirty="0">
                <a:solidFill>
                  <a:schemeClr val="bg2">
                    <a:lumMod val="10000"/>
                  </a:schemeClr>
                </a:solidFill>
              </a:rPr>
              <a:t> such as fiber </a:t>
            </a:r>
            <a:r>
              <a:rPr lang="en-US" b="1" dirty="0">
                <a:solidFill>
                  <a:schemeClr val="bg2">
                    <a:lumMod val="10000"/>
                  </a:schemeClr>
                </a:solidFill>
              </a:rPr>
              <a:t>cables</a:t>
            </a:r>
            <a:r>
              <a:rPr lang="en-US" dirty="0">
                <a:solidFill>
                  <a:schemeClr val="bg2">
                    <a:lumMod val="10000"/>
                  </a:schemeClr>
                </a:solidFill>
              </a:rPr>
              <a:t>. In addition, no packet manipulation is done by devices in this layer</a:t>
            </a:r>
            <a:r>
              <a:rPr lang="en-US"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968687" y="4074583"/>
            <a:ext cx="10685462" cy="2783417"/>
          </a:xfrm>
          <a:prstGeom prst="rect">
            <a:avLst/>
          </a:prstGeom>
        </p:spPr>
      </p:pic>
    </p:spTree>
    <p:extLst>
      <p:ext uri="{BB962C8B-B14F-4D97-AF65-F5344CB8AC3E}">
        <p14:creationId xmlns:p14="http://schemas.microsoft.com/office/powerpoint/2010/main" val="172881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CCNA R&amp;S Modules(200-125)</a:t>
            </a:r>
          </a:p>
        </p:txBody>
      </p:sp>
      <p:sp>
        <p:nvSpPr>
          <p:cNvPr id="3" name="Content Placeholder 2"/>
          <p:cNvSpPr>
            <a:spLocks noGrp="1"/>
          </p:cNvSpPr>
          <p:nvPr>
            <p:ph idx="1"/>
          </p:nvPr>
        </p:nvSpPr>
        <p:spPr/>
        <p:txBody>
          <a:bodyPr/>
          <a:lstStyle/>
          <a:p>
            <a:r>
              <a:rPr lang="en-US" dirty="0">
                <a:solidFill>
                  <a:schemeClr val="bg2">
                    <a:lumMod val="10000"/>
                  </a:schemeClr>
                </a:solidFill>
              </a:rPr>
              <a:t>Network Fundamentals</a:t>
            </a:r>
          </a:p>
          <a:p>
            <a:r>
              <a:rPr lang="en-US" dirty="0">
                <a:solidFill>
                  <a:schemeClr val="bg2">
                    <a:lumMod val="10000"/>
                  </a:schemeClr>
                </a:solidFill>
              </a:rPr>
              <a:t>LAN Switching Technologies</a:t>
            </a:r>
          </a:p>
          <a:p>
            <a:r>
              <a:rPr lang="en-US" dirty="0">
                <a:solidFill>
                  <a:schemeClr val="bg2">
                    <a:lumMod val="10000"/>
                  </a:schemeClr>
                </a:solidFill>
              </a:rPr>
              <a:t>Routing Technologies</a:t>
            </a:r>
          </a:p>
          <a:p>
            <a:r>
              <a:rPr lang="en-US" dirty="0">
                <a:solidFill>
                  <a:schemeClr val="bg2">
                    <a:lumMod val="10000"/>
                  </a:schemeClr>
                </a:solidFill>
              </a:rPr>
              <a:t>WAN Technologies</a:t>
            </a:r>
          </a:p>
          <a:p>
            <a:r>
              <a:rPr lang="en-US" dirty="0">
                <a:solidFill>
                  <a:schemeClr val="bg2">
                    <a:lumMod val="10000"/>
                  </a:schemeClr>
                </a:solidFill>
              </a:rPr>
              <a:t>Infrastructure Services</a:t>
            </a:r>
          </a:p>
          <a:p>
            <a:r>
              <a:rPr lang="en-US" dirty="0">
                <a:solidFill>
                  <a:schemeClr val="bg2">
                    <a:lumMod val="10000"/>
                  </a:schemeClr>
                </a:solidFill>
              </a:rPr>
              <a:t>Infrastructure Security</a:t>
            </a:r>
          </a:p>
          <a:p>
            <a:r>
              <a:rPr lang="en-US" dirty="0">
                <a:solidFill>
                  <a:schemeClr val="bg2">
                    <a:lumMod val="10000"/>
                  </a:schemeClr>
                </a:solidFill>
              </a:rPr>
              <a:t>Infrastructure Management</a:t>
            </a:r>
          </a:p>
        </p:txBody>
      </p:sp>
    </p:spTree>
    <p:extLst>
      <p:ext uri="{BB962C8B-B14F-4D97-AF65-F5344CB8AC3E}">
        <p14:creationId xmlns:p14="http://schemas.microsoft.com/office/powerpoint/2010/main" val="64769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Collapsed core design</a:t>
            </a:r>
          </a:p>
        </p:txBody>
      </p:sp>
      <p:sp>
        <p:nvSpPr>
          <p:cNvPr id="3" name="Content Placeholder 2"/>
          <p:cNvSpPr>
            <a:spLocks noGrp="1"/>
          </p:cNvSpPr>
          <p:nvPr>
            <p:ph idx="1"/>
          </p:nvPr>
        </p:nvSpPr>
        <p:spPr>
          <a:xfrm>
            <a:off x="1154954" y="2603500"/>
            <a:ext cx="10952379" cy="3416300"/>
          </a:xfrm>
        </p:spPr>
        <p:txBody>
          <a:bodyPr/>
          <a:lstStyle/>
          <a:p>
            <a:r>
              <a:rPr lang="en-US" dirty="0">
                <a:solidFill>
                  <a:schemeClr val="bg2">
                    <a:lumMod val="10000"/>
                  </a:schemeClr>
                </a:solidFill>
              </a:rPr>
              <a:t>Here the Core and distribution has been collapsed together. It means one device is performing the tasks of core as well as distribution layer.</a:t>
            </a:r>
          </a:p>
          <a:p>
            <a:pPr marL="0" indent="0">
              <a:buNone/>
            </a:pPr>
            <a:endParaRPr lang="en-US" dirty="0">
              <a:solidFill>
                <a:schemeClr val="bg2">
                  <a:lumMod val="10000"/>
                </a:schemeClr>
              </a:solidFill>
            </a:endParaRPr>
          </a:p>
          <a:p>
            <a:pPr marL="0" indent="0">
              <a:buNone/>
            </a:pPr>
            <a:endParaRPr lang="en-US" dirty="0"/>
          </a:p>
        </p:txBody>
      </p:sp>
      <p:pic>
        <p:nvPicPr>
          <p:cNvPr id="4" name="Picture 3"/>
          <p:cNvPicPr>
            <a:picLocks noChangeAspect="1"/>
          </p:cNvPicPr>
          <p:nvPr/>
        </p:nvPicPr>
        <p:blipFill>
          <a:blip r:embed="rId2"/>
          <a:stretch>
            <a:fillRect/>
          </a:stretch>
        </p:blipFill>
        <p:spPr>
          <a:xfrm>
            <a:off x="1080558" y="3776133"/>
            <a:ext cx="11026775" cy="2481792"/>
          </a:xfrm>
          <a:prstGeom prst="rect">
            <a:avLst/>
          </a:prstGeom>
        </p:spPr>
      </p:pic>
    </p:spTree>
    <p:extLst>
      <p:ext uri="{BB962C8B-B14F-4D97-AF65-F5344CB8AC3E}">
        <p14:creationId xmlns:p14="http://schemas.microsoft.com/office/powerpoint/2010/main" val="1323243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6" y="489527"/>
            <a:ext cx="9168222" cy="1191105"/>
          </a:xfrm>
        </p:spPr>
        <p:txBody>
          <a:bodyPr/>
          <a:lstStyle/>
          <a:p>
            <a:r>
              <a:rPr lang="en-US" dirty="0"/>
              <a:t>Impact of Infrastructure Components</a:t>
            </a:r>
          </a:p>
        </p:txBody>
      </p:sp>
      <p:sp>
        <p:nvSpPr>
          <p:cNvPr id="3" name="Content Placeholder 2"/>
          <p:cNvSpPr>
            <a:spLocks noGrp="1"/>
          </p:cNvSpPr>
          <p:nvPr>
            <p:ph idx="1"/>
          </p:nvPr>
        </p:nvSpPr>
        <p:spPr/>
        <p:txBody>
          <a:bodyPr/>
          <a:lstStyle/>
          <a:p>
            <a:pPr marL="0" indent="0">
              <a:buNone/>
            </a:pPr>
            <a:r>
              <a:rPr lang="en-US" sz="3600" dirty="0">
                <a:solidFill>
                  <a:schemeClr val="bg2">
                    <a:lumMod val="10000"/>
                  </a:schemeClr>
                </a:solidFill>
              </a:rPr>
              <a:t>Describe the impact of infrastructure components in the Enterprise network</a:t>
            </a:r>
          </a:p>
          <a:p>
            <a:pPr marL="0" indent="0">
              <a:buNone/>
            </a:pPr>
            <a:endParaRPr lang="en-US" sz="3600" dirty="0">
              <a:solidFill>
                <a:schemeClr val="bg2">
                  <a:lumMod val="10000"/>
                </a:schemeClr>
              </a:solidFill>
            </a:endParaRPr>
          </a:p>
          <a:p>
            <a:pPr marL="0" indent="0">
              <a:buNone/>
            </a:pPr>
            <a:r>
              <a:rPr lang="en-US" dirty="0">
                <a:solidFill>
                  <a:schemeClr val="bg2">
                    <a:lumMod val="10000"/>
                  </a:schemeClr>
                </a:solidFill>
              </a:rPr>
              <a:t>This section is there to see if you are having understanding of firewalls, Wi-Fi access points, Wi-Fi NIC cards and what impact they are having on traffic within an enterprise network.</a:t>
            </a:r>
          </a:p>
        </p:txBody>
      </p:sp>
    </p:spTree>
    <p:extLst>
      <p:ext uri="{BB962C8B-B14F-4D97-AF65-F5344CB8AC3E}">
        <p14:creationId xmlns:p14="http://schemas.microsoft.com/office/powerpoint/2010/main" val="217749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a:t>
            </a:r>
          </a:p>
        </p:txBody>
      </p:sp>
      <p:sp>
        <p:nvSpPr>
          <p:cNvPr id="3" name="Content Placeholder 2"/>
          <p:cNvSpPr>
            <a:spLocks noGrp="1"/>
          </p:cNvSpPr>
          <p:nvPr>
            <p:ph idx="1"/>
          </p:nvPr>
        </p:nvSpPr>
        <p:spPr/>
        <p:txBody>
          <a:bodyPr/>
          <a:lstStyle/>
          <a:p>
            <a:r>
              <a:rPr lang="en-US" dirty="0">
                <a:solidFill>
                  <a:schemeClr val="bg2">
                    <a:lumMod val="10000"/>
                  </a:schemeClr>
                </a:solidFill>
              </a:rPr>
              <a:t>Inline system that enforce an access control policy between various network segments defined as security zones.</a:t>
            </a:r>
          </a:p>
          <a:p>
            <a:pPr marL="0" indent="0">
              <a:buNone/>
            </a:pPr>
            <a:r>
              <a:rPr lang="en-US" dirty="0">
                <a:solidFill>
                  <a:schemeClr val="bg2">
                    <a:lumMod val="10000"/>
                  </a:schemeClr>
                </a:solidFill>
              </a:rPr>
              <a:t>          Can be software or hardware.</a:t>
            </a:r>
          </a:p>
          <a:p>
            <a:r>
              <a:rPr lang="en-US" dirty="0">
                <a:solidFill>
                  <a:schemeClr val="bg2">
                    <a:lumMod val="10000"/>
                  </a:schemeClr>
                </a:solidFill>
              </a:rPr>
              <a:t>Usually deployed at network edge (Internet, WAN links)</a:t>
            </a:r>
          </a:p>
          <a:p>
            <a:r>
              <a:rPr lang="en-US" dirty="0">
                <a:solidFill>
                  <a:schemeClr val="bg2">
                    <a:lumMod val="10000"/>
                  </a:schemeClr>
                </a:solidFill>
              </a:rPr>
              <a:t>It has to be resistant to attacks against itself.</a:t>
            </a:r>
          </a:p>
          <a:p>
            <a:pPr marL="0" indent="0">
              <a:buNone/>
            </a:pPr>
            <a:r>
              <a:rPr lang="en-US" dirty="0">
                <a:solidFill>
                  <a:schemeClr val="bg2">
                    <a:lumMod val="10000"/>
                  </a:schemeClr>
                </a:solidFill>
              </a:rPr>
              <a:t>           Usually deployed as layer 3 hop, thus it is reachable by attacker</a:t>
            </a:r>
          </a:p>
          <a:p>
            <a:pPr marL="0" indent="0">
              <a:buNone/>
            </a:pPr>
            <a:r>
              <a:rPr lang="en-US" dirty="0">
                <a:solidFill>
                  <a:schemeClr val="bg2">
                    <a:lumMod val="10000"/>
                  </a:schemeClr>
                </a:solidFill>
              </a:rPr>
              <a:t>           Attacker cannot take-over the firewall</a:t>
            </a:r>
          </a:p>
        </p:txBody>
      </p:sp>
    </p:spTree>
    <p:extLst>
      <p:ext uri="{BB962C8B-B14F-4D97-AF65-F5344CB8AC3E}">
        <p14:creationId xmlns:p14="http://schemas.microsoft.com/office/powerpoint/2010/main" val="212727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a:t>
            </a:r>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655782" y="2488767"/>
            <a:ext cx="10695709" cy="3838575"/>
          </a:xfrm>
          <a:prstGeom prst="rect">
            <a:avLst/>
          </a:prstGeom>
        </p:spPr>
      </p:pic>
    </p:spTree>
    <p:extLst>
      <p:ext uri="{BB962C8B-B14F-4D97-AF65-F5344CB8AC3E}">
        <p14:creationId xmlns:p14="http://schemas.microsoft.com/office/powerpoint/2010/main" val="198814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a:t>
            </a:r>
          </a:p>
        </p:txBody>
      </p:sp>
      <p:sp>
        <p:nvSpPr>
          <p:cNvPr id="3" name="Content Placeholder 2"/>
          <p:cNvSpPr>
            <a:spLocks noGrp="1"/>
          </p:cNvSpPr>
          <p:nvPr>
            <p:ph idx="1"/>
          </p:nvPr>
        </p:nvSpPr>
        <p:spPr>
          <a:xfrm>
            <a:off x="1154954" y="2603500"/>
            <a:ext cx="8825659" cy="4254500"/>
          </a:xfrm>
        </p:spPr>
        <p:txBody>
          <a:bodyPr/>
          <a:lstStyle/>
          <a:p>
            <a:r>
              <a:rPr lang="en-US" dirty="0">
                <a:solidFill>
                  <a:schemeClr val="bg2">
                    <a:lumMod val="10000"/>
                  </a:schemeClr>
                </a:solidFill>
              </a:rPr>
              <a:t>Cisco’s current line of firewalls:</a:t>
            </a:r>
          </a:p>
          <a:p>
            <a:pPr marL="0" indent="0">
              <a:buNone/>
            </a:pPr>
            <a:r>
              <a:rPr lang="en-US" dirty="0">
                <a:solidFill>
                  <a:schemeClr val="bg2">
                    <a:lumMod val="10000"/>
                  </a:schemeClr>
                </a:solidFill>
              </a:rPr>
              <a:t>            ASA’s : Adaptive security appliances</a:t>
            </a:r>
          </a:p>
          <a:p>
            <a:pPr marL="0" indent="0">
              <a:buNone/>
            </a:pPr>
            <a:endParaRPr lang="en-US" dirty="0">
              <a:solidFill>
                <a:schemeClr val="bg2">
                  <a:lumMod val="10000"/>
                </a:schemeClr>
              </a:solidFill>
            </a:endParaRPr>
          </a:p>
          <a:p>
            <a:pPr marL="0" indent="0">
              <a:buNone/>
            </a:pPr>
            <a:endParaRPr lang="en-US" dirty="0">
              <a:solidFill>
                <a:schemeClr val="bg2">
                  <a:lumMod val="10000"/>
                </a:schemeClr>
              </a:solidFill>
            </a:endParaRPr>
          </a:p>
          <a:p>
            <a:pPr marL="0" indent="0">
              <a:buNone/>
            </a:pPr>
            <a:endParaRPr lang="en-US" dirty="0">
              <a:solidFill>
                <a:schemeClr val="bg2">
                  <a:lumMod val="10000"/>
                </a:schemeClr>
              </a:solidFill>
            </a:endParaRPr>
          </a:p>
          <a:p>
            <a:pPr marL="0" indent="0">
              <a:buNone/>
            </a:pPr>
            <a:r>
              <a:rPr lang="en-US" dirty="0">
                <a:solidFill>
                  <a:schemeClr val="bg2">
                    <a:lumMod val="10000"/>
                  </a:schemeClr>
                </a:solidFill>
              </a:rPr>
              <a:t>             </a:t>
            </a:r>
          </a:p>
          <a:p>
            <a:pPr marL="0" indent="0">
              <a:buNone/>
            </a:pPr>
            <a:r>
              <a:rPr lang="en-US" dirty="0">
                <a:solidFill>
                  <a:schemeClr val="bg2">
                    <a:lumMod val="10000"/>
                  </a:schemeClr>
                </a:solidFill>
              </a:rPr>
              <a:t>            Firepower : </a:t>
            </a:r>
          </a:p>
        </p:txBody>
      </p:sp>
      <p:pic>
        <p:nvPicPr>
          <p:cNvPr id="4" name="Picture 3"/>
          <p:cNvPicPr>
            <a:picLocks noChangeAspect="1"/>
          </p:cNvPicPr>
          <p:nvPr/>
        </p:nvPicPr>
        <p:blipFill>
          <a:blip r:embed="rId2"/>
          <a:stretch>
            <a:fillRect/>
          </a:stretch>
        </p:blipFill>
        <p:spPr>
          <a:xfrm>
            <a:off x="2848697" y="3585440"/>
            <a:ext cx="2379086" cy="1203216"/>
          </a:xfrm>
          <a:prstGeom prst="rect">
            <a:avLst/>
          </a:prstGeom>
        </p:spPr>
      </p:pic>
      <p:pic>
        <p:nvPicPr>
          <p:cNvPr id="5" name="Picture 4"/>
          <p:cNvPicPr>
            <a:picLocks noChangeAspect="1"/>
          </p:cNvPicPr>
          <p:nvPr/>
        </p:nvPicPr>
        <p:blipFill>
          <a:blip r:embed="rId3"/>
          <a:stretch>
            <a:fillRect/>
          </a:stretch>
        </p:blipFill>
        <p:spPr>
          <a:xfrm>
            <a:off x="2702935" y="5370512"/>
            <a:ext cx="6010275" cy="1400175"/>
          </a:xfrm>
          <a:prstGeom prst="rect">
            <a:avLst/>
          </a:prstGeom>
        </p:spPr>
      </p:pic>
    </p:spTree>
    <p:extLst>
      <p:ext uri="{BB962C8B-B14F-4D97-AF65-F5344CB8AC3E}">
        <p14:creationId xmlns:p14="http://schemas.microsoft.com/office/powerpoint/2010/main" val="286737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firewall impact the network?</a:t>
            </a:r>
          </a:p>
        </p:txBody>
      </p:sp>
      <p:sp>
        <p:nvSpPr>
          <p:cNvPr id="3" name="Content Placeholder 2"/>
          <p:cNvSpPr>
            <a:spLocks noGrp="1"/>
          </p:cNvSpPr>
          <p:nvPr>
            <p:ph idx="1"/>
          </p:nvPr>
        </p:nvSpPr>
        <p:spPr>
          <a:xfrm>
            <a:off x="1154954" y="2603500"/>
            <a:ext cx="9549991" cy="3416300"/>
          </a:xfrm>
        </p:spPr>
        <p:txBody>
          <a:bodyPr/>
          <a:lstStyle/>
          <a:p>
            <a:r>
              <a:rPr lang="en-US" dirty="0">
                <a:solidFill>
                  <a:schemeClr val="bg2">
                    <a:lumMod val="10000"/>
                  </a:schemeClr>
                </a:solidFill>
              </a:rPr>
              <a:t>If they operate correctly they have a huge security benefit.</a:t>
            </a:r>
          </a:p>
          <a:p>
            <a:r>
              <a:rPr lang="en-US" dirty="0">
                <a:solidFill>
                  <a:schemeClr val="bg2">
                    <a:lumMod val="10000"/>
                  </a:schemeClr>
                </a:solidFill>
              </a:rPr>
              <a:t>If Firewalls become overloaded, they could be a source of traffic congestion, delays or packet drops.</a:t>
            </a:r>
          </a:p>
          <a:p>
            <a:r>
              <a:rPr lang="en-US" dirty="0">
                <a:solidFill>
                  <a:schemeClr val="bg2">
                    <a:lumMod val="10000"/>
                  </a:schemeClr>
                </a:solidFill>
              </a:rPr>
              <a:t>Misconfigured firewalls, or internal applications that are misbehaving, could block access to legitimate resources. </a:t>
            </a:r>
          </a:p>
          <a:p>
            <a:r>
              <a:rPr lang="en-US" dirty="0">
                <a:solidFill>
                  <a:schemeClr val="bg2">
                    <a:lumMod val="10000"/>
                  </a:schemeClr>
                </a:solidFill>
              </a:rPr>
              <a:t>They add an additional element to the network that must be monitored</a:t>
            </a:r>
            <a:r>
              <a:rPr lang="en-US" dirty="0"/>
              <a:t>.</a:t>
            </a:r>
          </a:p>
        </p:txBody>
      </p:sp>
    </p:spTree>
    <p:extLst>
      <p:ext uri="{BB962C8B-B14F-4D97-AF65-F5344CB8AC3E}">
        <p14:creationId xmlns:p14="http://schemas.microsoft.com/office/powerpoint/2010/main" val="199675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973668"/>
            <a:ext cx="10381672" cy="706964"/>
          </a:xfrm>
        </p:spPr>
        <p:txBody>
          <a:bodyPr/>
          <a:lstStyle/>
          <a:p>
            <a:r>
              <a:rPr lang="en-US" dirty="0"/>
              <a:t>Wi-Fi Components in Enterprise Networks (1)</a:t>
            </a:r>
          </a:p>
        </p:txBody>
      </p:sp>
      <p:sp>
        <p:nvSpPr>
          <p:cNvPr id="3" name="Content Placeholder 2"/>
          <p:cNvSpPr>
            <a:spLocks noGrp="1"/>
          </p:cNvSpPr>
          <p:nvPr>
            <p:ph idx="1"/>
          </p:nvPr>
        </p:nvSpPr>
        <p:spPr/>
        <p:txBody>
          <a:bodyPr>
            <a:normAutofit lnSpcReduction="10000"/>
          </a:bodyPr>
          <a:lstStyle/>
          <a:p>
            <a:r>
              <a:rPr lang="en-US" dirty="0">
                <a:solidFill>
                  <a:schemeClr val="bg2">
                    <a:lumMod val="10000"/>
                  </a:schemeClr>
                </a:solidFill>
              </a:rPr>
              <a:t>Access Points </a:t>
            </a:r>
          </a:p>
          <a:p>
            <a:pPr marL="0" indent="0">
              <a:buNone/>
            </a:pPr>
            <a:r>
              <a:rPr lang="en-US" dirty="0">
                <a:solidFill>
                  <a:schemeClr val="bg2">
                    <a:lumMod val="10000"/>
                  </a:schemeClr>
                </a:solidFill>
              </a:rPr>
              <a:t>                  Access points can be standalone boxes or routers and switches have component built into them.</a:t>
            </a:r>
          </a:p>
          <a:p>
            <a:r>
              <a:rPr lang="en-US" dirty="0">
                <a:solidFill>
                  <a:schemeClr val="bg2">
                    <a:lumMod val="10000"/>
                  </a:schemeClr>
                </a:solidFill>
              </a:rPr>
              <a:t>Access points comes in variety of options</a:t>
            </a:r>
          </a:p>
          <a:p>
            <a:pPr>
              <a:buFont typeface="+mj-lt"/>
              <a:buAutoNum type="arabicPeriod"/>
            </a:pPr>
            <a:r>
              <a:rPr lang="en-US" dirty="0">
                <a:solidFill>
                  <a:schemeClr val="bg2">
                    <a:lumMod val="10000"/>
                  </a:schemeClr>
                </a:solidFill>
              </a:rPr>
              <a:t> Indoor</a:t>
            </a:r>
          </a:p>
          <a:p>
            <a:pPr>
              <a:buFont typeface="+mj-lt"/>
              <a:buAutoNum type="arabicPeriod"/>
            </a:pPr>
            <a:r>
              <a:rPr lang="en-US" dirty="0">
                <a:solidFill>
                  <a:schemeClr val="bg2">
                    <a:lumMod val="10000"/>
                  </a:schemeClr>
                </a:solidFill>
              </a:rPr>
              <a:t>Outdoor</a:t>
            </a:r>
          </a:p>
          <a:p>
            <a:pPr>
              <a:buFont typeface="+mj-lt"/>
              <a:buAutoNum type="arabicPeriod"/>
            </a:pPr>
            <a:r>
              <a:rPr lang="en-US" dirty="0">
                <a:solidFill>
                  <a:schemeClr val="bg2">
                    <a:lumMod val="10000"/>
                  </a:schemeClr>
                </a:solidFill>
              </a:rPr>
              <a:t>Managed (locally or cloud ) Managed by the controller</a:t>
            </a:r>
          </a:p>
          <a:p>
            <a:pPr>
              <a:buFont typeface="+mj-lt"/>
              <a:buAutoNum type="arabicPeriod"/>
            </a:pPr>
            <a:r>
              <a:rPr lang="en-US" dirty="0">
                <a:solidFill>
                  <a:schemeClr val="bg2">
                    <a:lumMod val="10000"/>
                  </a:schemeClr>
                </a:solidFill>
              </a:rPr>
              <a:t>Unmanaged (Standalone)</a:t>
            </a:r>
          </a:p>
          <a:p>
            <a:r>
              <a:rPr lang="en-US" dirty="0">
                <a:solidFill>
                  <a:schemeClr val="bg2">
                    <a:lumMod val="10000"/>
                  </a:schemeClr>
                </a:solidFill>
              </a:rPr>
              <a:t>Wi-Fi NICs</a:t>
            </a:r>
          </a:p>
        </p:txBody>
      </p:sp>
    </p:spTree>
    <p:extLst>
      <p:ext uri="{BB962C8B-B14F-4D97-AF65-F5344CB8AC3E}">
        <p14:creationId xmlns:p14="http://schemas.microsoft.com/office/powerpoint/2010/main" val="1046507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91" y="973668"/>
            <a:ext cx="9966035" cy="706964"/>
          </a:xfrm>
        </p:spPr>
        <p:txBody>
          <a:bodyPr/>
          <a:lstStyle/>
          <a:p>
            <a:r>
              <a:rPr lang="en-US" dirty="0"/>
              <a:t>Wi-Fi Components in Enterprise Networks (2)</a:t>
            </a:r>
          </a:p>
        </p:txBody>
      </p:sp>
      <p:sp>
        <p:nvSpPr>
          <p:cNvPr id="3" name="Content Placeholder 2"/>
          <p:cNvSpPr>
            <a:spLocks noGrp="1"/>
          </p:cNvSpPr>
          <p:nvPr>
            <p:ph idx="1"/>
          </p:nvPr>
        </p:nvSpPr>
        <p:spPr/>
        <p:txBody>
          <a:bodyPr/>
          <a:lstStyle/>
          <a:p>
            <a:r>
              <a:rPr lang="en-US" dirty="0">
                <a:solidFill>
                  <a:schemeClr val="bg2">
                    <a:lumMod val="10000"/>
                  </a:schemeClr>
                </a:solidFill>
              </a:rPr>
              <a:t>Controller</a:t>
            </a:r>
          </a:p>
          <a:p>
            <a:r>
              <a:rPr lang="en-US" dirty="0">
                <a:solidFill>
                  <a:schemeClr val="bg2">
                    <a:lumMod val="10000"/>
                  </a:schemeClr>
                </a:solidFill>
              </a:rPr>
              <a:t>A variety of options.</a:t>
            </a:r>
          </a:p>
          <a:p>
            <a:pPr>
              <a:buFont typeface="+mj-lt"/>
              <a:buAutoNum type="arabicPeriod"/>
            </a:pPr>
            <a:r>
              <a:rPr lang="en-US" dirty="0">
                <a:solidFill>
                  <a:schemeClr val="bg2">
                    <a:lumMod val="10000"/>
                  </a:schemeClr>
                </a:solidFill>
              </a:rPr>
              <a:t> Standalone</a:t>
            </a:r>
          </a:p>
          <a:p>
            <a:pPr>
              <a:buFont typeface="+mj-lt"/>
              <a:buAutoNum type="arabicPeriod"/>
            </a:pPr>
            <a:r>
              <a:rPr lang="en-US" dirty="0">
                <a:solidFill>
                  <a:schemeClr val="bg2">
                    <a:lumMod val="10000"/>
                  </a:schemeClr>
                </a:solidFill>
              </a:rPr>
              <a:t>Can control different maximum quantities of APs</a:t>
            </a:r>
          </a:p>
        </p:txBody>
      </p:sp>
      <p:pic>
        <p:nvPicPr>
          <p:cNvPr id="4" name="Picture 3"/>
          <p:cNvPicPr>
            <a:picLocks noChangeAspect="1"/>
          </p:cNvPicPr>
          <p:nvPr/>
        </p:nvPicPr>
        <p:blipFill>
          <a:blip r:embed="rId2"/>
          <a:stretch>
            <a:fillRect/>
          </a:stretch>
        </p:blipFill>
        <p:spPr>
          <a:xfrm>
            <a:off x="3905827" y="4471121"/>
            <a:ext cx="2514600" cy="1628775"/>
          </a:xfrm>
          <a:prstGeom prst="rect">
            <a:avLst/>
          </a:prstGeom>
        </p:spPr>
      </p:pic>
    </p:spTree>
    <p:extLst>
      <p:ext uri="{BB962C8B-B14F-4D97-AF65-F5344CB8AC3E}">
        <p14:creationId xmlns:p14="http://schemas.microsoft.com/office/powerpoint/2010/main" val="50620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17" y="973668"/>
            <a:ext cx="10991273" cy="706964"/>
          </a:xfrm>
        </p:spPr>
        <p:txBody>
          <a:bodyPr/>
          <a:lstStyle/>
          <a:p>
            <a:r>
              <a:rPr lang="en-US" dirty="0"/>
              <a:t>How do Wi-Fi Components impact the network?</a:t>
            </a:r>
          </a:p>
        </p:txBody>
      </p:sp>
      <p:sp>
        <p:nvSpPr>
          <p:cNvPr id="3" name="Content Placeholder 2"/>
          <p:cNvSpPr>
            <a:spLocks noGrp="1"/>
          </p:cNvSpPr>
          <p:nvPr>
            <p:ph idx="1"/>
          </p:nvPr>
        </p:nvSpPr>
        <p:spPr/>
        <p:txBody>
          <a:bodyPr/>
          <a:lstStyle/>
          <a:p>
            <a:r>
              <a:rPr lang="en-US" dirty="0">
                <a:solidFill>
                  <a:schemeClr val="bg2">
                    <a:lumMod val="10000"/>
                  </a:schemeClr>
                </a:solidFill>
              </a:rPr>
              <a:t>Reduced cost of implementing wired cabling.</a:t>
            </a:r>
          </a:p>
          <a:p>
            <a:r>
              <a:rPr lang="en-US" dirty="0">
                <a:solidFill>
                  <a:schemeClr val="bg2">
                    <a:lumMod val="10000"/>
                  </a:schemeClr>
                </a:solidFill>
              </a:rPr>
              <a:t>Many devices not even have the wired LAN connections (i.e. tablet, smartphones, etc.)</a:t>
            </a:r>
          </a:p>
          <a:p>
            <a:r>
              <a:rPr lang="en-US" dirty="0">
                <a:solidFill>
                  <a:schemeClr val="bg2">
                    <a:lumMod val="10000"/>
                  </a:schemeClr>
                </a:solidFill>
              </a:rPr>
              <a:t>Allows for roaming.</a:t>
            </a:r>
          </a:p>
          <a:p>
            <a:r>
              <a:rPr lang="en-US" dirty="0">
                <a:solidFill>
                  <a:schemeClr val="bg2">
                    <a:lumMod val="10000"/>
                  </a:schemeClr>
                </a:solidFill>
              </a:rPr>
              <a:t>Aps can become overloaded with traffic causing latency or even the inability to connect to the network as it is a shared resource.</a:t>
            </a:r>
          </a:p>
          <a:p>
            <a:r>
              <a:rPr lang="en-US" dirty="0">
                <a:solidFill>
                  <a:schemeClr val="bg2">
                    <a:lumMod val="10000"/>
                  </a:schemeClr>
                </a:solidFill>
              </a:rPr>
              <a:t>Typically recommended to pair with security.</a:t>
            </a:r>
          </a:p>
        </p:txBody>
      </p:sp>
    </p:spTree>
    <p:extLst>
      <p:ext uri="{BB962C8B-B14F-4D97-AF65-F5344CB8AC3E}">
        <p14:creationId xmlns:p14="http://schemas.microsoft.com/office/powerpoint/2010/main" val="305939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and Networking</a:t>
            </a:r>
          </a:p>
        </p:txBody>
      </p:sp>
      <p:sp>
        <p:nvSpPr>
          <p:cNvPr id="3" name="Content Placeholder 2"/>
          <p:cNvSpPr>
            <a:spLocks noGrp="1"/>
          </p:cNvSpPr>
          <p:nvPr>
            <p:ph idx="1"/>
          </p:nvPr>
        </p:nvSpPr>
        <p:spPr/>
        <p:txBody>
          <a:bodyPr/>
          <a:lstStyle/>
          <a:p>
            <a:r>
              <a:rPr lang="en-US" dirty="0">
                <a:solidFill>
                  <a:schemeClr val="bg2">
                    <a:lumMod val="10000"/>
                  </a:schemeClr>
                </a:solidFill>
              </a:rPr>
              <a:t>Networking is the component in your device i.e. your tablet, computer, mobile that has knowledge to know where the network is to connect to and what the rules are for connecting to that network.</a:t>
            </a:r>
          </a:p>
          <a:p>
            <a:r>
              <a:rPr lang="en-US" dirty="0">
                <a:solidFill>
                  <a:schemeClr val="bg2">
                    <a:lumMod val="10000"/>
                  </a:schemeClr>
                </a:solidFill>
              </a:rPr>
              <a:t>Device is connected to the network through wired or wireless.</a:t>
            </a:r>
          </a:p>
          <a:p>
            <a:r>
              <a:rPr lang="en-US" dirty="0">
                <a:solidFill>
                  <a:schemeClr val="bg2">
                    <a:lumMod val="10000"/>
                  </a:schemeClr>
                </a:solidFill>
              </a:rPr>
              <a:t>Network is the medium that used to connect two or more device together so that they can actually share information</a:t>
            </a:r>
          </a:p>
        </p:txBody>
      </p:sp>
    </p:spTree>
    <p:extLst>
      <p:ext uri="{BB962C8B-B14F-4D97-AF65-F5344CB8AC3E}">
        <p14:creationId xmlns:p14="http://schemas.microsoft.com/office/powerpoint/2010/main" val="306944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days of networking</a:t>
            </a:r>
          </a:p>
        </p:txBody>
      </p:sp>
      <p:pic>
        <p:nvPicPr>
          <p:cNvPr id="5" name="Content Placeholder 4"/>
          <p:cNvPicPr>
            <a:picLocks noGrp="1" noChangeAspect="1"/>
          </p:cNvPicPr>
          <p:nvPr>
            <p:ph idx="1"/>
          </p:nvPr>
        </p:nvPicPr>
        <p:blipFill>
          <a:blip r:embed="rId2"/>
          <a:stretch>
            <a:fillRect/>
          </a:stretch>
        </p:blipFill>
        <p:spPr>
          <a:xfrm>
            <a:off x="1204610" y="2603500"/>
            <a:ext cx="8727093" cy="3416300"/>
          </a:xfrm>
          <a:prstGeom prst="rect">
            <a:avLst/>
          </a:prstGeom>
        </p:spPr>
      </p:pic>
    </p:spTree>
    <p:extLst>
      <p:ext uri="{BB962C8B-B14F-4D97-AF65-F5344CB8AC3E}">
        <p14:creationId xmlns:p14="http://schemas.microsoft.com/office/powerpoint/2010/main" val="108099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you should be familiar with</a:t>
            </a:r>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bg2">
                    <a:lumMod val="10000"/>
                  </a:schemeClr>
                </a:solidFill>
              </a:rPr>
              <a:t>There are some terms that are common with you devices at your home like tablet, pc etc. and networking devices.</a:t>
            </a:r>
          </a:p>
          <a:p>
            <a:pPr marL="0" indent="0">
              <a:buNone/>
            </a:pPr>
            <a:endParaRPr lang="en-US" dirty="0">
              <a:solidFill>
                <a:schemeClr val="bg2">
                  <a:lumMod val="10000"/>
                </a:schemeClr>
              </a:solidFill>
            </a:endParaRPr>
          </a:p>
          <a:p>
            <a:r>
              <a:rPr lang="en-US" dirty="0">
                <a:solidFill>
                  <a:schemeClr val="bg2">
                    <a:lumMod val="10000"/>
                  </a:schemeClr>
                </a:solidFill>
              </a:rPr>
              <a:t>CPU(central processing unit)</a:t>
            </a:r>
          </a:p>
          <a:p>
            <a:r>
              <a:rPr lang="en-US" dirty="0">
                <a:solidFill>
                  <a:schemeClr val="bg2">
                    <a:lumMod val="10000"/>
                  </a:schemeClr>
                </a:solidFill>
              </a:rPr>
              <a:t>MEMORY</a:t>
            </a:r>
          </a:p>
          <a:p>
            <a:r>
              <a:rPr lang="en-US" dirty="0">
                <a:solidFill>
                  <a:schemeClr val="bg2">
                    <a:lumMod val="10000"/>
                  </a:schemeClr>
                </a:solidFill>
              </a:rPr>
              <a:t>NIC (Network interface card)</a:t>
            </a:r>
          </a:p>
          <a:p>
            <a:r>
              <a:rPr lang="en-US" dirty="0">
                <a:solidFill>
                  <a:schemeClr val="bg2">
                    <a:lumMod val="10000"/>
                  </a:schemeClr>
                </a:solidFill>
              </a:rPr>
              <a:t>APPLICATIONS</a:t>
            </a:r>
          </a:p>
          <a:p>
            <a:pPr marL="0" indent="0">
              <a:buNone/>
            </a:pPr>
            <a:r>
              <a:rPr lang="en-US" dirty="0">
                <a:solidFill>
                  <a:schemeClr val="bg2">
                    <a:lumMod val="10000"/>
                  </a:schemeClr>
                </a:solidFill>
              </a:rPr>
              <a:t>             Network aware </a:t>
            </a:r>
          </a:p>
          <a:p>
            <a:pPr marL="0" indent="0">
              <a:buNone/>
            </a:pPr>
            <a:r>
              <a:rPr lang="en-US" dirty="0">
                <a:solidFill>
                  <a:schemeClr val="bg2">
                    <a:lumMod val="10000"/>
                  </a:schemeClr>
                </a:solidFill>
              </a:rPr>
              <a:t>              Network unaware</a:t>
            </a:r>
          </a:p>
        </p:txBody>
      </p:sp>
    </p:spTree>
    <p:extLst>
      <p:ext uri="{BB962C8B-B14F-4D97-AF65-F5344CB8AC3E}">
        <p14:creationId xmlns:p14="http://schemas.microsoft.com/office/powerpoint/2010/main" val="31251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577701" cy="706964"/>
          </a:xfrm>
        </p:spPr>
        <p:txBody>
          <a:bodyPr/>
          <a:lstStyle/>
          <a:p>
            <a:r>
              <a:rPr lang="en-US" dirty="0"/>
              <a:t>Physical Components of Network - Hosts</a:t>
            </a:r>
          </a:p>
        </p:txBody>
      </p:sp>
      <p:sp>
        <p:nvSpPr>
          <p:cNvPr id="3" name="Content Placeholder 2"/>
          <p:cNvSpPr>
            <a:spLocks noGrp="1"/>
          </p:cNvSpPr>
          <p:nvPr>
            <p:ph idx="1"/>
          </p:nvPr>
        </p:nvSpPr>
        <p:spPr/>
        <p:txBody>
          <a:bodyPr/>
          <a:lstStyle/>
          <a:p>
            <a:r>
              <a:rPr lang="en-US" dirty="0">
                <a:solidFill>
                  <a:schemeClr val="bg2">
                    <a:lumMod val="10000"/>
                  </a:schemeClr>
                </a:solidFill>
              </a:rPr>
              <a:t>Host is the device at the edge of the network that is creating the data or the devices at far end of network that is receiving the data</a:t>
            </a:r>
          </a:p>
          <a:p>
            <a:r>
              <a:rPr lang="en-US" dirty="0">
                <a:solidFill>
                  <a:schemeClr val="bg2">
                    <a:lumMod val="10000"/>
                  </a:schemeClr>
                </a:solidFill>
              </a:rPr>
              <a:t>Hosts</a:t>
            </a:r>
          </a:p>
          <a:p>
            <a:pPr>
              <a:buFont typeface="+mj-lt"/>
              <a:buAutoNum type="arabicPeriod"/>
            </a:pPr>
            <a:r>
              <a:rPr lang="en-US" dirty="0">
                <a:solidFill>
                  <a:schemeClr val="bg2">
                    <a:lumMod val="10000"/>
                  </a:schemeClr>
                </a:solidFill>
              </a:rPr>
              <a:t>Laptops</a:t>
            </a:r>
          </a:p>
          <a:p>
            <a:pPr>
              <a:buFont typeface="+mj-lt"/>
              <a:buAutoNum type="arabicPeriod"/>
            </a:pPr>
            <a:r>
              <a:rPr lang="en-US" dirty="0">
                <a:solidFill>
                  <a:schemeClr val="bg2">
                    <a:lumMod val="10000"/>
                  </a:schemeClr>
                </a:solidFill>
              </a:rPr>
              <a:t>PCs</a:t>
            </a:r>
          </a:p>
          <a:p>
            <a:pPr>
              <a:buFont typeface="+mj-lt"/>
              <a:buAutoNum type="arabicPeriod"/>
            </a:pPr>
            <a:r>
              <a:rPr lang="en-US" dirty="0">
                <a:solidFill>
                  <a:schemeClr val="bg2">
                    <a:lumMod val="10000"/>
                  </a:schemeClr>
                </a:solidFill>
              </a:rPr>
              <a:t>Smartphones</a:t>
            </a:r>
          </a:p>
          <a:p>
            <a:pPr>
              <a:buFont typeface="+mj-lt"/>
              <a:buAutoNum type="arabicPeriod"/>
            </a:pPr>
            <a:r>
              <a:rPr lang="en-US" dirty="0">
                <a:solidFill>
                  <a:schemeClr val="bg2">
                    <a:lumMod val="10000"/>
                  </a:schemeClr>
                </a:solidFill>
              </a:rPr>
              <a:t>Tablets</a:t>
            </a:r>
          </a:p>
          <a:p>
            <a:pPr>
              <a:buFont typeface="+mj-lt"/>
              <a:buAutoNum type="arabicPeriod"/>
            </a:pPr>
            <a:r>
              <a:rPr lang="en-US" dirty="0">
                <a:solidFill>
                  <a:schemeClr val="bg2">
                    <a:lumMod val="10000"/>
                  </a:schemeClr>
                </a:solidFill>
              </a:rPr>
              <a:t>Servers</a:t>
            </a:r>
          </a:p>
        </p:txBody>
      </p:sp>
    </p:spTree>
    <p:extLst>
      <p:ext uri="{BB962C8B-B14F-4D97-AF65-F5344CB8AC3E}">
        <p14:creationId xmlns:p14="http://schemas.microsoft.com/office/powerpoint/2010/main" val="351196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26473"/>
            <a:ext cx="8825659" cy="1542471"/>
          </a:xfrm>
        </p:spPr>
        <p:txBody>
          <a:bodyPr/>
          <a:lstStyle/>
          <a:p>
            <a:r>
              <a:rPr lang="en-US" dirty="0"/>
              <a:t>Physical Components of Network- Network Infrastructure</a:t>
            </a:r>
          </a:p>
        </p:txBody>
      </p:sp>
      <p:sp>
        <p:nvSpPr>
          <p:cNvPr id="3" name="Content Placeholder 2"/>
          <p:cNvSpPr>
            <a:spLocks noGrp="1"/>
          </p:cNvSpPr>
          <p:nvPr>
            <p:ph idx="1"/>
          </p:nvPr>
        </p:nvSpPr>
        <p:spPr>
          <a:xfrm>
            <a:off x="1154954" y="2603500"/>
            <a:ext cx="9817846" cy="3416300"/>
          </a:xfrm>
        </p:spPr>
        <p:txBody>
          <a:bodyPr/>
          <a:lstStyle/>
          <a:p>
            <a:r>
              <a:rPr lang="en-US" dirty="0">
                <a:solidFill>
                  <a:schemeClr val="bg2">
                    <a:lumMod val="10000"/>
                  </a:schemeClr>
                </a:solidFill>
              </a:rPr>
              <a:t>Now everything at the middle that allows the data to travel from point A to point B, we call that network infrastructure.</a:t>
            </a:r>
          </a:p>
          <a:p>
            <a:r>
              <a:rPr lang="en-US" dirty="0">
                <a:solidFill>
                  <a:schemeClr val="bg2">
                    <a:lumMod val="10000"/>
                  </a:schemeClr>
                </a:solidFill>
              </a:rPr>
              <a:t>Network infrastructure is divided into several classes of devices.</a:t>
            </a:r>
          </a:p>
          <a:p>
            <a:pPr>
              <a:buFont typeface="+mj-lt"/>
              <a:buAutoNum type="arabicPeriod"/>
            </a:pPr>
            <a:r>
              <a:rPr lang="en-US" b="1" dirty="0">
                <a:solidFill>
                  <a:schemeClr val="bg2">
                    <a:lumMod val="10000"/>
                  </a:schemeClr>
                </a:solidFill>
              </a:rPr>
              <a:t>Network Access Devices </a:t>
            </a:r>
          </a:p>
          <a:p>
            <a:pPr marL="0" indent="0">
              <a:buNone/>
            </a:pPr>
            <a:r>
              <a:rPr lang="en-US" b="1" dirty="0">
                <a:solidFill>
                  <a:schemeClr val="bg2">
                    <a:lumMod val="10000"/>
                  </a:schemeClr>
                </a:solidFill>
              </a:rPr>
              <a:t>                     </a:t>
            </a:r>
            <a:r>
              <a:rPr lang="en-US" dirty="0">
                <a:solidFill>
                  <a:schemeClr val="bg2">
                    <a:lumMod val="10000"/>
                  </a:schemeClr>
                </a:solidFill>
              </a:rPr>
              <a:t>It is the very first network device to which your end device </a:t>
            </a:r>
            <a:r>
              <a:rPr lang="en-US" dirty="0" err="1">
                <a:solidFill>
                  <a:schemeClr val="bg2">
                    <a:lumMod val="10000"/>
                  </a:schemeClr>
                </a:solidFill>
              </a:rPr>
              <a:t>i.e</a:t>
            </a:r>
            <a:r>
              <a:rPr lang="en-US" dirty="0">
                <a:solidFill>
                  <a:schemeClr val="bg2">
                    <a:lumMod val="10000"/>
                  </a:schemeClr>
                </a:solidFill>
              </a:rPr>
              <a:t> your host is connected to. These are providing you the access to the network.</a:t>
            </a:r>
          </a:p>
          <a:p>
            <a:pPr>
              <a:buFont typeface="+mj-lt"/>
              <a:buAutoNum type="alphaLcPeriod"/>
            </a:pPr>
            <a:r>
              <a:rPr lang="en-US" dirty="0">
                <a:solidFill>
                  <a:schemeClr val="bg2">
                    <a:lumMod val="10000"/>
                  </a:schemeClr>
                </a:solidFill>
              </a:rPr>
              <a:t>Hubs</a:t>
            </a:r>
          </a:p>
          <a:p>
            <a:pPr>
              <a:buFont typeface="+mj-lt"/>
              <a:buAutoNum type="alphaLcPeriod"/>
            </a:pPr>
            <a:r>
              <a:rPr lang="en-US" dirty="0">
                <a:solidFill>
                  <a:schemeClr val="bg2">
                    <a:lumMod val="10000"/>
                  </a:schemeClr>
                </a:solidFill>
              </a:rPr>
              <a:t>Switches</a:t>
            </a:r>
          </a:p>
          <a:p>
            <a:pPr>
              <a:buFont typeface="+mj-lt"/>
              <a:buAutoNum type="alphaLcPeriod"/>
            </a:pPr>
            <a:r>
              <a:rPr lang="en-US" dirty="0">
                <a:solidFill>
                  <a:schemeClr val="bg2">
                    <a:lumMod val="10000"/>
                  </a:schemeClr>
                </a:solidFill>
              </a:rPr>
              <a:t>Access points</a:t>
            </a:r>
            <a:r>
              <a:rPr lang="en-US" b="1" dirty="0">
                <a:solidFill>
                  <a:schemeClr val="bg2">
                    <a:lumMod val="10000"/>
                  </a:schemeClr>
                </a:solidFill>
              </a:rPr>
              <a:t>        </a:t>
            </a:r>
          </a:p>
        </p:txBody>
      </p:sp>
      <p:pic>
        <p:nvPicPr>
          <p:cNvPr id="4" name="Picture 3"/>
          <p:cNvPicPr>
            <a:picLocks noChangeAspect="1"/>
          </p:cNvPicPr>
          <p:nvPr/>
        </p:nvPicPr>
        <p:blipFill>
          <a:blip r:embed="rId2"/>
          <a:stretch>
            <a:fillRect/>
          </a:stretch>
        </p:blipFill>
        <p:spPr>
          <a:xfrm>
            <a:off x="3454977" y="4729162"/>
            <a:ext cx="1181100" cy="1290638"/>
          </a:xfrm>
          <a:prstGeom prst="rect">
            <a:avLst/>
          </a:prstGeom>
        </p:spPr>
      </p:pic>
    </p:spTree>
    <p:extLst>
      <p:ext uri="{BB962C8B-B14F-4D97-AF65-F5344CB8AC3E}">
        <p14:creationId xmlns:p14="http://schemas.microsoft.com/office/powerpoint/2010/main" val="231129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72655"/>
            <a:ext cx="8825659" cy="1551709"/>
          </a:xfrm>
        </p:spPr>
        <p:txBody>
          <a:bodyPr/>
          <a:lstStyle/>
          <a:p>
            <a:r>
              <a:rPr lang="en-US" dirty="0"/>
              <a:t>Physical Components of Network- Network Infrastructure</a:t>
            </a:r>
          </a:p>
        </p:txBody>
      </p:sp>
      <p:sp>
        <p:nvSpPr>
          <p:cNvPr id="3" name="Content Placeholder 2"/>
          <p:cNvSpPr>
            <a:spLocks noGrp="1"/>
          </p:cNvSpPr>
          <p:nvPr>
            <p:ph idx="1"/>
          </p:nvPr>
        </p:nvSpPr>
        <p:spPr/>
        <p:txBody>
          <a:bodyPr/>
          <a:lstStyle/>
          <a:p>
            <a:pPr>
              <a:buFont typeface="+mj-lt"/>
              <a:buAutoNum type="arabicPeriod"/>
            </a:pPr>
            <a:r>
              <a:rPr lang="en-US" b="1" dirty="0">
                <a:solidFill>
                  <a:schemeClr val="bg2">
                    <a:lumMod val="10000"/>
                  </a:schemeClr>
                </a:solidFill>
              </a:rPr>
              <a:t>Network Infrastructure Devices </a:t>
            </a:r>
            <a:endParaRPr lang="en-US" dirty="0">
              <a:solidFill>
                <a:schemeClr val="bg2">
                  <a:lumMod val="10000"/>
                </a:schemeClr>
              </a:solidFill>
            </a:endParaRPr>
          </a:p>
          <a:p>
            <a:pPr marL="0" indent="0">
              <a:buNone/>
            </a:pPr>
            <a:r>
              <a:rPr lang="en-US" b="1" dirty="0">
                <a:solidFill>
                  <a:schemeClr val="bg2">
                    <a:lumMod val="10000"/>
                  </a:schemeClr>
                </a:solidFill>
              </a:rPr>
              <a:t>                   </a:t>
            </a:r>
            <a:r>
              <a:rPr lang="en-US" dirty="0">
                <a:solidFill>
                  <a:schemeClr val="bg2">
                    <a:lumMod val="10000"/>
                  </a:schemeClr>
                </a:solidFill>
              </a:rPr>
              <a:t>These are the devices that do not typically connected to the hosts.</a:t>
            </a:r>
          </a:p>
          <a:p>
            <a:pPr marL="0" indent="0">
              <a:buNone/>
            </a:pPr>
            <a:endParaRPr lang="en-US" b="1" dirty="0">
              <a:solidFill>
                <a:schemeClr val="bg2">
                  <a:lumMod val="10000"/>
                </a:schemeClr>
              </a:solidFill>
            </a:endParaRPr>
          </a:p>
          <a:p>
            <a:pPr>
              <a:buFont typeface="+mj-lt"/>
              <a:buAutoNum type="alphaLcPeriod"/>
            </a:pPr>
            <a:r>
              <a:rPr lang="en-US" dirty="0">
                <a:solidFill>
                  <a:schemeClr val="bg2">
                    <a:lumMod val="10000"/>
                  </a:schemeClr>
                </a:solidFill>
              </a:rPr>
              <a:t>Routers</a:t>
            </a:r>
          </a:p>
          <a:p>
            <a:pPr>
              <a:buFont typeface="+mj-lt"/>
              <a:buAutoNum type="alphaLcPeriod"/>
            </a:pPr>
            <a:r>
              <a:rPr lang="en-US" dirty="0">
                <a:solidFill>
                  <a:schemeClr val="bg2">
                    <a:lumMod val="10000"/>
                  </a:schemeClr>
                </a:solidFill>
              </a:rPr>
              <a:t>Firewalls</a:t>
            </a:r>
          </a:p>
        </p:txBody>
      </p:sp>
      <p:pic>
        <p:nvPicPr>
          <p:cNvPr id="4" name="Picture 3"/>
          <p:cNvPicPr>
            <a:picLocks noChangeAspect="1"/>
          </p:cNvPicPr>
          <p:nvPr/>
        </p:nvPicPr>
        <p:blipFill>
          <a:blip r:embed="rId2"/>
          <a:stretch>
            <a:fillRect/>
          </a:stretch>
        </p:blipFill>
        <p:spPr>
          <a:xfrm>
            <a:off x="2942936" y="3744046"/>
            <a:ext cx="838200" cy="975736"/>
          </a:xfrm>
          <a:prstGeom prst="rect">
            <a:avLst/>
          </a:prstGeom>
        </p:spPr>
      </p:pic>
    </p:spTree>
    <p:extLst>
      <p:ext uri="{BB962C8B-B14F-4D97-AF65-F5344CB8AC3E}">
        <p14:creationId xmlns:p14="http://schemas.microsoft.com/office/powerpoint/2010/main" val="23593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Types</a:t>
            </a:r>
          </a:p>
        </p:txBody>
      </p:sp>
      <p:sp>
        <p:nvSpPr>
          <p:cNvPr id="3" name="Content Placeholder 2"/>
          <p:cNvSpPr>
            <a:spLocks noGrp="1"/>
          </p:cNvSpPr>
          <p:nvPr>
            <p:ph idx="1"/>
          </p:nvPr>
        </p:nvSpPr>
        <p:spPr>
          <a:xfrm>
            <a:off x="1154954" y="2603500"/>
            <a:ext cx="8825659" cy="4254500"/>
          </a:xfrm>
        </p:spPr>
        <p:txBody>
          <a:bodyPr>
            <a:normAutofit fontScale="92500" lnSpcReduction="20000"/>
          </a:bodyPr>
          <a:lstStyle/>
          <a:p>
            <a:r>
              <a:rPr lang="en-US" b="1" dirty="0">
                <a:solidFill>
                  <a:schemeClr val="bg2">
                    <a:lumMod val="10000"/>
                  </a:schemeClr>
                </a:solidFill>
              </a:rPr>
              <a:t>Copper Cable (LAN)</a:t>
            </a:r>
          </a:p>
          <a:p>
            <a:pPr marL="0" indent="0">
              <a:buNone/>
            </a:pPr>
            <a:r>
              <a:rPr lang="en-US" b="1" dirty="0">
                <a:solidFill>
                  <a:schemeClr val="bg2">
                    <a:lumMod val="10000"/>
                  </a:schemeClr>
                </a:solidFill>
              </a:rPr>
              <a:t>        Used for shorter distance</a:t>
            </a:r>
          </a:p>
          <a:p>
            <a:pPr marL="0" indent="0">
              <a:buNone/>
            </a:pPr>
            <a:endParaRPr lang="en-US" dirty="0">
              <a:solidFill>
                <a:schemeClr val="bg2">
                  <a:lumMod val="10000"/>
                </a:schemeClr>
              </a:solidFill>
            </a:endParaRPr>
          </a:p>
          <a:p>
            <a:pPr>
              <a:buFont typeface="+mj-lt"/>
              <a:buAutoNum type="arabicPeriod"/>
            </a:pPr>
            <a:r>
              <a:rPr lang="en-US" dirty="0">
                <a:solidFill>
                  <a:schemeClr val="bg2">
                    <a:lumMod val="10000"/>
                  </a:schemeClr>
                </a:solidFill>
              </a:rPr>
              <a:t>Co-axial cable</a:t>
            </a:r>
          </a:p>
          <a:p>
            <a:pPr>
              <a:buFont typeface="+mj-lt"/>
              <a:buAutoNum type="arabicPeriod"/>
            </a:pPr>
            <a:r>
              <a:rPr lang="en-US" dirty="0">
                <a:solidFill>
                  <a:schemeClr val="bg2">
                    <a:lumMod val="10000"/>
                  </a:schemeClr>
                </a:solidFill>
              </a:rPr>
              <a:t>Twisted pair</a:t>
            </a:r>
          </a:p>
          <a:p>
            <a:pPr marL="0" indent="0">
              <a:buNone/>
            </a:pPr>
            <a:r>
              <a:rPr lang="en-US" dirty="0">
                <a:solidFill>
                  <a:schemeClr val="bg2">
                    <a:lumMod val="10000"/>
                  </a:schemeClr>
                </a:solidFill>
              </a:rPr>
              <a:t>           Shielded</a:t>
            </a:r>
          </a:p>
          <a:p>
            <a:pPr marL="0" indent="0">
              <a:buNone/>
            </a:pPr>
            <a:r>
              <a:rPr lang="en-US" dirty="0">
                <a:solidFill>
                  <a:schemeClr val="bg2">
                    <a:lumMod val="10000"/>
                  </a:schemeClr>
                </a:solidFill>
              </a:rPr>
              <a:t>           Unshielded </a:t>
            </a:r>
          </a:p>
          <a:p>
            <a:pPr marL="0" indent="0">
              <a:buNone/>
            </a:pPr>
            <a:endParaRPr lang="en-US" dirty="0">
              <a:solidFill>
                <a:schemeClr val="bg2">
                  <a:lumMod val="10000"/>
                </a:schemeClr>
              </a:solidFill>
            </a:endParaRPr>
          </a:p>
          <a:p>
            <a:r>
              <a:rPr lang="en-US" b="1" dirty="0">
                <a:solidFill>
                  <a:schemeClr val="bg2">
                    <a:lumMod val="10000"/>
                  </a:schemeClr>
                </a:solidFill>
              </a:rPr>
              <a:t>Copper Cable(WAN) </a:t>
            </a:r>
          </a:p>
          <a:p>
            <a:pPr marL="0" indent="0">
              <a:buNone/>
            </a:pPr>
            <a:r>
              <a:rPr lang="en-US" b="1" dirty="0">
                <a:solidFill>
                  <a:schemeClr val="bg2">
                    <a:lumMod val="10000"/>
                  </a:schemeClr>
                </a:solidFill>
              </a:rPr>
              <a:t>          Used for longer distance</a:t>
            </a:r>
          </a:p>
          <a:p>
            <a:pPr marL="0" indent="0">
              <a:buNone/>
            </a:pPr>
            <a:endParaRPr lang="en-US" dirty="0">
              <a:solidFill>
                <a:schemeClr val="bg2">
                  <a:lumMod val="10000"/>
                </a:schemeClr>
              </a:solidFill>
            </a:endParaRPr>
          </a:p>
          <a:p>
            <a:pPr>
              <a:buFont typeface="+mj-lt"/>
              <a:buAutoNum type="arabicPeriod"/>
            </a:pPr>
            <a:r>
              <a:rPr lang="en-US" dirty="0">
                <a:solidFill>
                  <a:schemeClr val="bg2">
                    <a:lumMod val="10000"/>
                  </a:schemeClr>
                </a:solidFill>
              </a:rPr>
              <a:t>Serial Cables</a:t>
            </a:r>
          </a:p>
        </p:txBody>
      </p:sp>
      <p:pic>
        <p:nvPicPr>
          <p:cNvPr id="4" name="Picture 3"/>
          <p:cNvPicPr>
            <a:picLocks noChangeAspect="1"/>
          </p:cNvPicPr>
          <p:nvPr/>
        </p:nvPicPr>
        <p:blipFill>
          <a:blip r:embed="rId2"/>
          <a:stretch>
            <a:fillRect/>
          </a:stretch>
        </p:blipFill>
        <p:spPr>
          <a:xfrm>
            <a:off x="4547296" y="3074554"/>
            <a:ext cx="1976727" cy="1089891"/>
          </a:xfrm>
          <a:prstGeom prst="rect">
            <a:avLst/>
          </a:prstGeom>
        </p:spPr>
      </p:pic>
      <p:pic>
        <p:nvPicPr>
          <p:cNvPr id="5" name="Picture 4"/>
          <p:cNvPicPr>
            <a:picLocks noChangeAspect="1"/>
          </p:cNvPicPr>
          <p:nvPr/>
        </p:nvPicPr>
        <p:blipFill>
          <a:blip r:embed="rId3"/>
          <a:stretch>
            <a:fillRect/>
          </a:stretch>
        </p:blipFill>
        <p:spPr>
          <a:xfrm>
            <a:off x="4472408" y="4330123"/>
            <a:ext cx="2334792" cy="1073150"/>
          </a:xfrm>
          <a:prstGeom prst="rect">
            <a:avLst/>
          </a:prstGeom>
        </p:spPr>
      </p:pic>
      <p:pic>
        <p:nvPicPr>
          <p:cNvPr id="6" name="Picture 5"/>
          <p:cNvPicPr>
            <a:picLocks noChangeAspect="1"/>
          </p:cNvPicPr>
          <p:nvPr/>
        </p:nvPicPr>
        <p:blipFill>
          <a:blip r:embed="rId4"/>
          <a:stretch>
            <a:fillRect/>
          </a:stretch>
        </p:blipFill>
        <p:spPr>
          <a:xfrm>
            <a:off x="4974875" y="5891068"/>
            <a:ext cx="1472549" cy="853209"/>
          </a:xfrm>
          <a:prstGeom prst="rect">
            <a:avLst/>
          </a:prstGeom>
        </p:spPr>
      </p:pic>
    </p:spTree>
    <p:extLst>
      <p:ext uri="{BB962C8B-B14F-4D97-AF65-F5344CB8AC3E}">
        <p14:creationId xmlns:p14="http://schemas.microsoft.com/office/powerpoint/2010/main" val="1538007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work kings theme">
  <a:themeElements>
    <a:clrScheme name="Custom 3">
      <a:dk1>
        <a:srgbClr val="E45F3C"/>
      </a:dk1>
      <a:lt1>
        <a:sysClr val="window" lastClr="FFFFFF"/>
      </a:lt1>
      <a:dk2>
        <a:srgbClr val="E45F3C"/>
      </a:dk2>
      <a:lt2>
        <a:srgbClr val="EBEBEB"/>
      </a:lt2>
      <a:accent1>
        <a:srgbClr val="7E2811"/>
      </a:accent1>
      <a:accent2>
        <a:srgbClr val="E33D6F"/>
      </a:accent2>
      <a:accent3>
        <a:srgbClr val="E45F3C"/>
      </a:accent3>
      <a:accent4>
        <a:srgbClr val="E9943A"/>
      </a:accent4>
      <a:accent5>
        <a:srgbClr val="BD3C1A"/>
      </a:accent5>
      <a:accent6>
        <a:srgbClr val="7E2811"/>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network kings theme" id="{8382A929-E7CC-4855-A7CA-B775D6EF0B6F}" vid="{2BCC35A3-82BF-4421-9833-BFA7D6CF8779}"/>
    </a:ext>
  </a:extLst>
</a:theme>
</file>

<file path=docProps/app.xml><?xml version="1.0" encoding="utf-8"?>
<Properties xmlns="http://schemas.openxmlformats.org/officeDocument/2006/extended-properties" xmlns:vt="http://schemas.openxmlformats.org/officeDocument/2006/docPropsVTypes">
  <Template/>
  <TotalTime>4410</TotalTime>
  <Words>1131</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network kings theme</vt:lpstr>
      <vt:lpstr>Introduction to networking</vt:lpstr>
      <vt:lpstr> CCNA R&amp;S Modules(200-125)</vt:lpstr>
      <vt:lpstr>Network and Networking</vt:lpstr>
      <vt:lpstr>Early days of networking</vt:lpstr>
      <vt:lpstr>Terms you should be familiar with</vt:lpstr>
      <vt:lpstr>Physical Components of Network - Hosts</vt:lpstr>
      <vt:lpstr>Physical Components of Network- Network Infrastructure</vt:lpstr>
      <vt:lpstr>Physical Components of Network- Network Infrastructure</vt:lpstr>
      <vt:lpstr>Cable Types</vt:lpstr>
      <vt:lpstr>Cables - Optics</vt:lpstr>
      <vt:lpstr>Network/topology diagram</vt:lpstr>
      <vt:lpstr>Topologies – Logical and Physical</vt:lpstr>
      <vt:lpstr>Example – Physical Topology</vt:lpstr>
      <vt:lpstr>Example – Logical Topology</vt:lpstr>
      <vt:lpstr>Physical Topologies types</vt:lpstr>
      <vt:lpstr>Fully-Meshed and Partially-Meshed</vt:lpstr>
      <vt:lpstr>Putting it all together</vt:lpstr>
      <vt:lpstr>Cisco’s Three Layer Hierarchical Design.</vt:lpstr>
      <vt:lpstr>Cisco’s Three Layer Hierarchical Design</vt:lpstr>
      <vt:lpstr>Collapsed core design</vt:lpstr>
      <vt:lpstr>Impact of Infrastructure Components</vt:lpstr>
      <vt:lpstr>Firewall</vt:lpstr>
      <vt:lpstr>Firewall</vt:lpstr>
      <vt:lpstr>Firewalls</vt:lpstr>
      <vt:lpstr>How do firewall impact the network?</vt:lpstr>
      <vt:lpstr>Wi-Fi Components in Enterprise Networks (1)</vt:lpstr>
      <vt:lpstr>Wi-Fi Components in Enterprise Networks (2)</vt:lpstr>
      <vt:lpstr>How do Wi-Fi Components impact the network?</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networking</dc:title>
  <dc:creator>Gursimran Singh -X (gursisin)</dc:creator>
  <cp:lastModifiedBy>Palyam Ajaykumar</cp:lastModifiedBy>
  <cp:revision>42</cp:revision>
  <dcterms:created xsi:type="dcterms:W3CDTF">2018-09-14T11:31:54Z</dcterms:created>
  <dcterms:modified xsi:type="dcterms:W3CDTF">2021-04-17T07:58:50Z</dcterms:modified>
</cp:coreProperties>
</file>