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426B54F-CB1D-4223-9AF9-E00D98D938A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782B175-56BD-4D0F-BA32-2AEDC198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0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B54F-CB1D-4223-9AF9-E00D98D938A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B175-56BD-4D0F-BA32-2AEDC198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5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B54F-CB1D-4223-9AF9-E00D98D938A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B175-56BD-4D0F-BA32-2AEDC198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28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B54F-CB1D-4223-9AF9-E00D98D938A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B175-56BD-4D0F-BA32-2AEDC198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57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B54F-CB1D-4223-9AF9-E00D98D938A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B175-56BD-4D0F-BA32-2AEDC198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94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B54F-CB1D-4223-9AF9-E00D98D938A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B175-56BD-4D0F-BA32-2AEDC198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90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B54F-CB1D-4223-9AF9-E00D98D938A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B175-56BD-4D0F-BA32-2AEDC198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72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426B54F-CB1D-4223-9AF9-E00D98D938A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B175-56BD-4D0F-BA32-2AEDC198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17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426B54F-CB1D-4223-9AF9-E00D98D938A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B175-56BD-4D0F-BA32-2AEDC198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3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B54F-CB1D-4223-9AF9-E00D98D938A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B175-56BD-4D0F-BA32-2AEDC198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6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B54F-CB1D-4223-9AF9-E00D98D938A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B175-56BD-4D0F-BA32-2AEDC198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2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B54F-CB1D-4223-9AF9-E00D98D938A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B175-56BD-4D0F-BA32-2AEDC198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4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B54F-CB1D-4223-9AF9-E00D98D938A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B175-56BD-4D0F-BA32-2AEDC198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8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B54F-CB1D-4223-9AF9-E00D98D938A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B175-56BD-4D0F-BA32-2AEDC198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2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B54F-CB1D-4223-9AF9-E00D98D938A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B175-56BD-4D0F-BA32-2AEDC198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1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B54F-CB1D-4223-9AF9-E00D98D938A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B175-56BD-4D0F-BA32-2AEDC198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6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B54F-CB1D-4223-9AF9-E00D98D938A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B175-56BD-4D0F-BA32-2AEDC198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3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426B54F-CB1D-4223-9AF9-E00D98D938A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782B175-56BD-4D0F-BA32-2AEDC198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0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Hot Standby Router</a:t>
            </a:r>
            <a:br>
              <a:rPr lang="en-US" dirty="0"/>
            </a:br>
            <a:r>
              <a:rPr lang="en-US" dirty="0"/>
              <a:t>Protocol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0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FHRP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» First Hop Redundancy Protocol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» Default-Gateway Redundancy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• HSRP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• VRRP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• GLBP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4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HSRP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645341"/>
              </p:ext>
            </p:extLst>
          </p:nvPr>
        </p:nvGraphicFramePr>
        <p:xfrm>
          <a:off x="1337041" y="1989614"/>
          <a:ext cx="9183371" cy="4170554"/>
        </p:xfrm>
        <a:graphic>
          <a:graphicData uri="http://schemas.openxmlformats.org/drawingml/2006/table">
            <a:tbl>
              <a:tblPr/>
              <a:tblGrid>
                <a:gridCol w="9183371">
                  <a:extLst>
                    <a:ext uri="{9D8B030D-6E8A-4147-A177-3AD203B41FA5}">
                      <a16:colId xmlns:a16="http://schemas.microsoft.com/office/drawing/2014/main" val="2241916125"/>
                    </a:ext>
                  </a:extLst>
                </a:gridCol>
              </a:tblGrid>
              <a:tr h="4170554">
                <a:tc>
                  <a:txBody>
                    <a:bodyPr/>
                    <a:lstStyle/>
                    <a:p>
                      <a:endParaRPr lang="en-US" sz="2400" b="0" i="0" dirty="0" smtClean="0">
                        <a:solidFill>
                          <a:srgbClr val="000000"/>
                        </a:solidFill>
                        <a:effectLst/>
                        <a:latin typeface="Lato-Regular"/>
                      </a:endParaRPr>
                    </a:p>
                    <a:p>
                      <a:endParaRPr lang="en-US" sz="2400" b="0" i="0" dirty="0" smtClean="0">
                        <a:solidFill>
                          <a:srgbClr val="000000"/>
                        </a:solidFill>
                        <a:effectLst/>
                        <a:latin typeface="Lato-Regular"/>
                      </a:endParaRPr>
                    </a:p>
                    <a:p>
                      <a:endParaRPr lang="en-US" sz="2400" b="0" i="0" dirty="0" smtClean="0">
                        <a:solidFill>
                          <a:srgbClr val="000000"/>
                        </a:solidFill>
                        <a:effectLst/>
                        <a:latin typeface="Lato-Regular"/>
                      </a:endParaRPr>
                    </a:p>
                    <a:p>
                      <a:endParaRPr lang="en-US" sz="2400" b="0" i="0" dirty="0" smtClean="0">
                        <a:solidFill>
                          <a:srgbClr val="000000"/>
                        </a:solidFill>
                        <a:effectLst/>
                        <a:latin typeface="Lato-Regular"/>
                      </a:endParaRPr>
                    </a:p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546849"/>
                  </a:ext>
                </a:extLst>
              </a:tr>
            </a:tbl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-3012708" y="-12801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595959"/>
                </a:solidFill>
                <a:effectLst/>
                <a:latin typeface="Lato-Light"/>
              </a:rPr>
              <a:t>HSRP</a:t>
            </a:r>
            <a:b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595959"/>
                </a:solidFill>
                <a:effectLst/>
                <a:latin typeface="Lato-Light"/>
              </a:rPr>
            </a:b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04" y="1989614"/>
            <a:ext cx="9413508" cy="408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8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» MAC address: 0000.0c07.acxx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•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xx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refers to the group number in hexadecimal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» Preemption disabled by default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» HSRP/VRRP = No load-sharing feature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» MHSRP can be used for load sharing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13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Basic HSRP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» Enabling HSRP in the interface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• Switch(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config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-if)# standby &lt;group-id&gt;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&lt;virtual-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» Configuring priority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• Switch(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config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-if)# standby &lt;group-id&gt; priority &lt;priority&gt;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» Enabling preemption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• Switch(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config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-if)# standby &lt;group-id&gt; preempt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HSRP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» Verification commands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• Switch# show standby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• Switch# show standby brief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191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work kings theme">
  <a:themeElements>
    <a:clrScheme name="Custom 3">
      <a:dk1>
        <a:srgbClr val="E45F3C"/>
      </a:dk1>
      <a:lt1>
        <a:sysClr val="window" lastClr="FFFFFF"/>
      </a:lt1>
      <a:dk2>
        <a:srgbClr val="E45F3C"/>
      </a:dk2>
      <a:lt2>
        <a:srgbClr val="EBEBEB"/>
      </a:lt2>
      <a:accent1>
        <a:srgbClr val="7E2811"/>
      </a:accent1>
      <a:accent2>
        <a:srgbClr val="E33D6F"/>
      </a:accent2>
      <a:accent3>
        <a:srgbClr val="E45F3C"/>
      </a:accent3>
      <a:accent4>
        <a:srgbClr val="E9943A"/>
      </a:accent4>
      <a:accent5>
        <a:srgbClr val="BD3C1A"/>
      </a:accent5>
      <a:accent6>
        <a:srgbClr val="7E2811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 kings theme" id="{8382A929-E7CC-4855-A7CA-B775D6EF0B6F}" vid="{2BCC35A3-82BF-4421-9833-BFA7D6CF87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 kings theme</Template>
  <TotalTime>4</TotalTime>
  <Words>12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Lato-Light</vt:lpstr>
      <vt:lpstr>Lato-Regular</vt:lpstr>
      <vt:lpstr>Wingdings 3</vt:lpstr>
      <vt:lpstr>network kings theme</vt:lpstr>
      <vt:lpstr>Hot Standby Router Protocol  </vt:lpstr>
      <vt:lpstr>PowerPoint Presentation</vt:lpstr>
      <vt:lpstr>HSRP</vt:lpstr>
      <vt:lpstr>HSRP</vt:lpstr>
      <vt:lpstr>Implementing Basic HSRP</vt:lpstr>
      <vt:lpstr>Verifying HSRP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 Standby Router Protocol  </dc:title>
  <dc:creator>Gursimran Singh -X (gursisin)</dc:creator>
  <cp:lastModifiedBy>Gursimran Singh -X (gursisin)</cp:lastModifiedBy>
  <cp:revision>1</cp:revision>
  <dcterms:created xsi:type="dcterms:W3CDTF">2019-01-19T06:22:58Z</dcterms:created>
  <dcterms:modified xsi:type="dcterms:W3CDTF">2019-01-19T06:27:18Z</dcterms:modified>
</cp:coreProperties>
</file>