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ED2571A-F813-4214-84A2-D413810E518A}"/>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5" name="Footer Placeholder 4">
            <a:extLst>
              <a:ext uri="{FF2B5EF4-FFF2-40B4-BE49-F238E27FC236}">
                <a16:creationId xmlns:a16="http://schemas.microsoft.com/office/drawing/2014/main" id="{36B2D60A-3DD9-4866-BA7B-34E852D030BD}"/>
              </a:ext>
            </a:extLst>
          </p:cNvPr>
          <p:cNvSpPr>
            <a:spLocks noGrp="1"/>
          </p:cNvSpPr>
          <p:nvPr>
            <p:ph type="ftr" sz="quarter" idx="11"/>
          </p:nvPr>
        </p:nvSpPr>
        <p:spPr>
          <a:xfrm>
            <a:off x="3568802" y="6356350"/>
            <a:ext cx="5029203" cy="365125"/>
          </a:xfrm>
        </p:spPr>
        <p:txBody>
          <a:bodyPr/>
          <a:lstStyle/>
          <a:p>
            <a:endParaRPr lang="en-US" dirty="0"/>
          </a:p>
        </p:txBody>
      </p:sp>
      <p:sp>
        <p:nvSpPr>
          <p:cNvPr id="6" name="Slide Number Placeholder 5">
            <a:extLst>
              <a:ext uri="{FF2B5EF4-FFF2-40B4-BE49-F238E27FC236}">
                <a16:creationId xmlns:a16="http://schemas.microsoft.com/office/drawing/2014/main" id="{E004712D-A072-44DA-B26B-A1BC1ED452D1}"/>
              </a:ext>
            </a:extLst>
          </p:cNvPr>
          <p:cNvSpPr>
            <a:spLocks noGrp="1"/>
          </p:cNvSpPr>
          <p:nvPr>
            <p:ph type="sldNum" sz="quarter" idx="12"/>
          </p:nvPr>
        </p:nvSpPr>
        <p:spPr/>
        <p:txBody>
          <a:bodyPr/>
          <a:lstStyle/>
          <a:p>
            <a:fld id="{AE208ADF-3ADD-483D-A721-14E3EEE2C135}" type="slidenum">
              <a:rPr lang="en-US" smtClean="0"/>
              <a:t>‹#›</a:t>
            </a:fld>
            <a:endParaRPr lang="en-US"/>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E275-5B81-47C9-BA2D-6F6DC43B4F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EC664-0822-4BE8-9C5D-BB5805261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45D89-6EB8-468C-8726-94869538787E}"/>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5" name="Footer Placeholder 4">
            <a:extLst>
              <a:ext uri="{FF2B5EF4-FFF2-40B4-BE49-F238E27FC236}">
                <a16:creationId xmlns:a16="http://schemas.microsoft.com/office/drawing/2014/main" id="{0D069EF1-4362-48D5-892A-20C08FC73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F72AA-57F8-40CE-BBD9-A77F8DE7ECD6}"/>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8668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69046-DB9C-45F8-A281-16510D1FB7B0}"/>
              </a:ext>
            </a:extLst>
          </p:cNvPr>
          <p:cNvSpPr>
            <a:spLocks noGrp="1"/>
          </p:cNvSpPr>
          <p:nvPr>
            <p:ph type="title" orient="vert"/>
          </p:nvPr>
        </p:nvSpPr>
        <p:spPr>
          <a:xfrm>
            <a:off x="9431547" y="647699"/>
            <a:ext cx="2112753" cy="55292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4B06B10-FAAE-4C3A-BC82-8EDC5C124290}"/>
              </a:ext>
            </a:extLst>
          </p:cNvPr>
          <p:cNvSpPr>
            <a:spLocks noGrp="1"/>
          </p:cNvSpPr>
          <p:nvPr>
            <p:ph type="body" orient="vert" idx="1"/>
          </p:nvPr>
        </p:nvSpPr>
        <p:spPr>
          <a:xfrm>
            <a:off x="1748287" y="647699"/>
            <a:ext cx="7683260" cy="55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4689FDE-8D09-475F-9B89-BE5AE71ACDF7}"/>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5" name="Footer Placeholder 4">
            <a:extLst>
              <a:ext uri="{FF2B5EF4-FFF2-40B4-BE49-F238E27FC236}">
                <a16:creationId xmlns:a16="http://schemas.microsoft.com/office/drawing/2014/main" id="{354E6F80-C5CB-44A2-AB1B-43EB01376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3D7AC-8D81-4526-B969-505D0CE1CCDD}"/>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98176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BCE9D7-0090-46D4-A48B-9D26EBCC9CCE}"/>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5" name="Footer Placeholder 4">
            <a:extLst>
              <a:ext uri="{FF2B5EF4-FFF2-40B4-BE49-F238E27FC236}">
                <a16:creationId xmlns:a16="http://schemas.microsoft.com/office/drawing/2014/main" id="{CF9A5DDC-5EE7-4691-96B2-F7A25A3B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9D9F-2C17-4515-8A91-EF6050F35E67}"/>
              </a:ext>
            </a:extLst>
          </p:cNvPr>
          <p:cNvSpPr>
            <a:spLocks noGrp="1"/>
          </p:cNvSpPr>
          <p:nvPr>
            <p:ph type="sldNum" sz="quarter" idx="12"/>
          </p:nvPr>
        </p:nvSpPr>
        <p:spPr/>
        <p:txBody>
          <a:bodyPr/>
          <a:lstStyle/>
          <a:p>
            <a:fld id="{AE208ADF-3ADD-483D-A721-14E3EEE2C135}" type="slidenum">
              <a:rPr lang="en-US" smtClean="0"/>
              <a:t>‹#›</a:t>
            </a:fld>
            <a:endParaRPr lang="en-US"/>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3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060CE8-5E49-4336-BB31-974F0D6EE2B4}"/>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5" name="Footer Placeholder 4">
            <a:extLst>
              <a:ext uri="{FF2B5EF4-FFF2-40B4-BE49-F238E27FC236}">
                <a16:creationId xmlns:a16="http://schemas.microsoft.com/office/drawing/2014/main" id="{D2C1D1AF-DB46-4EF6-93AD-E8CD740AE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BCEF-E902-4ECE-B0DB-142617EF1852}"/>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24757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9E3852A-0F7C-4F18-A663-165414BA98DC}"/>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6" name="Footer Placeholder 5">
            <a:extLst>
              <a:ext uri="{FF2B5EF4-FFF2-40B4-BE49-F238E27FC236}">
                <a16:creationId xmlns:a16="http://schemas.microsoft.com/office/drawing/2014/main" id="{AF87E8B5-A392-435C-89FE-849D9B0AE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7AA31-DB02-4BFC-8238-507F5E8B7B1A}"/>
              </a:ext>
            </a:extLst>
          </p:cNvPr>
          <p:cNvSpPr>
            <a:spLocks noGrp="1"/>
          </p:cNvSpPr>
          <p:nvPr>
            <p:ph type="sldNum" sz="quarter" idx="12"/>
          </p:nvPr>
        </p:nvSpPr>
        <p:spPr/>
        <p:txBody>
          <a:bodyPr/>
          <a:lstStyle/>
          <a:p>
            <a:fld id="{AE208ADF-3ADD-483D-A721-14E3EEE2C135}" type="slidenum">
              <a:rPr lang="en-US" smtClean="0"/>
              <a:t>‹#›</a:t>
            </a:fld>
            <a:endParaRPr lang="en-US"/>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4054DBB-2048-445B-8127-6D2DB22DDF36}"/>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8" name="Footer Placeholder 7">
            <a:extLst>
              <a:ext uri="{FF2B5EF4-FFF2-40B4-BE49-F238E27FC236}">
                <a16:creationId xmlns:a16="http://schemas.microsoft.com/office/drawing/2014/main" id="{4E0454E7-E598-4FCD-834F-13291B9570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677B82-4082-402D-889D-8081104DA73B}"/>
              </a:ext>
            </a:extLst>
          </p:cNvPr>
          <p:cNvSpPr>
            <a:spLocks noGrp="1"/>
          </p:cNvSpPr>
          <p:nvPr>
            <p:ph type="sldNum" sz="quarter" idx="12"/>
          </p:nvPr>
        </p:nvSpPr>
        <p:spPr/>
        <p:txBody>
          <a:bodyPr/>
          <a:lstStyle/>
          <a:p>
            <a:fld id="{AE208ADF-3ADD-483D-A721-14E3EEE2C135}" type="slidenum">
              <a:rPr lang="en-US" smtClean="0"/>
              <a:t>‹#›</a:t>
            </a:fld>
            <a:endParaRPr lang="en-US"/>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D5258E1-694B-4BB9-A41B-BB7425554E07}"/>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4" name="Footer Placeholder 3">
            <a:extLst>
              <a:ext uri="{FF2B5EF4-FFF2-40B4-BE49-F238E27FC236}">
                <a16:creationId xmlns:a16="http://schemas.microsoft.com/office/drawing/2014/main" id="{F912B65B-60BA-40E5-8A5A-5A79D315A3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72797-16BC-4A2F-8A6F-62F61512E076}"/>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39129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59758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20479-140A-466F-B2F2-AFE27D477E80}"/>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6" name="Footer Placeholder 5">
            <a:extLst>
              <a:ext uri="{FF2B5EF4-FFF2-40B4-BE49-F238E27FC236}">
                <a16:creationId xmlns:a16="http://schemas.microsoft.com/office/drawing/2014/main" id="{F486B342-BDCE-45E8-BDA2-B041981DE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3F3AE-E094-4EA8-9900-F77CD687110D}"/>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81893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22704-F91B-471A-988B-9023E12017C8}"/>
              </a:ext>
            </a:extLst>
          </p:cNvPr>
          <p:cNvSpPr>
            <a:spLocks noGrp="1"/>
          </p:cNvSpPr>
          <p:nvPr>
            <p:ph type="dt" sz="half" idx="10"/>
          </p:nvPr>
        </p:nvSpPr>
        <p:spPr/>
        <p:txBody>
          <a:bodyPr/>
          <a:lstStyle/>
          <a:p>
            <a:fld id="{67A5E8B7-F220-42D2-BB61-4E5E24A05506}" type="datetimeFigureOut">
              <a:rPr lang="en-US" smtClean="0"/>
              <a:t>12/6/2021</a:t>
            </a:fld>
            <a:endParaRPr lang="en-US"/>
          </a:p>
        </p:txBody>
      </p:sp>
      <p:sp>
        <p:nvSpPr>
          <p:cNvPr id="6" name="Footer Placeholder 5">
            <a:extLst>
              <a:ext uri="{FF2B5EF4-FFF2-40B4-BE49-F238E27FC236}">
                <a16:creationId xmlns:a16="http://schemas.microsoft.com/office/drawing/2014/main" id="{10828E75-DDDE-4BD4-B495-47F44DB3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B0594-D6B3-41C6-BBEF-A060A2EB408C}"/>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88136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fld id="{67A5E8B7-F220-42D2-BB61-4E5E24A05506}" type="datetimeFigureOut">
              <a:rPr lang="en-US" smtClean="0"/>
              <a:pPr/>
              <a:t>12/6/2021</a:t>
            </a:fld>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38DD-D4F1-4D80-A5A5-B21D69CAD640}"/>
              </a:ext>
            </a:extLst>
          </p:cNvPr>
          <p:cNvSpPr>
            <a:spLocks noGrp="1"/>
          </p:cNvSpPr>
          <p:nvPr>
            <p:ph type="ctrTitle"/>
          </p:nvPr>
        </p:nvSpPr>
        <p:spPr/>
        <p:txBody>
          <a:bodyPr>
            <a:normAutofit/>
          </a:bodyPr>
          <a:lstStyle/>
          <a:p>
            <a:r>
              <a:rPr lang="en-CA" sz="6000" dirty="0"/>
              <a:t>FIND</a:t>
            </a:r>
          </a:p>
        </p:txBody>
      </p:sp>
      <p:sp>
        <p:nvSpPr>
          <p:cNvPr id="3" name="Subtitle 2">
            <a:extLst>
              <a:ext uri="{FF2B5EF4-FFF2-40B4-BE49-F238E27FC236}">
                <a16:creationId xmlns:a16="http://schemas.microsoft.com/office/drawing/2014/main" id="{191387A6-0E39-4ECC-9E04-6930E40FD19B}"/>
              </a:ext>
            </a:extLst>
          </p:cNvPr>
          <p:cNvSpPr>
            <a:spLocks noGrp="1"/>
          </p:cNvSpPr>
          <p:nvPr>
            <p:ph type="subTitle" idx="1"/>
          </p:nvPr>
        </p:nvSpPr>
        <p:spPr/>
        <p:txBody>
          <a:bodyPr/>
          <a:lstStyle/>
          <a:p>
            <a:r>
              <a:rPr lang="en-CA" dirty="0"/>
              <a:t>By Qurrat </a:t>
            </a:r>
            <a:r>
              <a:rPr lang="en-CA" dirty="0" err="1"/>
              <a:t>ulain</a:t>
            </a:r>
            <a:endParaRPr lang="en-CA" dirty="0"/>
          </a:p>
        </p:txBody>
      </p:sp>
    </p:spTree>
    <p:extLst>
      <p:ext uri="{BB962C8B-B14F-4D97-AF65-F5344CB8AC3E}">
        <p14:creationId xmlns:p14="http://schemas.microsoft.com/office/powerpoint/2010/main" val="14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FC3C-3873-40FE-AC2F-53342A7E410B}"/>
              </a:ext>
            </a:extLst>
          </p:cNvPr>
          <p:cNvSpPr>
            <a:spLocks noGrp="1"/>
          </p:cNvSpPr>
          <p:nvPr>
            <p:ph type="title"/>
          </p:nvPr>
        </p:nvSpPr>
        <p:spPr/>
        <p:txBody>
          <a:bodyPr/>
          <a:lstStyle/>
          <a:p>
            <a:r>
              <a:rPr lang="en-CA" dirty="0"/>
              <a:t>Post-Project - Reflection</a:t>
            </a:r>
          </a:p>
        </p:txBody>
      </p:sp>
      <p:sp>
        <p:nvSpPr>
          <p:cNvPr id="3" name="Content Placeholder 2">
            <a:extLst>
              <a:ext uri="{FF2B5EF4-FFF2-40B4-BE49-F238E27FC236}">
                <a16:creationId xmlns:a16="http://schemas.microsoft.com/office/drawing/2014/main" id="{47E61574-E6F4-4E8D-9602-4E9E9F5486DE}"/>
              </a:ext>
            </a:extLst>
          </p:cNvPr>
          <p:cNvSpPr>
            <a:spLocks noGrp="1"/>
          </p:cNvSpPr>
          <p:nvPr>
            <p:ph idx="1"/>
          </p:nvPr>
        </p:nvSpPr>
        <p:spPr>
          <a:xfrm>
            <a:off x="838200" y="1811756"/>
            <a:ext cx="10515600" cy="4854087"/>
          </a:xfrm>
        </p:spPr>
        <p:txBody>
          <a:bodyPr>
            <a:normAutofit/>
          </a:bodyPr>
          <a:lstStyle/>
          <a:p>
            <a:r>
              <a:rPr lang="en-CA" dirty="0"/>
              <a:t>I enjoyed working on this project, I believe it was successful even if I wasn’t able to create exactly what I had previously envisioned. I liked trying out and learning a new program (</a:t>
            </a:r>
            <a:r>
              <a:rPr lang="en-CA" dirty="0" err="1"/>
              <a:t>Kivy</a:t>
            </a:r>
            <a:r>
              <a:rPr lang="en-CA" dirty="0"/>
              <a:t>) and I liked that it challenged me to develop my skills.</a:t>
            </a:r>
          </a:p>
          <a:p>
            <a:r>
              <a:rPr lang="en-US" dirty="0"/>
              <a:t>Throughout the project experience, I was the most proud of my vision for the project. I enjoyed creating something that I could eventually see helping people in many communities.</a:t>
            </a:r>
          </a:p>
          <a:p>
            <a:r>
              <a:rPr lang="en-US" dirty="0"/>
              <a:t>The biggest thing I learned throughout this project was the importance of researching the software you plan on using to create your application extensively before working with it.</a:t>
            </a:r>
            <a:endParaRPr lang="en-CA" dirty="0"/>
          </a:p>
          <a:p>
            <a:endParaRPr lang="en-CA" dirty="0"/>
          </a:p>
        </p:txBody>
      </p:sp>
    </p:spTree>
    <p:extLst>
      <p:ext uri="{BB962C8B-B14F-4D97-AF65-F5344CB8AC3E}">
        <p14:creationId xmlns:p14="http://schemas.microsoft.com/office/powerpoint/2010/main" val="393720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FC3C-3873-40FE-AC2F-53342A7E410B}"/>
              </a:ext>
            </a:extLst>
          </p:cNvPr>
          <p:cNvSpPr>
            <a:spLocks noGrp="1"/>
          </p:cNvSpPr>
          <p:nvPr>
            <p:ph type="title"/>
          </p:nvPr>
        </p:nvSpPr>
        <p:spPr/>
        <p:txBody>
          <a:bodyPr/>
          <a:lstStyle/>
          <a:p>
            <a:r>
              <a:rPr lang="en-CA" dirty="0"/>
              <a:t>Post-Project - Reflection</a:t>
            </a:r>
          </a:p>
        </p:txBody>
      </p:sp>
      <p:sp>
        <p:nvSpPr>
          <p:cNvPr id="3" name="Content Placeholder 2">
            <a:extLst>
              <a:ext uri="{FF2B5EF4-FFF2-40B4-BE49-F238E27FC236}">
                <a16:creationId xmlns:a16="http://schemas.microsoft.com/office/drawing/2014/main" id="{47E61574-E6F4-4E8D-9602-4E9E9F5486DE}"/>
              </a:ext>
            </a:extLst>
          </p:cNvPr>
          <p:cNvSpPr>
            <a:spLocks noGrp="1"/>
          </p:cNvSpPr>
          <p:nvPr>
            <p:ph idx="1"/>
          </p:nvPr>
        </p:nvSpPr>
        <p:spPr>
          <a:xfrm>
            <a:off x="838200" y="1811756"/>
            <a:ext cx="10515600" cy="5046244"/>
          </a:xfrm>
        </p:spPr>
        <p:txBody>
          <a:bodyPr>
            <a:normAutofit/>
          </a:bodyPr>
          <a:lstStyle/>
          <a:p>
            <a:r>
              <a:rPr lang="en-US" dirty="0"/>
              <a:t>Working with clients is a big part of being a software engineer and designing this application with the main target being to help people was a very eye-opening experience.</a:t>
            </a:r>
          </a:p>
          <a:p>
            <a:r>
              <a:rPr lang="en-US" dirty="0"/>
              <a:t>For the future, I would like to evolve this project to be completely automated, so it involves as little human involvement as possible.</a:t>
            </a:r>
          </a:p>
          <a:p>
            <a:r>
              <a:rPr lang="en-US" dirty="0"/>
              <a:t> I would like it to update its data automatically from the Regina Police’s Missing Persons database, and same with the case details and articles.</a:t>
            </a:r>
          </a:p>
          <a:p>
            <a:r>
              <a:rPr lang="en-US" dirty="0"/>
              <a:t> I also didn’t end up implementing a notifications customization option, but I think users should be able to choose the case or discussion they want to keep notifications turned on for.</a:t>
            </a:r>
          </a:p>
          <a:p>
            <a:endParaRPr lang="en-CA" dirty="0"/>
          </a:p>
        </p:txBody>
      </p:sp>
    </p:spTree>
    <p:extLst>
      <p:ext uri="{BB962C8B-B14F-4D97-AF65-F5344CB8AC3E}">
        <p14:creationId xmlns:p14="http://schemas.microsoft.com/office/powerpoint/2010/main" val="38434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AA-2096-4A06-B1BD-F182B2D9AE13}"/>
              </a:ext>
            </a:extLst>
          </p:cNvPr>
          <p:cNvSpPr>
            <a:spLocks noGrp="1"/>
          </p:cNvSpPr>
          <p:nvPr>
            <p:ph type="title"/>
          </p:nvPr>
        </p:nvSpPr>
        <p:spPr/>
        <p:txBody>
          <a:bodyPr/>
          <a:lstStyle/>
          <a:p>
            <a:r>
              <a:rPr lang="en-CA" dirty="0"/>
              <a:t>Project Overview</a:t>
            </a:r>
          </a:p>
        </p:txBody>
      </p:sp>
      <p:pic>
        <p:nvPicPr>
          <p:cNvPr id="5" name="Picture 4" descr="Text&#10;&#10;Description automatically generated with medium confidence">
            <a:extLst>
              <a:ext uri="{FF2B5EF4-FFF2-40B4-BE49-F238E27FC236}">
                <a16:creationId xmlns:a16="http://schemas.microsoft.com/office/drawing/2014/main" id="{9BC61069-082C-4C18-B8BF-B63C3B78E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388" y="4400908"/>
            <a:ext cx="2251335" cy="224350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A1C280A-6781-40DB-BA56-A1EB39D92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541" y="4400908"/>
            <a:ext cx="2251335" cy="2239589"/>
          </a:xfrm>
          <a:prstGeom prst="rect">
            <a:avLst/>
          </a:prstGeom>
        </p:spPr>
      </p:pic>
      <p:sp>
        <p:nvSpPr>
          <p:cNvPr id="10" name="Content Placeholder 2">
            <a:extLst>
              <a:ext uri="{FF2B5EF4-FFF2-40B4-BE49-F238E27FC236}">
                <a16:creationId xmlns:a16="http://schemas.microsoft.com/office/drawing/2014/main" id="{5441B981-4330-4DD5-830F-F969C7D7F5A4}"/>
              </a:ext>
            </a:extLst>
          </p:cNvPr>
          <p:cNvSpPr>
            <a:spLocks noGrp="1"/>
          </p:cNvSpPr>
          <p:nvPr>
            <p:ph idx="1"/>
          </p:nvPr>
        </p:nvSpPr>
        <p:spPr>
          <a:xfrm>
            <a:off x="838200" y="1828800"/>
            <a:ext cx="10515600" cy="4173279"/>
          </a:xfrm>
        </p:spPr>
        <p:txBody>
          <a:bodyPr/>
          <a:lstStyle/>
          <a:p>
            <a:r>
              <a:rPr lang="en-US" dirty="0"/>
              <a:t>The app aims to facilitate the process of finding missing people in Regina</a:t>
            </a:r>
          </a:p>
          <a:p>
            <a:r>
              <a:rPr lang="en-US" dirty="0"/>
              <a:t>The user will be able to look through a database of missing / wanted people in Regina, ordered in a descending date format.</a:t>
            </a:r>
          </a:p>
          <a:p>
            <a:r>
              <a:rPr lang="en-US" dirty="0"/>
              <a:t>As well, the app will have a knowledge aspect to it that will address some of the underlying themes and issues targeting vulnerable people in Regina such as poverty and racism</a:t>
            </a:r>
            <a:endParaRPr lang="en-CA" dirty="0"/>
          </a:p>
          <a:p>
            <a:endParaRPr lang="en-CA" dirty="0"/>
          </a:p>
        </p:txBody>
      </p:sp>
    </p:spTree>
    <p:extLst>
      <p:ext uri="{BB962C8B-B14F-4D97-AF65-F5344CB8AC3E}">
        <p14:creationId xmlns:p14="http://schemas.microsoft.com/office/powerpoint/2010/main" val="32852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AA-2096-4A06-B1BD-F182B2D9AE13}"/>
              </a:ext>
            </a:extLst>
          </p:cNvPr>
          <p:cNvSpPr>
            <a:spLocks noGrp="1"/>
          </p:cNvSpPr>
          <p:nvPr>
            <p:ph type="title"/>
          </p:nvPr>
        </p:nvSpPr>
        <p:spPr/>
        <p:txBody>
          <a:bodyPr/>
          <a:lstStyle/>
          <a:p>
            <a:r>
              <a:rPr lang="en-CA" dirty="0"/>
              <a:t>Project Conception – UN Sustainable Goals</a:t>
            </a:r>
          </a:p>
        </p:txBody>
      </p:sp>
      <p:sp>
        <p:nvSpPr>
          <p:cNvPr id="3" name="Content Placeholder 2">
            <a:extLst>
              <a:ext uri="{FF2B5EF4-FFF2-40B4-BE49-F238E27FC236}">
                <a16:creationId xmlns:a16="http://schemas.microsoft.com/office/drawing/2014/main" id="{BEE1308C-1A66-42F0-82BB-4D89298D537B}"/>
              </a:ext>
            </a:extLst>
          </p:cNvPr>
          <p:cNvSpPr>
            <a:spLocks noGrp="1"/>
          </p:cNvSpPr>
          <p:nvPr>
            <p:ph idx="1"/>
          </p:nvPr>
        </p:nvSpPr>
        <p:spPr>
          <a:xfrm>
            <a:off x="838200" y="1828800"/>
            <a:ext cx="10515600" cy="4173279"/>
          </a:xfrm>
        </p:spPr>
        <p:txBody>
          <a:bodyPr/>
          <a:lstStyle/>
          <a:p>
            <a:r>
              <a:rPr lang="en-US" dirty="0"/>
              <a:t>In 2018, 1 in 3 trafficking victims were children, and this has been increased due to the pandemic</a:t>
            </a:r>
            <a:endParaRPr lang="en-CA" dirty="0"/>
          </a:p>
          <a:p>
            <a:r>
              <a:rPr lang="en-US" dirty="0"/>
              <a:t>The pandemic has also led to the loss of jobs for millions of workers, with a jump in unemployment rate to 13% from 7%</a:t>
            </a:r>
            <a:endParaRPr lang="en-CA" dirty="0"/>
          </a:p>
          <a:p>
            <a:r>
              <a:rPr lang="en-US" dirty="0"/>
              <a:t>As popular research shows, people that are economically and socially disadvantaged are overrepresented among the people reported missing compared to the general population</a:t>
            </a:r>
            <a:r>
              <a:rPr lang="en-US" sz="1800" b="0" i="0" u="none" strike="noStrike" dirty="0">
                <a:solidFill>
                  <a:srgbClr val="212529"/>
                </a:solidFill>
                <a:effectLst/>
                <a:latin typeface="Times New Roman" panose="02020603050405020304" pitchFamily="18" charset="0"/>
              </a:rPr>
              <a:t>.</a:t>
            </a:r>
            <a:endParaRPr lang="en-CA" dirty="0"/>
          </a:p>
        </p:txBody>
      </p:sp>
      <p:pic>
        <p:nvPicPr>
          <p:cNvPr id="6" name="Picture 5" descr="Text&#10;&#10;Description automatically generated with medium confidence">
            <a:extLst>
              <a:ext uri="{FF2B5EF4-FFF2-40B4-BE49-F238E27FC236}">
                <a16:creationId xmlns:a16="http://schemas.microsoft.com/office/drawing/2014/main" id="{364B2E7A-73AB-4132-87AD-17806FC7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747" y="4821883"/>
            <a:ext cx="1888447" cy="1881878"/>
          </a:xfrm>
          <a:prstGeom prst="rect">
            <a:avLst/>
          </a:prstGeom>
        </p:spPr>
      </p:pic>
    </p:spTree>
    <p:extLst>
      <p:ext uri="{BB962C8B-B14F-4D97-AF65-F5344CB8AC3E}">
        <p14:creationId xmlns:p14="http://schemas.microsoft.com/office/powerpoint/2010/main" val="351582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AA-2096-4A06-B1BD-F182B2D9AE13}"/>
              </a:ext>
            </a:extLst>
          </p:cNvPr>
          <p:cNvSpPr>
            <a:spLocks noGrp="1"/>
          </p:cNvSpPr>
          <p:nvPr>
            <p:ph type="title"/>
          </p:nvPr>
        </p:nvSpPr>
        <p:spPr/>
        <p:txBody>
          <a:bodyPr/>
          <a:lstStyle/>
          <a:p>
            <a:r>
              <a:rPr lang="en-CA" dirty="0"/>
              <a:t>Project Conception – UN Sustainable Goals</a:t>
            </a:r>
          </a:p>
        </p:txBody>
      </p:sp>
      <p:sp>
        <p:nvSpPr>
          <p:cNvPr id="3" name="Content Placeholder 2">
            <a:extLst>
              <a:ext uri="{FF2B5EF4-FFF2-40B4-BE49-F238E27FC236}">
                <a16:creationId xmlns:a16="http://schemas.microsoft.com/office/drawing/2014/main" id="{BEE1308C-1A66-42F0-82BB-4D89298D537B}"/>
              </a:ext>
            </a:extLst>
          </p:cNvPr>
          <p:cNvSpPr>
            <a:spLocks noGrp="1"/>
          </p:cNvSpPr>
          <p:nvPr>
            <p:ph idx="1"/>
          </p:nvPr>
        </p:nvSpPr>
        <p:spPr>
          <a:xfrm>
            <a:off x="838200" y="1828800"/>
            <a:ext cx="10515600" cy="4173279"/>
          </a:xfrm>
        </p:spPr>
        <p:txBody>
          <a:bodyPr>
            <a:normAutofit/>
          </a:bodyPr>
          <a:lstStyle/>
          <a:p>
            <a:r>
              <a:rPr lang="en-US" dirty="0"/>
              <a:t>Providing users with an easy and accessible way to access information they would have to research otherwise is just as important as providing them with a way to help their community by using the database.</a:t>
            </a:r>
          </a:p>
          <a:p>
            <a:r>
              <a:rPr lang="en-US" dirty="0"/>
              <a:t>This application will not only make it easy for people to get involved in the search for the missing, but it will also provide them with an easy way to learn about why social exclusion can lead to higher cases of missing persons and what the general population can do to help</a:t>
            </a:r>
            <a:endParaRPr lang="en-CA" dirty="0"/>
          </a:p>
        </p:txBody>
      </p:sp>
      <p:pic>
        <p:nvPicPr>
          <p:cNvPr id="7" name="Picture 6" descr="A picture containing text, clipart&#10;&#10;Description automatically generated">
            <a:extLst>
              <a:ext uri="{FF2B5EF4-FFF2-40B4-BE49-F238E27FC236}">
                <a16:creationId xmlns:a16="http://schemas.microsoft.com/office/drawing/2014/main" id="{579EF6AF-B155-4F66-9856-263FC290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310" y="4774924"/>
            <a:ext cx="1934141" cy="1924050"/>
          </a:xfrm>
          <a:prstGeom prst="rect">
            <a:avLst/>
          </a:prstGeom>
        </p:spPr>
      </p:pic>
    </p:spTree>
    <p:extLst>
      <p:ext uri="{BB962C8B-B14F-4D97-AF65-F5344CB8AC3E}">
        <p14:creationId xmlns:p14="http://schemas.microsoft.com/office/powerpoint/2010/main" val="3823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AA-2096-4A06-B1BD-F182B2D9AE13}"/>
              </a:ext>
            </a:extLst>
          </p:cNvPr>
          <p:cNvSpPr>
            <a:spLocks noGrp="1"/>
          </p:cNvSpPr>
          <p:nvPr>
            <p:ph type="title"/>
          </p:nvPr>
        </p:nvSpPr>
        <p:spPr/>
        <p:txBody>
          <a:bodyPr/>
          <a:lstStyle/>
          <a:p>
            <a:r>
              <a:rPr lang="en-CA" dirty="0"/>
              <a:t>Project Conception – Community - Regina</a:t>
            </a:r>
          </a:p>
        </p:txBody>
      </p:sp>
      <p:sp>
        <p:nvSpPr>
          <p:cNvPr id="3" name="Content Placeholder 2">
            <a:extLst>
              <a:ext uri="{FF2B5EF4-FFF2-40B4-BE49-F238E27FC236}">
                <a16:creationId xmlns:a16="http://schemas.microsoft.com/office/drawing/2014/main" id="{BEE1308C-1A66-42F0-82BB-4D89298D537B}"/>
              </a:ext>
            </a:extLst>
          </p:cNvPr>
          <p:cNvSpPr>
            <a:spLocks noGrp="1"/>
          </p:cNvSpPr>
          <p:nvPr>
            <p:ph idx="1"/>
          </p:nvPr>
        </p:nvSpPr>
        <p:spPr>
          <a:xfrm>
            <a:off x="838200" y="1772529"/>
            <a:ext cx="10515600" cy="4173279"/>
          </a:xfrm>
        </p:spPr>
        <p:txBody>
          <a:bodyPr>
            <a:normAutofit/>
          </a:bodyPr>
          <a:lstStyle/>
          <a:p>
            <a:r>
              <a:rPr lang="en-US" dirty="0"/>
              <a:t>I found Regina to be stable and open to new technologies, and so it would not be too disruptive to introduce another one.</a:t>
            </a:r>
          </a:p>
          <a:p>
            <a:r>
              <a:rPr lang="en-US" dirty="0"/>
              <a:t>Regina is pretty diverse, with a varied racial composition but the majority of citizens being white.</a:t>
            </a:r>
          </a:p>
          <a:p>
            <a:r>
              <a:rPr lang="en-US" dirty="0"/>
              <a:t>The level of participation in the city is also very diverse, with lots of opportunities to volunteer and different kinds of job opportunities.</a:t>
            </a:r>
            <a:endParaRPr lang="en-CA" dirty="0"/>
          </a:p>
        </p:txBody>
      </p:sp>
      <p:pic>
        <p:nvPicPr>
          <p:cNvPr id="5" name="Picture 4" descr="A picture containing grass, outdoor, nature, shore&#10;&#10;Description automatically generated">
            <a:extLst>
              <a:ext uri="{FF2B5EF4-FFF2-40B4-BE49-F238E27FC236}">
                <a16:creationId xmlns:a16="http://schemas.microsoft.com/office/drawing/2014/main" id="{D0F07127-15E5-4AD2-BBDA-D225F3120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548" y="4745428"/>
            <a:ext cx="5460903" cy="2007251"/>
          </a:xfrm>
          <a:prstGeom prst="rect">
            <a:avLst/>
          </a:prstGeom>
        </p:spPr>
      </p:pic>
    </p:spTree>
    <p:extLst>
      <p:ext uri="{BB962C8B-B14F-4D97-AF65-F5344CB8AC3E}">
        <p14:creationId xmlns:p14="http://schemas.microsoft.com/office/powerpoint/2010/main" val="365410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5615-C356-4410-81DF-8AE0EB839CE1}"/>
              </a:ext>
            </a:extLst>
          </p:cNvPr>
          <p:cNvSpPr>
            <a:spLocks noGrp="1"/>
          </p:cNvSpPr>
          <p:nvPr>
            <p:ph type="title"/>
          </p:nvPr>
        </p:nvSpPr>
        <p:spPr/>
        <p:txBody>
          <a:bodyPr/>
          <a:lstStyle/>
          <a:p>
            <a:r>
              <a:rPr lang="en-CA" dirty="0"/>
              <a:t>Project Conception – Community Orientations</a:t>
            </a:r>
          </a:p>
        </p:txBody>
      </p:sp>
      <p:sp>
        <p:nvSpPr>
          <p:cNvPr id="3" name="Content Placeholder 2">
            <a:extLst>
              <a:ext uri="{FF2B5EF4-FFF2-40B4-BE49-F238E27FC236}">
                <a16:creationId xmlns:a16="http://schemas.microsoft.com/office/drawing/2014/main" id="{3179D4F1-E3B4-4489-A598-802B31A978DA}"/>
              </a:ext>
            </a:extLst>
          </p:cNvPr>
          <p:cNvSpPr>
            <a:spLocks noGrp="1"/>
          </p:cNvSpPr>
          <p:nvPr>
            <p:ph idx="1"/>
          </p:nvPr>
        </p:nvSpPr>
        <p:spPr/>
        <p:txBody>
          <a:bodyPr/>
          <a:lstStyle/>
          <a:p>
            <a:r>
              <a:rPr lang="en-US" dirty="0"/>
              <a:t>The Regina community shares a majority of their information through social media, local news or the newspaper.</a:t>
            </a:r>
          </a:p>
          <a:p>
            <a:r>
              <a:rPr lang="en-US" dirty="0"/>
              <a:t>The second major orientation of the community was through Relationships and Open-Ended Conversations, or more specifically, word of mouth.</a:t>
            </a:r>
          </a:p>
          <a:p>
            <a:r>
              <a:rPr lang="en-US" dirty="0"/>
              <a:t>I also encountered other community orientations such as individual participation, service content and access to expertise, all of which are very active in the Regina community, but I chose to focus on the first two because I was able to easily integrate them into my application.</a:t>
            </a:r>
            <a:endParaRPr lang="en-CA" dirty="0"/>
          </a:p>
        </p:txBody>
      </p:sp>
    </p:spTree>
    <p:extLst>
      <p:ext uri="{BB962C8B-B14F-4D97-AF65-F5344CB8AC3E}">
        <p14:creationId xmlns:p14="http://schemas.microsoft.com/office/powerpoint/2010/main" val="15171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A9DB-CB8A-401F-B1B8-3C98F230BC9D}"/>
              </a:ext>
            </a:extLst>
          </p:cNvPr>
          <p:cNvSpPr>
            <a:spLocks noGrp="1"/>
          </p:cNvSpPr>
          <p:nvPr>
            <p:ph type="title"/>
          </p:nvPr>
        </p:nvSpPr>
        <p:spPr/>
        <p:txBody>
          <a:bodyPr/>
          <a:lstStyle/>
          <a:p>
            <a:r>
              <a:rPr lang="en-CA" dirty="0"/>
              <a:t>Project Conception – Tech Configuration Inventory</a:t>
            </a:r>
          </a:p>
        </p:txBody>
      </p:sp>
      <p:sp>
        <p:nvSpPr>
          <p:cNvPr id="3" name="Content Placeholder 2">
            <a:extLst>
              <a:ext uri="{FF2B5EF4-FFF2-40B4-BE49-F238E27FC236}">
                <a16:creationId xmlns:a16="http://schemas.microsoft.com/office/drawing/2014/main" id="{950716B0-4352-4AD3-A6B1-D3A3491777B9}"/>
              </a:ext>
            </a:extLst>
          </p:cNvPr>
          <p:cNvSpPr>
            <a:spLocks noGrp="1"/>
          </p:cNvSpPr>
          <p:nvPr>
            <p:ph idx="1"/>
          </p:nvPr>
        </p:nvSpPr>
        <p:spPr>
          <a:xfrm>
            <a:off x="838200" y="1692486"/>
            <a:ext cx="10515600" cy="4190323"/>
          </a:xfrm>
        </p:spPr>
        <p:txBody>
          <a:bodyPr/>
          <a:lstStyle/>
          <a:p>
            <a:r>
              <a:rPr lang="en-US" dirty="0"/>
              <a:t>There were especially lots of resources across Canada, including the Missing People Canada website, Missing Children’s Society Canada (who had both a website and an app), as well as a number of Facebook groups surrounding the search for Missing people.</a:t>
            </a:r>
            <a:endParaRPr lang="en-CA" dirty="0"/>
          </a:p>
        </p:txBody>
      </p:sp>
      <p:pic>
        <p:nvPicPr>
          <p:cNvPr id="5" name="Picture 4" descr="Graphical user interface, website&#10;&#10;Description automatically generated">
            <a:extLst>
              <a:ext uri="{FF2B5EF4-FFF2-40B4-BE49-F238E27FC236}">
                <a16:creationId xmlns:a16="http://schemas.microsoft.com/office/drawing/2014/main" id="{9AABD3C6-07D2-4B52-B270-7E90958FB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958" y="3669138"/>
            <a:ext cx="3413082" cy="2992752"/>
          </a:xfrm>
          <a:prstGeom prst="rect">
            <a:avLst/>
          </a:prstGeom>
        </p:spPr>
      </p:pic>
      <p:pic>
        <p:nvPicPr>
          <p:cNvPr id="7" name="Picture 6" descr="A picture containing text, person, screenshot&#10;&#10;Description automatically generated">
            <a:extLst>
              <a:ext uri="{FF2B5EF4-FFF2-40B4-BE49-F238E27FC236}">
                <a16:creationId xmlns:a16="http://schemas.microsoft.com/office/drawing/2014/main" id="{758275CF-62BE-4E56-8DAB-B6BAA2E34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797" y="3172102"/>
            <a:ext cx="4302962" cy="232899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905464EB-B230-420D-B231-657863E79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1748" y="5645322"/>
            <a:ext cx="2672052" cy="976879"/>
          </a:xfrm>
          <a:prstGeom prst="rect">
            <a:avLst/>
          </a:prstGeom>
        </p:spPr>
      </p:pic>
    </p:spTree>
    <p:extLst>
      <p:ext uri="{BB962C8B-B14F-4D97-AF65-F5344CB8AC3E}">
        <p14:creationId xmlns:p14="http://schemas.microsoft.com/office/powerpoint/2010/main" val="696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E88D-C3C2-4B30-926A-7DAB775884B0}"/>
              </a:ext>
            </a:extLst>
          </p:cNvPr>
          <p:cNvSpPr>
            <a:spLocks noGrp="1"/>
          </p:cNvSpPr>
          <p:nvPr>
            <p:ph type="title"/>
          </p:nvPr>
        </p:nvSpPr>
        <p:spPr/>
        <p:txBody>
          <a:bodyPr/>
          <a:lstStyle/>
          <a:p>
            <a:r>
              <a:rPr lang="en-CA" dirty="0"/>
              <a:t>Project Development – Softwares Used</a:t>
            </a:r>
          </a:p>
        </p:txBody>
      </p:sp>
      <p:pic>
        <p:nvPicPr>
          <p:cNvPr id="5" name="Picture 4" descr="Icon&#10;&#10;Description automatically generated">
            <a:extLst>
              <a:ext uri="{FF2B5EF4-FFF2-40B4-BE49-F238E27FC236}">
                <a16:creationId xmlns:a16="http://schemas.microsoft.com/office/drawing/2014/main" id="{62C01AE8-C76A-443B-87DA-52A5A21D6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80" y="1714500"/>
            <a:ext cx="2264726" cy="2264726"/>
          </a:xfrm>
          <a:prstGeom prst="rect">
            <a:avLst/>
          </a:prstGeom>
        </p:spPr>
      </p:pic>
      <p:sp>
        <p:nvSpPr>
          <p:cNvPr id="6" name="TextBox 5">
            <a:extLst>
              <a:ext uri="{FF2B5EF4-FFF2-40B4-BE49-F238E27FC236}">
                <a16:creationId xmlns:a16="http://schemas.microsoft.com/office/drawing/2014/main" id="{68C20225-54F3-4B0E-9BB5-5859B11A95B3}"/>
              </a:ext>
            </a:extLst>
          </p:cNvPr>
          <p:cNvSpPr txBox="1"/>
          <p:nvPr/>
        </p:nvSpPr>
        <p:spPr>
          <a:xfrm>
            <a:off x="2970177" y="2476320"/>
            <a:ext cx="1456720" cy="461665"/>
          </a:xfrm>
          <a:prstGeom prst="rect">
            <a:avLst/>
          </a:prstGeom>
          <a:noFill/>
        </p:spPr>
        <p:txBody>
          <a:bodyPr wrap="square" rtlCol="0">
            <a:spAutoFit/>
          </a:bodyPr>
          <a:lstStyle/>
          <a:p>
            <a:r>
              <a:rPr lang="en-CA" sz="2400" dirty="0" err="1"/>
              <a:t>KivyMD</a:t>
            </a:r>
            <a:endParaRPr lang="en-CA" sz="2400" dirty="0"/>
          </a:p>
        </p:txBody>
      </p:sp>
      <p:pic>
        <p:nvPicPr>
          <p:cNvPr id="8" name="Picture 7" descr="Icon&#10;&#10;Description automatically generated">
            <a:extLst>
              <a:ext uri="{FF2B5EF4-FFF2-40B4-BE49-F238E27FC236}">
                <a16:creationId xmlns:a16="http://schemas.microsoft.com/office/drawing/2014/main" id="{0F5E9A56-6181-4A14-92E2-1CD376FC6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80" y="4393807"/>
            <a:ext cx="2264726" cy="2264726"/>
          </a:xfrm>
          <a:prstGeom prst="rect">
            <a:avLst/>
          </a:prstGeom>
        </p:spPr>
      </p:pic>
      <p:sp>
        <p:nvSpPr>
          <p:cNvPr id="9" name="TextBox 8">
            <a:extLst>
              <a:ext uri="{FF2B5EF4-FFF2-40B4-BE49-F238E27FC236}">
                <a16:creationId xmlns:a16="http://schemas.microsoft.com/office/drawing/2014/main" id="{7FB29A61-5BB2-421C-9667-216738D29FBF}"/>
              </a:ext>
            </a:extLst>
          </p:cNvPr>
          <p:cNvSpPr txBox="1"/>
          <p:nvPr/>
        </p:nvSpPr>
        <p:spPr>
          <a:xfrm>
            <a:off x="2970177" y="5295337"/>
            <a:ext cx="1456720" cy="461665"/>
          </a:xfrm>
          <a:prstGeom prst="rect">
            <a:avLst/>
          </a:prstGeom>
          <a:noFill/>
        </p:spPr>
        <p:txBody>
          <a:bodyPr wrap="square" rtlCol="0">
            <a:spAutoFit/>
          </a:bodyPr>
          <a:lstStyle/>
          <a:p>
            <a:r>
              <a:rPr lang="en-CA" sz="2400" dirty="0"/>
              <a:t>Python</a:t>
            </a:r>
          </a:p>
        </p:txBody>
      </p:sp>
      <p:pic>
        <p:nvPicPr>
          <p:cNvPr id="11" name="Picture 10" descr="Graphical user interface, application&#10;&#10;Description automatically generated">
            <a:extLst>
              <a:ext uri="{FF2B5EF4-FFF2-40B4-BE49-F238E27FC236}">
                <a16:creationId xmlns:a16="http://schemas.microsoft.com/office/drawing/2014/main" id="{D0ACA678-DC80-4ECB-B6B1-1D17EDA63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667" y="1876962"/>
            <a:ext cx="6897849" cy="3880040"/>
          </a:xfrm>
          <a:prstGeom prst="rect">
            <a:avLst/>
          </a:prstGeom>
        </p:spPr>
      </p:pic>
      <p:sp>
        <p:nvSpPr>
          <p:cNvPr id="12" name="TextBox 11">
            <a:extLst>
              <a:ext uri="{FF2B5EF4-FFF2-40B4-BE49-F238E27FC236}">
                <a16:creationId xmlns:a16="http://schemas.microsoft.com/office/drawing/2014/main" id="{A96E7AC9-8C40-4D35-80C3-CE226C32FA60}"/>
              </a:ext>
            </a:extLst>
          </p:cNvPr>
          <p:cNvSpPr txBox="1"/>
          <p:nvPr/>
        </p:nvSpPr>
        <p:spPr>
          <a:xfrm>
            <a:off x="7249958" y="5920966"/>
            <a:ext cx="2106076" cy="461665"/>
          </a:xfrm>
          <a:prstGeom prst="rect">
            <a:avLst/>
          </a:prstGeom>
          <a:noFill/>
        </p:spPr>
        <p:txBody>
          <a:bodyPr wrap="square" rtlCol="0">
            <a:spAutoFit/>
          </a:bodyPr>
          <a:lstStyle/>
          <a:p>
            <a:r>
              <a:rPr lang="en-CA" sz="2400" dirty="0" err="1"/>
              <a:t>Kivy</a:t>
            </a:r>
            <a:r>
              <a:rPr lang="en-CA" sz="2400" dirty="0"/>
              <a:t> Launcher</a:t>
            </a:r>
          </a:p>
        </p:txBody>
      </p:sp>
    </p:spTree>
    <p:extLst>
      <p:ext uri="{BB962C8B-B14F-4D97-AF65-F5344CB8AC3E}">
        <p14:creationId xmlns:p14="http://schemas.microsoft.com/office/powerpoint/2010/main" val="21809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2581-0E4F-47E9-8D92-22C8D80F44C5}"/>
              </a:ext>
            </a:extLst>
          </p:cNvPr>
          <p:cNvSpPr>
            <a:spLocks noGrp="1"/>
          </p:cNvSpPr>
          <p:nvPr>
            <p:ph type="title"/>
          </p:nvPr>
        </p:nvSpPr>
        <p:spPr/>
        <p:txBody>
          <a:bodyPr/>
          <a:lstStyle/>
          <a:p>
            <a:r>
              <a:rPr lang="en-CA" dirty="0"/>
              <a:t>Project Development - Demo</a:t>
            </a:r>
          </a:p>
        </p:txBody>
      </p:sp>
      <p:pic>
        <p:nvPicPr>
          <p:cNvPr id="5" name="Picture 4" descr="Graphical user interface, application&#10;&#10;Description automatically generated">
            <a:extLst>
              <a:ext uri="{FF2B5EF4-FFF2-40B4-BE49-F238E27FC236}">
                <a16:creationId xmlns:a16="http://schemas.microsoft.com/office/drawing/2014/main" id="{A096E57E-DB2F-49C3-AD6A-338362873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645" y="1722639"/>
            <a:ext cx="3970710" cy="5135361"/>
          </a:xfrm>
          <a:prstGeom prst="rect">
            <a:avLst/>
          </a:prstGeom>
        </p:spPr>
      </p:pic>
    </p:spTree>
    <p:extLst>
      <p:ext uri="{BB962C8B-B14F-4D97-AF65-F5344CB8AC3E}">
        <p14:creationId xmlns:p14="http://schemas.microsoft.com/office/powerpoint/2010/main" val="117420064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docProps/app.xml><?xml version="1.0" encoding="utf-8"?>
<Properties xmlns="http://schemas.openxmlformats.org/officeDocument/2006/extended-properties" xmlns:vt="http://schemas.openxmlformats.org/officeDocument/2006/docPropsVTypes">
  <Template>Pine</Template>
  <TotalTime>848</TotalTime>
  <Words>717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Dante</vt:lpstr>
      <vt:lpstr>Times New Roman</vt:lpstr>
      <vt:lpstr>PineVTI</vt:lpstr>
      <vt:lpstr>FIND</vt:lpstr>
      <vt:lpstr>Project Overview</vt:lpstr>
      <vt:lpstr>Project Conception – UN Sustainable Goals</vt:lpstr>
      <vt:lpstr>Project Conception – UN Sustainable Goals</vt:lpstr>
      <vt:lpstr>Project Conception – Community - Regina</vt:lpstr>
      <vt:lpstr>Project Conception – Community Orientations</vt:lpstr>
      <vt:lpstr>Project Conception – Tech Configuration Inventory</vt:lpstr>
      <vt:lpstr>Project Development – Softwares Used</vt:lpstr>
      <vt:lpstr>Project Development - Demo</vt:lpstr>
      <vt:lpstr>Post-Project - Reflection</vt:lpstr>
      <vt:lpstr>Post-Project -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dc:title>
  <dc:creator>Qurrat Ulain</dc:creator>
  <cp:lastModifiedBy>Qurrat Ulain</cp:lastModifiedBy>
  <cp:revision>2</cp:revision>
  <dcterms:created xsi:type="dcterms:W3CDTF">2021-11-30T15:38:37Z</dcterms:created>
  <dcterms:modified xsi:type="dcterms:W3CDTF">2021-12-06T09:27:10Z</dcterms:modified>
</cp:coreProperties>
</file>