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64" r:id="rId5"/>
    <p:sldId id="312" r:id="rId6"/>
    <p:sldId id="313" r:id="rId7"/>
    <p:sldId id="314" r:id="rId8"/>
    <p:sldId id="31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7" autoAdjust="0"/>
    <p:restoredTop sz="94619" autoAdjust="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EAAA2-771C-4BC7-BCAE-0F89DB16CAA3}"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45ED3619-5719-4108-ACFE-B1E42EF85FF4}">
      <dgm:prSet/>
      <dgm:spPr/>
      <dgm:t>
        <a:bodyPr/>
        <a:lstStyle/>
        <a:p>
          <a:r>
            <a:rPr lang="en-CA"/>
            <a:t>Tim Maciag – Project Sponsor and Mentor</a:t>
          </a:r>
          <a:endParaRPr lang="en-US"/>
        </a:p>
      </dgm:t>
    </dgm:pt>
    <dgm:pt modelId="{0FC5A1B2-FA08-472D-8E71-80BB10AC4AF8}" type="parTrans" cxnId="{51896A5A-AD62-4204-B17B-61C9684E9131}">
      <dgm:prSet/>
      <dgm:spPr/>
      <dgm:t>
        <a:bodyPr/>
        <a:lstStyle/>
        <a:p>
          <a:endParaRPr lang="en-US"/>
        </a:p>
      </dgm:t>
    </dgm:pt>
    <dgm:pt modelId="{ED38ED81-2406-4058-AF0F-17B204449223}" type="sibTrans" cxnId="{51896A5A-AD62-4204-B17B-61C9684E9131}">
      <dgm:prSet/>
      <dgm:spPr/>
      <dgm:t>
        <a:bodyPr/>
        <a:lstStyle/>
        <a:p>
          <a:endParaRPr lang="en-US"/>
        </a:p>
      </dgm:t>
    </dgm:pt>
    <dgm:pt modelId="{174814C6-A26E-489C-BE1A-5FD4E219F259}">
      <dgm:prSet/>
      <dgm:spPr/>
      <dgm:t>
        <a:bodyPr/>
        <a:lstStyle/>
        <a:p>
          <a:r>
            <a:rPr lang="en-CA"/>
            <a:t>Regina Police – Potential Sponsor</a:t>
          </a:r>
          <a:endParaRPr lang="en-US"/>
        </a:p>
      </dgm:t>
    </dgm:pt>
    <dgm:pt modelId="{F1CE5E13-6B75-49A5-8C38-8082797AAFA1}" type="parTrans" cxnId="{77DEE2C0-A340-48A6-89B9-F016B28C5816}">
      <dgm:prSet/>
      <dgm:spPr/>
      <dgm:t>
        <a:bodyPr/>
        <a:lstStyle/>
        <a:p>
          <a:endParaRPr lang="en-US"/>
        </a:p>
      </dgm:t>
    </dgm:pt>
    <dgm:pt modelId="{524A6DE0-000E-4F03-ADA1-E2BAF6F9C9BB}" type="sibTrans" cxnId="{77DEE2C0-A340-48A6-89B9-F016B28C5816}">
      <dgm:prSet/>
      <dgm:spPr/>
      <dgm:t>
        <a:bodyPr/>
        <a:lstStyle/>
        <a:p>
          <a:endParaRPr lang="en-US"/>
        </a:p>
      </dgm:t>
    </dgm:pt>
    <dgm:pt modelId="{EF72E062-E1B5-4FD4-ADD0-456472627B28}">
      <dgm:prSet/>
      <dgm:spPr/>
      <dgm:t>
        <a:bodyPr/>
        <a:lstStyle/>
        <a:p>
          <a:r>
            <a:rPr lang="en-CA"/>
            <a:t>Possible other Missing Person’s Organizations in Regina/Saskatoon</a:t>
          </a:r>
          <a:endParaRPr lang="en-US"/>
        </a:p>
      </dgm:t>
    </dgm:pt>
    <dgm:pt modelId="{6BDB1144-D1CB-456D-8439-73571BE81FF4}" type="parTrans" cxnId="{C6F1E6C1-D044-4C3A-B392-4AFD1ABA45B5}">
      <dgm:prSet/>
      <dgm:spPr/>
      <dgm:t>
        <a:bodyPr/>
        <a:lstStyle/>
        <a:p>
          <a:endParaRPr lang="en-US"/>
        </a:p>
      </dgm:t>
    </dgm:pt>
    <dgm:pt modelId="{A6D1C978-E100-4956-8866-CC98FFBC51A8}" type="sibTrans" cxnId="{C6F1E6C1-D044-4C3A-B392-4AFD1ABA45B5}">
      <dgm:prSet/>
      <dgm:spPr/>
      <dgm:t>
        <a:bodyPr/>
        <a:lstStyle/>
        <a:p>
          <a:endParaRPr lang="en-US"/>
        </a:p>
      </dgm:t>
    </dgm:pt>
    <dgm:pt modelId="{A96745AE-05E5-4E7B-83E2-8A21C00314B4}">
      <dgm:prSet/>
      <dgm:spPr/>
      <dgm:t>
        <a:bodyPr/>
        <a:lstStyle/>
        <a:p>
          <a:r>
            <a:rPr lang="en-CA"/>
            <a:t>Customers: General public of Regina – focused more people that regularly use their phone outside</a:t>
          </a:r>
          <a:endParaRPr lang="en-US"/>
        </a:p>
      </dgm:t>
    </dgm:pt>
    <dgm:pt modelId="{FDF0914E-3C1E-4536-81C4-7441324A9585}" type="parTrans" cxnId="{499B0D7A-F03B-4531-9ED1-03D4AA98D055}">
      <dgm:prSet/>
      <dgm:spPr/>
      <dgm:t>
        <a:bodyPr/>
        <a:lstStyle/>
        <a:p>
          <a:endParaRPr lang="en-US"/>
        </a:p>
      </dgm:t>
    </dgm:pt>
    <dgm:pt modelId="{20F7A812-9305-4656-9F79-0BFA5E819796}" type="sibTrans" cxnId="{499B0D7A-F03B-4531-9ED1-03D4AA98D055}">
      <dgm:prSet/>
      <dgm:spPr/>
      <dgm:t>
        <a:bodyPr/>
        <a:lstStyle/>
        <a:p>
          <a:endParaRPr lang="en-US"/>
        </a:p>
      </dgm:t>
    </dgm:pt>
    <dgm:pt modelId="{6A90820C-F91B-4687-BCBD-7C3947D90897}" type="pres">
      <dgm:prSet presAssocID="{1FFEAAA2-771C-4BC7-BCAE-0F89DB16CAA3}" presName="linear" presStyleCnt="0">
        <dgm:presLayoutVars>
          <dgm:animLvl val="lvl"/>
          <dgm:resizeHandles val="exact"/>
        </dgm:presLayoutVars>
      </dgm:prSet>
      <dgm:spPr/>
    </dgm:pt>
    <dgm:pt modelId="{C562BA5D-E30B-45B4-8AC9-D96EDF2F05AA}" type="pres">
      <dgm:prSet presAssocID="{45ED3619-5719-4108-ACFE-B1E42EF85FF4}" presName="parentText" presStyleLbl="node1" presStyleIdx="0" presStyleCnt="4">
        <dgm:presLayoutVars>
          <dgm:chMax val="0"/>
          <dgm:bulletEnabled val="1"/>
        </dgm:presLayoutVars>
      </dgm:prSet>
      <dgm:spPr/>
    </dgm:pt>
    <dgm:pt modelId="{069C46AE-DBA2-43A0-BBB1-952EC3911A2B}" type="pres">
      <dgm:prSet presAssocID="{ED38ED81-2406-4058-AF0F-17B204449223}" presName="spacer" presStyleCnt="0"/>
      <dgm:spPr/>
    </dgm:pt>
    <dgm:pt modelId="{98DC926A-7AFA-4828-882F-2824C21492BF}" type="pres">
      <dgm:prSet presAssocID="{174814C6-A26E-489C-BE1A-5FD4E219F259}" presName="parentText" presStyleLbl="node1" presStyleIdx="1" presStyleCnt="4">
        <dgm:presLayoutVars>
          <dgm:chMax val="0"/>
          <dgm:bulletEnabled val="1"/>
        </dgm:presLayoutVars>
      </dgm:prSet>
      <dgm:spPr/>
    </dgm:pt>
    <dgm:pt modelId="{E3703FA0-5BD5-4EE0-B736-26734BD5B646}" type="pres">
      <dgm:prSet presAssocID="{524A6DE0-000E-4F03-ADA1-E2BAF6F9C9BB}" presName="spacer" presStyleCnt="0"/>
      <dgm:spPr/>
    </dgm:pt>
    <dgm:pt modelId="{13805883-FD3B-4B36-B916-2667E4F625C9}" type="pres">
      <dgm:prSet presAssocID="{EF72E062-E1B5-4FD4-ADD0-456472627B28}" presName="parentText" presStyleLbl="node1" presStyleIdx="2" presStyleCnt="4">
        <dgm:presLayoutVars>
          <dgm:chMax val="0"/>
          <dgm:bulletEnabled val="1"/>
        </dgm:presLayoutVars>
      </dgm:prSet>
      <dgm:spPr/>
    </dgm:pt>
    <dgm:pt modelId="{73EACBC2-AA2E-4C80-AD6D-61EE1F9AD14D}" type="pres">
      <dgm:prSet presAssocID="{A6D1C978-E100-4956-8866-CC98FFBC51A8}" presName="spacer" presStyleCnt="0"/>
      <dgm:spPr/>
    </dgm:pt>
    <dgm:pt modelId="{6AEF94B2-FD5E-426E-83D3-9D790F579F0D}" type="pres">
      <dgm:prSet presAssocID="{A96745AE-05E5-4E7B-83E2-8A21C00314B4}" presName="parentText" presStyleLbl="node1" presStyleIdx="3" presStyleCnt="4">
        <dgm:presLayoutVars>
          <dgm:chMax val="0"/>
          <dgm:bulletEnabled val="1"/>
        </dgm:presLayoutVars>
      </dgm:prSet>
      <dgm:spPr/>
    </dgm:pt>
  </dgm:ptLst>
  <dgm:cxnLst>
    <dgm:cxn modelId="{67DF2E01-AC9E-4864-8DA0-5DC26760B0F8}" type="presOf" srcId="{A96745AE-05E5-4E7B-83E2-8A21C00314B4}" destId="{6AEF94B2-FD5E-426E-83D3-9D790F579F0D}" srcOrd="0" destOrd="0" presId="urn:microsoft.com/office/officeart/2005/8/layout/vList2"/>
    <dgm:cxn modelId="{63ABE634-2980-4D25-8CA8-79BF65AC0724}" type="presOf" srcId="{174814C6-A26E-489C-BE1A-5FD4E219F259}" destId="{98DC926A-7AFA-4828-882F-2824C21492BF}" srcOrd="0" destOrd="0" presId="urn:microsoft.com/office/officeart/2005/8/layout/vList2"/>
    <dgm:cxn modelId="{499B0D7A-F03B-4531-9ED1-03D4AA98D055}" srcId="{1FFEAAA2-771C-4BC7-BCAE-0F89DB16CAA3}" destId="{A96745AE-05E5-4E7B-83E2-8A21C00314B4}" srcOrd="3" destOrd="0" parTransId="{FDF0914E-3C1E-4536-81C4-7441324A9585}" sibTransId="{20F7A812-9305-4656-9F79-0BFA5E819796}"/>
    <dgm:cxn modelId="{51896A5A-AD62-4204-B17B-61C9684E9131}" srcId="{1FFEAAA2-771C-4BC7-BCAE-0F89DB16CAA3}" destId="{45ED3619-5719-4108-ACFE-B1E42EF85FF4}" srcOrd="0" destOrd="0" parTransId="{0FC5A1B2-FA08-472D-8E71-80BB10AC4AF8}" sibTransId="{ED38ED81-2406-4058-AF0F-17B204449223}"/>
    <dgm:cxn modelId="{17744A92-00AB-41D0-B2AA-CBBC8D6D2441}" type="presOf" srcId="{45ED3619-5719-4108-ACFE-B1E42EF85FF4}" destId="{C562BA5D-E30B-45B4-8AC9-D96EDF2F05AA}" srcOrd="0" destOrd="0" presId="urn:microsoft.com/office/officeart/2005/8/layout/vList2"/>
    <dgm:cxn modelId="{E1336295-7973-4384-B4C8-2752D316BFF2}" type="presOf" srcId="{1FFEAAA2-771C-4BC7-BCAE-0F89DB16CAA3}" destId="{6A90820C-F91B-4687-BCBD-7C3947D90897}" srcOrd="0" destOrd="0" presId="urn:microsoft.com/office/officeart/2005/8/layout/vList2"/>
    <dgm:cxn modelId="{D2247298-E85A-4C9C-8FE4-1558349E97E2}" type="presOf" srcId="{EF72E062-E1B5-4FD4-ADD0-456472627B28}" destId="{13805883-FD3B-4B36-B916-2667E4F625C9}" srcOrd="0" destOrd="0" presId="urn:microsoft.com/office/officeart/2005/8/layout/vList2"/>
    <dgm:cxn modelId="{77DEE2C0-A340-48A6-89B9-F016B28C5816}" srcId="{1FFEAAA2-771C-4BC7-BCAE-0F89DB16CAA3}" destId="{174814C6-A26E-489C-BE1A-5FD4E219F259}" srcOrd="1" destOrd="0" parTransId="{F1CE5E13-6B75-49A5-8C38-8082797AAFA1}" sibTransId="{524A6DE0-000E-4F03-ADA1-E2BAF6F9C9BB}"/>
    <dgm:cxn modelId="{C6F1E6C1-D044-4C3A-B392-4AFD1ABA45B5}" srcId="{1FFEAAA2-771C-4BC7-BCAE-0F89DB16CAA3}" destId="{EF72E062-E1B5-4FD4-ADD0-456472627B28}" srcOrd="2" destOrd="0" parTransId="{6BDB1144-D1CB-456D-8439-73571BE81FF4}" sibTransId="{A6D1C978-E100-4956-8866-CC98FFBC51A8}"/>
    <dgm:cxn modelId="{BD7CCC77-7D97-4CEE-B2D4-F1CB8D96143C}" type="presParOf" srcId="{6A90820C-F91B-4687-BCBD-7C3947D90897}" destId="{C562BA5D-E30B-45B4-8AC9-D96EDF2F05AA}" srcOrd="0" destOrd="0" presId="urn:microsoft.com/office/officeart/2005/8/layout/vList2"/>
    <dgm:cxn modelId="{5632BC2B-7183-4D0F-B40F-9D1CF08856D3}" type="presParOf" srcId="{6A90820C-F91B-4687-BCBD-7C3947D90897}" destId="{069C46AE-DBA2-43A0-BBB1-952EC3911A2B}" srcOrd="1" destOrd="0" presId="urn:microsoft.com/office/officeart/2005/8/layout/vList2"/>
    <dgm:cxn modelId="{03BEDA98-21BA-4BD2-B6A4-381226A65302}" type="presParOf" srcId="{6A90820C-F91B-4687-BCBD-7C3947D90897}" destId="{98DC926A-7AFA-4828-882F-2824C21492BF}" srcOrd="2" destOrd="0" presId="urn:microsoft.com/office/officeart/2005/8/layout/vList2"/>
    <dgm:cxn modelId="{E66911F9-7DA8-49DD-A768-CA64121603CC}" type="presParOf" srcId="{6A90820C-F91B-4687-BCBD-7C3947D90897}" destId="{E3703FA0-5BD5-4EE0-B736-26734BD5B646}" srcOrd="3" destOrd="0" presId="urn:microsoft.com/office/officeart/2005/8/layout/vList2"/>
    <dgm:cxn modelId="{93005904-B07C-4EC4-BC9D-9CC9D31AB52B}" type="presParOf" srcId="{6A90820C-F91B-4687-BCBD-7C3947D90897}" destId="{13805883-FD3B-4B36-B916-2667E4F625C9}" srcOrd="4" destOrd="0" presId="urn:microsoft.com/office/officeart/2005/8/layout/vList2"/>
    <dgm:cxn modelId="{A1F9213F-9B77-424F-BF4E-68DAE29DB59A}" type="presParOf" srcId="{6A90820C-F91B-4687-BCBD-7C3947D90897}" destId="{73EACBC2-AA2E-4C80-AD6D-61EE1F9AD14D}" srcOrd="5" destOrd="0" presId="urn:microsoft.com/office/officeart/2005/8/layout/vList2"/>
    <dgm:cxn modelId="{0170EA13-615E-41D6-9482-7D6AD9A15D9C}" type="presParOf" srcId="{6A90820C-F91B-4687-BCBD-7C3947D90897}" destId="{6AEF94B2-FD5E-426E-83D3-9D790F579F0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2BA5D-E30B-45B4-8AC9-D96EDF2F05AA}">
      <dsp:nvSpPr>
        <dsp:cNvPr id="0" name=""/>
        <dsp:cNvSpPr/>
      </dsp:nvSpPr>
      <dsp:spPr>
        <a:xfrm>
          <a:off x="0" y="19859"/>
          <a:ext cx="10058399" cy="87395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Tim Maciag – Project Sponsor and Mentor</a:t>
          </a:r>
          <a:endParaRPr lang="en-US" sz="2200" kern="1200"/>
        </a:p>
      </dsp:txBody>
      <dsp:txXfrm>
        <a:off x="42663" y="62522"/>
        <a:ext cx="9973073" cy="788627"/>
      </dsp:txXfrm>
    </dsp:sp>
    <dsp:sp modelId="{98DC926A-7AFA-4828-882F-2824C21492BF}">
      <dsp:nvSpPr>
        <dsp:cNvPr id="0" name=""/>
        <dsp:cNvSpPr/>
      </dsp:nvSpPr>
      <dsp:spPr>
        <a:xfrm>
          <a:off x="0" y="957172"/>
          <a:ext cx="10058399" cy="873953"/>
        </a:xfrm>
        <a:prstGeom prst="roundRect">
          <a:avLst/>
        </a:prstGeom>
        <a:solidFill>
          <a:schemeClr val="accent5">
            <a:hueOff val="-3327248"/>
            <a:satOff val="-5151"/>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Regina Police – Potential Sponsor</a:t>
          </a:r>
          <a:endParaRPr lang="en-US" sz="2200" kern="1200"/>
        </a:p>
      </dsp:txBody>
      <dsp:txXfrm>
        <a:off x="42663" y="999835"/>
        <a:ext cx="9973073" cy="788627"/>
      </dsp:txXfrm>
    </dsp:sp>
    <dsp:sp modelId="{13805883-FD3B-4B36-B916-2667E4F625C9}">
      <dsp:nvSpPr>
        <dsp:cNvPr id="0" name=""/>
        <dsp:cNvSpPr/>
      </dsp:nvSpPr>
      <dsp:spPr>
        <a:xfrm>
          <a:off x="0" y="1894486"/>
          <a:ext cx="10058399" cy="873953"/>
        </a:xfrm>
        <a:prstGeom prst="roundRect">
          <a:avLst/>
        </a:prstGeom>
        <a:solidFill>
          <a:schemeClr val="accent5">
            <a:hueOff val="-6654497"/>
            <a:satOff val="-10303"/>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Possible other Missing Person’s Organizations in Regina/Saskatoon</a:t>
          </a:r>
          <a:endParaRPr lang="en-US" sz="2200" kern="1200"/>
        </a:p>
      </dsp:txBody>
      <dsp:txXfrm>
        <a:off x="42663" y="1937149"/>
        <a:ext cx="9973073" cy="788627"/>
      </dsp:txXfrm>
    </dsp:sp>
    <dsp:sp modelId="{6AEF94B2-FD5E-426E-83D3-9D790F579F0D}">
      <dsp:nvSpPr>
        <dsp:cNvPr id="0" name=""/>
        <dsp:cNvSpPr/>
      </dsp:nvSpPr>
      <dsp:spPr>
        <a:xfrm>
          <a:off x="0" y="2831799"/>
          <a:ext cx="10058399" cy="873953"/>
        </a:xfrm>
        <a:prstGeom prst="roundRect">
          <a:avLst/>
        </a:prstGeom>
        <a:solidFill>
          <a:schemeClr val="accent5">
            <a:hueOff val="-9981745"/>
            <a:satOff val="-15454"/>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Customers: General public of Regina – focused more people that regularly use their phone outside</a:t>
          </a:r>
          <a:endParaRPr lang="en-US" sz="2200" kern="1200"/>
        </a:p>
      </dsp:txBody>
      <dsp:txXfrm>
        <a:off x="42663" y="2874462"/>
        <a:ext cx="9973073" cy="7886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Scrum #1</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92500" lnSpcReduction="20000"/>
          </a:bodyPr>
          <a:lstStyle/>
          <a:p>
            <a:pPr>
              <a:spcAft>
                <a:spcPts val="600"/>
              </a:spcAft>
            </a:pPr>
            <a:r>
              <a:rPr lang="en-US" sz="2800" dirty="0"/>
              <a:t>Find – Qurrat Ulain</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en-US" dirty="0"/>
              <a:t>Project Idea Need/Opportunity</a:t>
            </a:r>
          </a:p>
        </p:txBody>
      </p:sp>
      <p:sp>
        <p:nvSpPr>
          <p:cNvPr id="5" name="Content Placeholder 4">
            <a:extLst>
              <a:ext uri="{FF2B5EF4-FFF2-40B4-BE49-F238E27FC236}">
                <a16:creationId xmlns:a16="http://schemas.microsoft.com/office/drawing/2014/main" id="{2E592243-46B1-48B4-ADFC-22D0665AD277}"/>
              </a:ext>
            </a:extLst>
          </p:cNvPr>
          <p:cNvSpPr>
            <a:spLocks noGrp="1"/>
          </p:cNvSpPr>
          <p:nvPr>
            <p:ph idx="1"/>
          </p:nvPr>
        </p:nvSpPr>
        <p:spPr>
          <a:xfrm>
            <a:off x="1066800" y="1417983"/>
            <a:ext cx="10058400" cy="4943060"/>
          </a:xfrm>
        </p:spPr>
        <p:txBody>
          <a:bodyPr>
            <a:normAutofit/>
          </a:bodyPr>
          <a:lstStyle/>
          <a:p>
            <a:pPr>
              <a:lnSpc>
                <a:spcPct val="150000"/>
              </a:lnSpc>
            </a:pPr>
            <a:r>
              <a:rPr lang="en-US" sz="1600" b="0" i="0" u="none" strike="noStrike" dirty="0">
                <a:solidFill>
                  <a:srgbClr val="212529"/>
                </a:solidFill>
                <a:effectLst/>
                <a:latin typeface="Roboto" panose="02000000000000000000" pitchFamily="2" charset="0"/>
                <a:ea typeface="Roboto" panose="02000000000000000000" pitchFamily="2" charset="0"/>
              </a:rPr>
              <a:t>This app aims to facilitate the process of finding missing people or those on the run from the police.</a:t>
            </a:r>
          </a:p>
          <a:p>
            <a:pPr>
              <a:lnSpc>
                <a:spcPct val="150000"/>
              </a:lnSpc>
            </a:pPr>
            <a:r>
              <a:rPr lang="en-US" sz="1600" b="0" i="0" u="none" strike="noStrike" dirty="0">
                <a:solidFill>
                  <a:srgbClr val="212529"/>
                </a:solidFill>
                <a:effectLst/>
                <a:latin typeface="Roboto" panose="02000000000000000000" pitchFamily="2" charset="0"/>
                <a:ea typeface="Roboto" panose="02000000000000000000" pitchFamily="2" charset="0"/>
              </a:rPr>
              <a:t>The app will have a knowledge aspect to it that will address some of the underlying themes and issues targeting vulnerable people in Regina such as poverty and racism.</a:t>
            </a:r>
            <a:endParaRPr lang="en-CA" sz="1600" dirty="0">
              <a:latin typeface="Roboto" panose="02000000000000000000" pitchFamily="2" charset="0"/>
              <a:ea typeface="Roboto" panose="02000000000000000000" pitchFamily="2" charset="0"/>
            </a:endParaRPr>
          </a:p>
          <a:p>
            <a:pPr>
              <a:lnSpc>
                <a:spcPct val="150000"/>
              </a:lnSpc>
            </a:pPr>
            <a:r>
              <a:rPr lang="en-US" sz="1600" b="0" i="0" u="none" strike="noStrike" dirty="0">
                <a:solidFill>
                  <a:srgbClr val="212529"/>
                </a:solidFill>
                <a:effectLst/>
                <a:latin typeface="Roboto" panose="02000000000000000000" pitchFamily="2" charset="0"/>
                <a:ea typeface="Roboto" panose="02000000000000000000" pitchFamily="2" charset="0"/>
              </a:rPr>
              <a:t>This app focuses on promoting peace and inclusive societies for sustainable development and providing access to justice for all, following the 16</a:t>
            </a:r>
            <a:r>
              <a:rPr lang="en-US" sz="1600" b="0" i="0" u="none" strike="noStrike" baseline="30000" dirty="0">
                <a:solidFill>
                  <a:srgbClr val="212529"/>
                </a:solidFill>
                <a:effectLst/>
                <a:latin typeface="Roboto" panose="02000000000000000000" pitchFamily="2" charset="0"/>
                <a:ea typeface="Roboto" panose="02000000000000000000" pitchFamily="2" charset="0"/>
              </a:rPr>
              <a:t>th</a:t>
            </a:r>
            <a:r>
              <a:rPr lang="en-US" sz="1600" b="0" i="0" u="none" strike="noStrike" dirty="0">
                <a:solidFill>
                  <a:srgbClr val="212529"/>
                </a:solidFill>
                <a:effectLst/>
                <a:latin typeface="Roboto" panose="02000000000000000000" pitchFamily="2" charset="0"/>
                <a:ea typeface="Roboto" panose="02000000000000000000" pitchFamily="2" charset="0"/>
              </a:rPr>
              <a:t> UN Sustainable Goal.</a:t>
            </a:r>
          </a:p>
          <a:p>
            <a:pPr>
              <a:lnSpc>
                <a:spcPct val="150000"/>
              </a:lnSpc>
            </a:pPr>
            <a:r>
              <a:rPr lang="en-US" sz="1600" b="0" i="0" u="none" strike="noStrike" dirty="0">
                <a:solidFill>
                  <a:srgbClr val="212529"/>
                </a:solidFill>
                <a:effectLst/>
                <a:latin typeface="Roboto" panose="02000000000000000000" pitchFamily="2" charset="0"/>
                <a:ea typeface="Roboto" panose="02000000000000000000" pitchFamily="2" charset="0"/>
              </a:rPr>
              <a:t>As popular research shows, people that are economically and socially disadvantaged are overrepresented among the people reported missing compared to the general population.</a:t>
            </a:r>
          </a:p>
          <a:p>
            <a:pPr>
              <a:lnSpc>
                <a:spcPct val="150000"/>
              </a:lnSpc>
            </a:pPr>
            <a:r>
              <a:rPr lang="en-US" sz="1600" b="0" i="0" u="none" strike="noStrike" dirty="0">
                <a:solidFill>
                  <a:srgbClr val="212529"/>
                </a:solidFill>
                <a:effectLst/>
                <a:latin typeface="Roboto" panose="02000000000000000000" pitchFamily="2" charset="0"/>
                <a:ea typeface="Roboto" panose="02000000000000000000" pitchFamily="2" charset="0"/>
              </a:rPr>
              <a:t>This application will not only make it easy for people to get involved in the search for the missing/on the run, but it will also provide them with an easy way to learn about why social exclusion can lead to higher cases of missing persons and what the general population can do to help.</a:t>
            </a:r>
            <a:endParaRPr lang="en-CA" sz="1600" dirty="0">
              <a:latin typeface="Roboto" panose="02000000000000000000" pitchFamily="2" charset="0"/>
              <a:ea typeface="Roboto" panose="02000000000000000000" pitchFamily="2" charset="0"/>
            </a:endParaRPr>
          </a:p>
        </p:txBody>
      </p:sp>
      <p:pic>
        <p:nvPicPr>
          <p:cNvPr id="7" name="Picture 6" descr="A picture containing text, clipart&#10;&#10;Description automatically generated">
            <a:extLst>
              <a:ext uri="{FF2B5EF4-FFF2-40B4-BE49-F238E27FC236}">
                <a16:creationId xmlns:a16="http://schemas.microsoft.com/office/drawing/2014/main" id="{41E0B9E6-2987-4DA9-BE9D-C50983898086}"/>
              </a:ext>
            </a:extLst>
          </p:cNvPr>
          <p:cNvPicPr>
            <a:picLocks noChangeAspect="1"/>
          </p:cNvPicPr>
          <p:nvPr/>
        </p:nvPicPr>
        <p:blipFill>
          <a:blip r:embed="rId4"/>
          <a:stretch>
            <a:fillRect/>
          </a:stretch>
        </p:blipFill>
        <p:spPr>
          <a:xfrm>
            <a:off x="489501" y="496957"/>
            <a:ext cx="876302" cy="87173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B8C17BCD-7925-44CD-904C-D3D83352C3B8}"/>
              </a:ext>
            </a:extLst>
          </p:cNvPr>
          <p:cNvPicPr>
            <a:picLocks noChangeAspect="1"/>
          </p:cNvPicPr>
          <p:nvPr/>
        </p:nvPicPr>
        <p:blipFill>
          <a:blip r:embed="rId5"/>
          <a:stretch>
            <a:fillRect/>
          </a:stretch>
        </p:blipFill>
        <p:spPr>
          <a:xfrm>
            <a:off x="1535431" y="496957"/>
            <a:ext cx="876302" cy="873254"/>
          </a:xfrm>
          <a:prstGeom prst="rect">
            <a:avLst/>
          </a:prstGeom>
        </p:spPr>
      </p:pic>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0FA7-77EF-4CBA-BE36-E99B79CBCB18}"/>
              </a:ext>
            </a:extLst>
          </p:cNvPr>
          <p:cNvSpPr>
            <a:spLocks noGrp="1"/>
          </p:cNvSpPr>
          <p:nvPr>
            <p:ph type="title"/>
          </p:nvPr>
        </p:nvSpPr>
        <p:spPr/>
        <p:txBody>
          <a:bodyPr>
            <a:normAutofit/>
          </a:bodyPr>
          <a:lstStyle/>
          <a:p>
            <a:pPr algn="ctr"/>
            <a:r>
              <a:rPr lang="en-CA" b="1" i="0" u="none" strike="noStrike" dirty="0">
                <a:solidFill>
                  <a:srgbClr val="212529"/>
                </a:solidFill>
                <a:effectLst/>
              </a:rPr>
              <a:t>High-level Community’s Characteristics</a:t>
            </a:r>
            <a:endParaRPr lang="en-CA" dirty="0"/>
          </a:p>
        </p:txBody>
      </p:sp>
      <p:sp>
        <p:nvSpPr>
          <p:cNvPr id="3" name="Content Placeholder 2">
            <a:extLst>
              <a:ext uri="{FF2B5EF4-FFF2-40B4-BE49-F238E27FC236}">
                <a16:creationId xmlns:a16="http://schemas.microsoft.com/office/drawing/2014/main" id="{E791D213-0129-49C4-B970-A13A8DC7BB5C}"/>
              </a:ext>
            </a:extLst>
          </p:cNvPr>
          <p:cNvSpPr>
            <a:spLocks noGrp="1"/>
          </p:cNvSpPr>
          <p:nvPr>
            <p:ph idx="1"/>
          </p:nvPr>
        </p:nvSpPr>
        <p:spPr>
          <a:xfrm>
            <a:off x="1066800" y="1745312"/>
            <a:ext cx="10058400" cy="3849624"/>
          </a:xfrm>
        </p:spPr>
        <p:txBody>
          <a:bodyPr>
            <a:normAutofit/>
          </a:bodyPr>
          <a:lstStyle/>
          <a:p>
            <a:pPr>
              <a:lnSpc>
                <a:spcPct val="150000"/>
              </a:lnSpc>
            </a:pPr>
            <a:r>
              <a:rPr lang="en-US" sz="1800" b="0" i="0" u="none" strike="noStrike" dirty="0">
                <a:solidFill>
                  <a:srgbClr val="212529"/>
                </a:solidFill>
                <a:effectLst/>
                <a:latin typeface="Roboto" panose="02000000000000000000" pitchFamily="2" charset="0"/>
                <a:ea typeface="Roboto" panose="02000000000000000000" pitchFamily="2" charset="0"/>
              </a:rPr>
              <a:t>In general, Regina is stable and adapting</a:t>
            </a:r>
            <a:endParaRPr lang="en-CA" sz="1800" dirty="0">
              <a:solidFill>
                <a:srgbClr val="212529"/>
              </a:solidFill>
              <a:latin typeface="Roboto" panose="02000000000000000000" pitchFamily="2" charset="0"/>
              <a:ea typeface="Roboto" panose="02000000000000000000" pitchFamily="2" charset="0"/>
            </a:endParaRPr>
          </a:p>
          <a:p>
            <a:pPr>
              <a:lnSpc>
                <a:spcPct val="150000"/>
              </a:lnSpc>
            </a:pPr>
            <a:r>
              <a:rPr lang="en-US" sz="1800" dirty="0">
                <a:solidFill>
                  <a:srgbClr val="212529"/>
                </a:solidFill>
                <a:latin typeface="Roboto" panose="02000000000000000000" pitchFamily="2" charset="0"/>
                <a:ea typeface="Roboto" panose="02000000000000000000" pitchFamily="2" charset="0"/>
              </a:rPr>
              <a:t>The level of participation in the city is also very diverse, with lots of opportunities to volunteer and different kinds of job opportunities.</a:t>
            </a:r>
          </a:p>
          <a:p>
            <a:pPr>
              <a:lnSpc>
                <a:spcPct val="150000"/>
              </a:lnSpc>
            </a:pPr>
            <a:r>
              <a:rPr lang="en-CA" sz="1800" b="0" i="0" u="none" strike="noStrike" dirty="0">
                <a:solidFill>
                  <a:srgbClr val="212529"/>
                </a:solidFill>
                <a:effectLst/>
                <a:latin typeface="Roboto" panose="02000000000000000000" pitchFamily="2" charset="0"/>
                <a:ea typeface="Roboto" panose="02000000000000000000" pitchFamily="2" charset="0"/>
              </a:rPr>
              <a:t>The community openness is public, and excited to</a:t>
            </a:r>
          </a:p>
          <a:p>
            <a:pPr marL="0" indent="0">
              <a:lnSpc>
                <a:spcPct val="150000"/>
              </a:lnSpc>
              <a:buNone/>
            </a:pPr>
            <a:r>
              <a:rPr lang="en-CA" sz="1800" dirty="0">
                <a:solidFill>
                  <a:srgbClr val="212529"/>
                </a:solidFill>
                <a:latin typeface="Roboto" panose="02000000000000000000" pitchFamily="2" charset="0"/>
                <a:ea typeface="Roboto" panose="02000000000000000000" pitchFamily="2" charset="0"/>
              </a:rPr>
              <a:t>Introduce new technology.</a:t>
            </a:r>
            <a:endParaRPr lang="en-CA" sz="1800" b="0" i="0" u="none" strike="noStrike" dirty="0">
              <a:solidFill>
                <a:srgbClr val="212529"/>
              </a:solidFill>
              <a:effectLst/>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15137AC5-471B-4348-8334-06B03DB529EF}"/>
              </a:ext>
            </a:extLst>
          </p:cNvPr>
          <p:cNvPicPr>
            <a:picLocks noChangeAspect="1"/>
          </p:cNvPicPr>
          <p:nvPr/>
        </p:nvPicPr>
        <p:blipFill>
          <a:blip r:embed="rId2"/>
          <a:stretch>
            <a:fillRect/>
          </a:stretch>
        </p:blipFill>
        <p:spPr>
          <a:xfrm>
            <a:off x="503858" y="4439411"/>
            <a:ext cx="7143690" cy="642581"/>
          </a:xfrm>
          <a:prstGeom prst="rect">
            <a:avLst/>
          </a:prstGeom>
        </p:spPr>
      </p:pic>
      <p:pic>
        <p:nvPicPr>
          <p:cNvPr id="9" name="Picture 8" descr="Text&#10;&#10;Description automatically generated">
            <a:extLst>
              <a:ext uri="{FF2B5EF4-FFF2-40B4-BE49-F238E27FC236}">
                <a16:creationId xmlns:a16="http://schemas.microsoft.com/office/drawing/2014/main" id="{20997244-E073-4D71-A647-9ACB0C949FA0}"/>
              </a:ext>
            </a:extLst>
          </p:cNvPr>
          <p:cNvPicPr>
            <a:picLocks noChangeAspect="1"/>
          </p:cNvPicPr>
          <p:nvPr/>
        </p:nvPicPr>
        <p:blipFill>
          <a:blip r:embed="rId3"/>
          <a:stretch>
            <a:fillRect/>
          </a:stretch>
        </p:blipFill>
        <p:spPr>
          <a:xfrm>
            <a:off x="6578384" y="3433036"/>
            <a:ext cx="4735201" cy="775693"/>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CAD9DEA5-F627-40D9-9E6B-D934B4F30C30}"/>
              </a:ext>
            </a:extLst>
          </p:cNvPr>
          <p:cNvPicPr>
            <a:picLocks noChangeAspect="1"/>
          </p:cNvPicPr>
          <p:nvPr/>
        </p:nvPicPr>
        <p:blipFill>
          <a:blip r:embed="rId4"/>
          <a:stretch>
            <a:fillRect/>
          </a:stretch>
        </p:blipFill>
        <p:spPr>
          <a:xfrm>
            <a:off x="5169677" y="5312675"/>
            <a:ext cx="6143908" cy="945699"/>
          </a:xfrm>
          <a:prstGeom prst="rect">
            <a:avLst/>
          </a:prstGeom>
        </p:spPr>
      </p:pic>
    </p:spTree>
    <p:extLst>
      <p:ext uri="{BB962C8B-B14F-4D97-AF65-F5344CB8AC3E}">
        <p14:creationId xmlns:p14="http://schemas.microsoft.com/office/powerpoint/2010/main" val="321964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44C0-7026-4311-B80F-0437C55EA0C3}"/>
              </a:ext>
            </a:extLst>
          </p:cNvPr>
          <p:cNvSpPr>
            <a:spLocks noGrp="1"/>
          </p:cNvSpPr>
          <p:nvPr>
            <p:ph type="title"/>
          </p:nvPr>
        </p:nvSpPr>
        <p:spPr>
          <a:xfrm>
            <a:off x="1066800" y="286061"/>
            <a:ext cx="10058400" cy="1371600"/>
          </a:xfrm>
        </p:spPr>
        <p:txBody>
          <a:bodyPr>
            <a:normAutofit/>
          </a:bodyPr>
          <a:lstStyle/>
          <a:p>
            <a:pPr algn="ctr"/>
            <a:r>
              <a:rPr lang="en-US" b="1" i="0" u="none" strike="noStrike" dirty="0">
                <a:solidFill>
                  <a:srgbClr val="212529"/>
                </a:solidFill>
                <a:effectLst/>
              </a:rPr>
              <a:t>Overview of Existing Platforms and Stand-Alone Tools</a:t>
            </a:r>
            <a:endParaRPr lang="en-CA" dirty="0"/>
          </a:p>
        </p:txBody>
      </p:sp>
      <p:sp>
        <p:nvSpPr>
          <p:cNvPr id="3" name="Content Placeholder 2">
            <a:extLst>
              <a:ext uri="{FF2B5EF4-FFF2-40B4-BE49-F238E27FC236}">
                <a16:creationId xmlns:a16="http://schemas.microsoft.com/office/drawing/2014/main" id="{D25CDC20-A07D-48C0-B25E-F79CE83F5108}"/>
              </a:ext>
            </a:extLst>
          </p:cNvPr>
          <p:cNvSpPr>
            <a:spLocks noGrp="1"/>
          </p:cNvSpPr>
          <p:nvPr>
            <p:ph idx="1"/>
          </p:nvPr>
        </p:nvSpPr>
        <p:spPr>
          <a:xfrm>
            <a:off x="1066800" y="1504188"/>
            <a:ext cx="10058400" cy="3849624"/>
          </a:xfrm>
        </p:spPr>
        <p:txBody>
          <a:bodyPr/>
          <a:lstStyle/>
          <a:p>
            <a:pPr>
              <a:lnSpc>
                <a:spcPct val="150000"/>
              </a:lnSpc>
            </a:pPr>
            <a:r>
              <a:rPr lang="en-US" sz="1800" b="0" i="0" u="none" strike="noStrike" dirty="0">
                <a:solidFill>
                  <a:srgbClr val="212529"/>
                </a:solidFill>
                <a:effectLst/>
                <a:latin typeface="Roboto" panose="02000000000000000000" pitchFamily="2" charset="0"/>
                <a:ea typeface="Roboto" panose="02000000000000000000" pitchFamily="2" charset="0"/>
              </a:rPr>
              <a:t>Currently multiple different resources for people in Regina to assist in finding missing people.</a:t>
            </a:r>
          </a:p>
          <a:p>
            <a:pPr>
              <a:lnSpc>
                <a:spcPct val="150000"/>
              </a:lnSpc>
            </a:pPr>
            <a:r>
              <a:rPr lang="en-US" sz="1800" dirty="0">
                <a:solidFill>
                  <a:srgbClr val="212529"/>
                </a:solidFill>
                <a:latin typeface="Roboto" panose="02000000000000000000" pitchFamily="2" charset="0"/>
                <a:ea typeface="Roboto" panose="02000000000000000000" pitchFamily="2" charset="0"/>
              </a:rPr>
              <a:t>Facebook groups either not updated often or too broad of a focus area</a:t>
            </a:r>
          </a:p>
          <a:p>
            <a:pPr>
              <a:lnSpc>
                <a:spcPct val="150000"/>
              </a:lnSpc>
            </a:pPr>
            <a:r>
              <a:rPr lang="en-US" sz="1800" dirty="0">
                <a:solidFill>
                  <a:srgbClr val="212529"/>
                </a:solidFill>
                <a:latin typeface="Roboto" panose="02000000000000000000" pitchFamily="2" charset="0"/>
                <a:ea typeface="Roboto" panose="02000000000000000000" pitchFamily="2" charset="0"/>
              </a:rPr>
              <a:t>Websites aren’t as accessible, inconvenient to navigate to on smartphone devices</a:t>
            </a:r>
          </a:p>
          <a:p>
            <a:pPr>
              <a:lnSpc>
                <a:spcPct val="150000"/>
              </a:lnSpc>
            </a:pPr>
            <a:r>
              <a:rPr lang="en-US" sz="1800" dirty="0">
                <a:solidFill>
                  <a:srgbClr val="212529"/>
                </a:solidFill>
                <a:latin typeface="Roboto" panose="02000000000000000000" pitchFamily="2" charset="0"/>
                <a:ea typeface="Roboto" panose="02000000000000000000" pitchFamily="2" charset="0"/>
              </a:rPr>
              <a:t>Mobile app exists, but focused broadly on Canada and only for missing children</a:t>
            </a:r>
            <a:endParaRPr lang="en-CA" dirty="0">
              <a:latin typeface="Roboto" panose="02000000000000000000" pitchFamily="2" charset="0"/>
              <a:ea typeface="Roboto" panose="02000000000000000000" pitchFamily="2" charset="0"/>
            </a:endParaRPr>
          </a:p>
        </p:txBody>
      </p:sp>
      <p:pic>
        <p:nvPicPr>
          <p:cNvPr id="5" name="Picture 4" descr="Graphical user interface, website&#10;&#10;Description automatically generated">
            <a:extLst>
              <a:ext uri="{FF2B5EF4-FFF2-40B4-BE49-F238E27FC236}">
                <a16:creationId xmlns:a16="http://schemas.microsoft.com/office/drawing/2014/main" id="{BD05B83F-A933-498E-B7B6-E64681F28FDE}"/>
              </a:ext>
            </a:extLst>
          </p:cNvPr>
          <p:cNvPicPr>
            <a:picLocks noChangeAspect="1"/>
          </p:cNvPicPr>
          <p:nvPr/>
        </p:nvPicPr>
        <p:blipFill>
          <a:blip r:embed="rId2"/>
          <a:stretch>
            <a:fillRect/>
          </a:stretch>
        </p:blipFill>
        <p:spPr>
          <a:xfrm>
            <a:off x="9060427" y="3665684"/>
            <a:ext cx="2531805" cy="2220007"/>
          </a:xfrm>
          <a:prstGeom prst="rect">
            <a:avLst/>
          </a:prstGeom>
        </p:spPr>
      </p:pic>
      <p:pic>
        <p:nvPicPr>
          <p:cNvPr id="7" name="Picture 6" descr="A picture containing text, person, screenshot&#10;&#10;Description automatically generated">
            <a:extLst>
              <a:ext uri="{FF2B5EF4-FFF2-40B4-BE49-F238E27FC236}">
                <a16:creationId xmlns:a16="http://schemas.microsoft.com/office/drawing/2014/main" id="{84AB9730-5B07-43EE-BEE3-C969BC265AE1}"/>
              </a:ext>
            </a:extLst>
          </p:cNvPr>
          <p:cNvPicPr>
            <a:picLocks noChangeAspect="1"/>
          </p:cNvPicPr>
          <p:nvPr/>
        </p:nvPicPr>
        <p:blipFill>
          <a:blip r:embed="rId3"/>
          <a:stretch>
            <a:fillRect/>
          </a:stretch>
        </p:blipFill>
        <p:spPr>
          <a:xfrm>
            <a:off x="4535634" y="4001496"/>
            <a:ext cx="4463845" cy="2416075"/>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22EB6E92-FA40-406D-B5C4-EEB6D314AE28}"/>
              </a:ext>
            </a:extLst>
          </p:cNvPr>
          <p:cNvPicPr>
            <a:picLocks noChangeAspect="1"/>
          </p:cNvPicPr>
          <p:nvPr/>
        </p:nvPicPr>
        <p:blipFill>
          <a:blip r:embed="rId4"/>
          <a:stretch>
            <a:fillRect/>
          </a:stretch>
        </p:blipFill>
        <p:spPr>
          <a:xfrm>
            <a:off x="599768" y="3669065"/>
            <a:ext cx="3874918" cy="1684747"/>
          </a:xfrm>
          <a:prstGeom prst="rect">
            <a:avLst/>
          </a:prstGeom>
        </p:spPr>
      </p:pic>
    </p:spTree>
    <p:extLst>
      <p:ext uri="{BB962C8B-B14F-4D97-AF65-F5344CB8AC3E}">
        <p14:creationId xmlns:p14="http://schemas.microsoft.com/office/powerpoint/2010/main" val="31486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F4D26C74-146F-42AE-89E0-CD5F965E7F31}"/>
              </a:ext>
            </a:extLst>
          </p:cNvPr>
          <p:cNvSpPr>
            <a:spLocks noGrp="1"/>
          </p:cNvSpPr>
          <p:nvPr>
            <p:ph type="title"/>
          </p:nvPr>
        </p:nvSpPr>
        <p:spPr>
          <a:xfrm>
            <a:off x="1066800" y="642594"/>
            <a:ext cx="10058400" cy="1371600"/>
          </a:xfrm>
        </p:spPr>
        <p:txBody>
          <a:bodyPr>
            <a:normAutofit/>
          </a:bodyPr>
          <a:lstStyle/>
          <a:p>
            <a:pPr algn="ctr"/>
            <a:r>
              <a:rPr lang="en-US" b="1" i="0" u="none" strike="noStrike">
                <a:effectLst/>
              </a:rPr>
              <a:t>Overview of Evolved and Focused Stakeholders</a:t>
            </a:r>
            <a:endParaRPr lang="en-CA" dirty="0"/>
          </a:p>
        </p:txBody>
      </p:sp>
      <p:graphicFrame>
        <p:nvGraphicFramePr>
          <p:cNvPr id="5" name="Content Placeholder 2">
            <a:extLst>
              <a:ext uri="{FF2B5EF4-FFF2-40B4-BE49-F238E27FC236}">
                <a16:creationId xmlns:a16="http://schemas.microsoft.com/office/drawing/2014/main" id="{72C1EA79-6AC2-4EF9-9EF5-C15A2FDEB69C}"/>
              </a:ext>
            </a:extLst>
          </p:cNvPr>
          <p:cNvGraphicFramePr>
            <a:graphicFrameLocks noGrp="1"/>
          </p:cNvGraphicFramePr>
          <p:nvPr>
            <p:ph idx="1"/>
            <p:extLst>
              <p:ext uri="{D42A27DB-BD31-4B8C-83A1-F6EECF244321}">
                <p14:modId xmlns:p14="http://schemas.microsoft.com/office/powerpoint/2010/main" val="304584338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509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{0F79048B-F9C5-4ED7-AD42-94FB71FD6CF7}tf11531919_win32</Template>
  <TotalTime>594</TotalTime>
  <Words>327</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Avenir Next LT Pro</vt:lpstr>
      <vt:lpstr>Avenir Next LT Pro Light</vt:lpstr>
      <vt:lpstr>Calibri</vt:lpstr>
      <vt:lpstr>Garamond</vt:lpstr>
      <vt:lpstr>Roboto</vt:lpstr>
      <vt:lpstr>SavonVTI</vt:lpstr>
      <vt:lpstr>Scrum #1</vt:lpstr>
      <vt:lpstr>Project Idea Need/Opportunity</vt:lpstr>
      <vt:lpstr>High-level Community’s Characteristics</vt:lpstr>
      <vt:lpstr>Overview of Existing Platforms and Stand-Alone Tools</vt:lpstr>
      <vt:lpstr>Overview of Evolved and Focused Stakeholders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#1</dc:title>
  <dc:creator>Qurrat Ulain</dc:creator>
  <cp:lastModifiedBy>Qurrat Ulain</cp:lastModifiedBy>
  <cp:revision>2</cp:revision>
  <dcterms:created xsi:type="dcterms:W3CDTF">2021-10-05T08:57:57Z</dcterms:created>
  <dcterms:modified xsi:type="dcterms:W3CDTF">2021-10-05T18:52:08Z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