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9" r:id="rId3"/>
    <p:sldId id="286" r:id="rId4"/>
    <p:sldId id="285" r:id="rId5"/>
    <p:sldId id="287" r:id="rId6"/>
    <p:sldId id="296" r:id="rId7"/>
    <p:sldId id="297" r:id="rId8"/>
    <p:sldId id="298" r:id="rId9"/>
    <p:sldId id="299" r:id="rId10"/>
    <p:sldId id="295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8" r:id="rId40"/>
    <p:sldId id="294" r:id="rId41"/>
    <p:sldId id="291" r:id="rId42"/>
    <p:sldId id="292" r:id="rId43"/>
    <p:sldId id="293" r:id="rId44"/>
    <p:sldId id="290" r:id="rId4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שאלות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 שאלות שנענו</c:v>
                </c:pt>
                <c:pt idx="1">
                  <c:v> שאלות שלא נענו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he-I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chart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מילה והיפוכה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מילים נרדפות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משחק נוסף...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marker val="1"/>
        <c:axId val="94413184"/>
        <c:axId val="94414720"/>
      </c:lineChart>
      <c:catAx>
        <c:axId val="94413184"/>
        <c:scaling>
          <c:orientation val="minMax"/>
        </c:scaling>
        <c:axPos val="b"/>
        <c:tickLblPos val="nextTo"/>
        <c:crossAx val="94414720"/>
        <c:crosses val="autoZero"/>
        <c:auto val="1"/>
        <c:lblAlgn val="ctr"/>
        <c:lblOffset val="100"/>
      </c:catAx>
      <c:valAx>
        <c:axId val="94414720"/>
        <c:scaling>
          <c:orientation val="minMax"/>
        </c:scaling>
        <c:axPos val="l"/>
        <c:majorGridlines/>
        <c:numFmt formatCode="General" sourceLinked="1"/>
        <c:tickLblPos val="nextTo"/>
        <c:crossAx val="944131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he-I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י'/כסלו/תשע"ז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י'/כסלו/תשע"ז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י'/כסלו/תשע"ז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י'/כסלו/תשע"ז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י'/כסלו/תשע"ז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י'/כסלו/תשע"ז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י'/כסלו/תשע"ז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י'/כסלו/תשע"ז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י'/כסלו/תשע"ז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י'/כסלו/תשע"ז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י'/כסלו/תשע"ז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C5A8-C000-4ACE-838B-EAA86945B01D}" type="datetimeFigureOut">
              <a:rPr lang="he-IL" smtClean="0"/>
              <a:pPr/>
              <a:t>י'/כסלו/תשע"ז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0"/>
            <a:ext cx="4752528" cy="5142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3888" y="5661248"/>
            <a:ext cx="52864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i="1" dirty="0" smtClean="0">
                <a:latin typeface="Calibri" pitchFamily="34" charset="0"/>
                <a:cs typeface="Calibri" pitchFamily="34" charset="0"/>
              </a:rPr>
              <a:t>מגל וייס,  שי דיין,  רועי פילר</a:t>
            </a:r>
            <a:endParaRPr lang="he-IL" sz="32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16"/>
          <p:cNvSpPr/>
          <p:nvPr/>
        </p:nvSpPr>
        <p:spPr>
          <a:xfrm>
            <a:off x="1691680" y="2636912"/>
            <a:ext cx="60121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אב-טיפוס והדגמת תרחישי שימוש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0600" y="3124200"/>
            <a:ext cx="2971800" cy="1752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 למורה</a:t>
            </a:r>
            <a:endParaRPr lang="he-IL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3124200"/>
            <a:ext cx="2971800" cy="1752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 לתלמיד</a:t>
            </a:r>
            <a:endParaRPr lang="he-I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95600" y="2819400"/>
            <a:ext cx="3352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שם משתמש</a:t>
            </a:r>
            <a:endParaRPr lang="he-IL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3581400"/>
            <a:ext cx="3352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סיסמא</a:t>
            </a:r>
            <a:endParaRPr lang="he-IL" sz="2400" dirty="0"/>
          </a:p>
        </p:txBody>
      </p:sp>
      <p:sp>
        <p:nvSpPr>
          <p:cNvPr id="7" name="Oval 6"/>
          <p:cNvSpPr/>
          <p:nvPr/>
        </p:nvSpPr>
        <p:spPr>
          <a:xfrm>
            <a:off x="3657600" y="4495800"/>
            <a:ext cx="1905000" cy="1143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</a:t>
            </a:r>
            <a:endParaRPr lang="he-IL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6096000"/>
            <a:ext cx="2667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b="1" dirty="0" smtClean="0">
                <a:solidFill>
                  <a:srgbClr val="FF0000"/>
                </a:solidFill>
              </a:rPr>
              <a:t>כניסה לתלמיד / מורה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72400" y="2286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7470" y="2967335"/>
            <a:ext cx="5949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מסכים עבור התלמיד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200400" y="52578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ספרות</a:t>
            </a:r>
            <a:endParaRPr lang="he-IL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200400" y="46482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תרבות ישראל</a:t>
            </a:r>
            <a:endParaRPr lang="he-IL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40386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הסטוריה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3429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514600"/>
            <a:ext cx="571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 smtClean="0"/>
              <a:t>ברוך הבא &lt;שם משתמש&gt;, אנא בחר מקצוע:</a:t>
            </a:r>
            <a:endParaRPr lang="en-US" sz="24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772400" y="2286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286000" y="22860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ספרות כיתה ז'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0" y="31242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בלדות ספרותיות</a:t>
            </a:r>
            <a:endParaRPr lang="he-IL" sz="2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724400" y="38100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שואה וגבורה</a:t>
            </a:r>
            <a:endParaRPr lang="he-IL" sz="28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44958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סיפור קצר מתורגם</a:t>
            </a:r>
            <a:endParaRPr lang="he-IL" sz="2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724400" y="51816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שירה</a:t>
            </a:r>
            <a:endParaRPr lang="he-IL" sz="28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81000" y="51816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מאבק וזיכרון</a:t>
            </a:r>
            <a:endParaRPr lang="he-IL" sz="28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81000" y="44958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רומנסות</a:t>
            </a:r>
            <a:endParaRPr lang="he-IL" sz="28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381000" y="38100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בלדות סקוטיות</a:t>
            </a:r>
            <a:endParaRPr lang="he-IL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1000" y="31242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אגדות וסיפורי עם</a:t>
            </a:r>
            <a:endParaRPr lang="he-IL" sz="28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אגדות וסיפורי עם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430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שלוש הטבעות / בוקאצ'יו ג'ובאני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1430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אם לא למעלה מזה / פרץ יצחק לייבוש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43000" y="33528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המסמר / נאווי אליהו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3716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אתגר כתיבה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3716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משחקי אוצר מילים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3352800"/>
            <a:ext cx="6248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לסיפור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- הסיפור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3886200"/>
            <a:ext cx="7315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 smtClean="0"/>
              <a:t>תוכן הסיפור...</a:t>
            </a:r>
            <a:endParaRPr lang="he-IL" sz="2800" dirty="0"/>
          </a:p>
        </p:txBody>
      </p:sp>
      <p:pic>
        <p:nvPicPr>
          <p:cNvPr id="11" name="Picture 10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590800"/>
            <a:ext cx="1066799" cy="1066799"/>
          </a:xfrm>
          <a:prstGeom prst="rect">
            <a:avLst/>
          </a:prstGeom>
        </p:spPr>
      </p:pic>
      <p:sp>
        <p:nvSpPr>
          <p:cNvPr id="15" name="Down Arrow Callout 14"/>
          <p:cNvSpPr/>
          <p:nvPr/>
        </p:nvSpPr>
        <p:spPr>
          <a:xfrm>
            <a:off x="304800" y="1828800"/>
            <a:ext cx="1676400" cy="685800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הקראה</a:t>
            </a:r>
            <a:endParaRPr lang="he-IL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– </a:t>
            </a:r>
            <a:r>
              <a:rPr lang="he-IL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משחקי אוצר מילים</a:t>
            </a:r>
            <a:endParaRPr lang="he-IL" sz="36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716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מילה והיפוכה – קוד המשחק: 1796</a:t>
            </a:r>
            <a:endParaRPr lang="he-IL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3716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מילים נרדפות – קוד המשחק: 25528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3131840" y="620688"/>
            <a:ext cx="44141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רקע כללי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348880"/>
            <a:ext cx="785818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ליקויי כתיבה גורמים פער משמעותי בין הכתיבה לבין מיומנויות אחרות, כגון חשיבה, היזכרות ויכולת-הניסוח.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ליקויי כתיבה מנמיכים את התיפקוד במבחנים </a:t>
            </a:r>
            <a:r>
              <a:rPr lang="he-IL" sz="2400" b="1" dirty="0" smtClean="0"/>
              <a:t>בכתב ואינם </a:t>
            </a:r>
            <a:r>
              <a:rPr lang="he-IL" sz="2400" b="1" dirty="0" smtClean="0"/>
              <a:t>מאפשרים לכותב להפגין את הידע והיכולת האמיתיים שלו באמצעות הכתיבה.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/>
              <a:t> </a:t>
            </a:r>
            <a:r>
              <a:rPr lang="he-IL" sz="2400" b="1" dirty="0" smtClean="0"/>
              <a:t>ניתן לשפר את מיומנות הכתיבה על ידי מתן אסטרטגיות כתיבה וטיפים לכתיבה שימושית, בין אם כתיבה בהבעת עמדה ובין אם תשובה לגבי שאלה ספציפית.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– </a:t>
            </a:r>
            <a:r>
              <a:rPr lang="he-IL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תרגול כתיבה</a:t>
            </a:r>
            <a:endParaRPr lang="he-IL" sz="36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3" name="Up Ribbon 12"/>
          <p:cNvSpPr/>
          <p:nvPr/>
        </p:nvSpPr>
        <p:spPr>
          <a:xfrm>
            <a:off x="2057400" y="4038600"/>
            <a:ext cx="5029200" cy="1752600"/>
          </a:xfrm>
          <a:prstGeom prst="ribbon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b="1" dirty="0" smtClean="0"/>
              <a:t>המשך לשאלות</a:t>
            </a:r>
            <a:endParaRPr lang="he-IL" sz="3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90800" y="2438400"/>
            <a:ext cx="4114800" cy="114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b="1" dirty="0" smtClean="0"/>
              <a:t>פרופיל אישי</a:t>
            </a:r>
            <a:endParaRPr lang="he-IL" sz="4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429000" y="56388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ספרות</a:t>
            </a:r>
            <a:endParaRPr lang="he-IL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429000" y="50292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תרבות ישראל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429000" y="44196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הסטוריה</a:t>
            </a:r>
            <a:endParaRPr lang="he-IL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3810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-533400"/>
            <a:ext cx="4762500" cy="2743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90800" y="1828800"/>
            <a:ext cx="4114800" cy="114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b="1" dirty="0" smtClean="0"/>
              <a:t>פרופיל אישי</a:t>
            </a:r>
            <a:endParaRPr lang="he-IL" sz="4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3048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-838200" y="4419600"/>
          <a:ext cx="57150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4800600" y="4038600"/>
          <a:ext cx="43434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0250" y="2967335"/>
            <a:ext cx="5543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מסכים עבור המורה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648200" y="35052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תוכן</a:t>
            </a:r>
            <a:endParaRPr lang="he-IL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47244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תלמידים</a:t>
            </a:r>
            <a:endParaRPr lang="he-IL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41148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מורים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5052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כיתות</a:t>
            </a:r>
            <a:endParaRPr lang="he-IL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514600"/>
            <a:ext cx="571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 smtClean="0"/>
              <a:t>ברוך הבא &lt;שם משתמש&gt;</a:t>
            </a:r>
            <a:endParaRPr lang="en-US" sz="24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648200" y="41148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משתמשים / כיתות</a:t>
            </a:r>
            <a:endParaRPr lang="he-IL" sz="28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47244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242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תוכן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956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סיפור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956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קובץ שמע</a:t>
            </a:r>
            <a:endParaRPr lang="he-IL" sz="2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8956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שאלות</a:t>
            </a:r>
            <a:endParaRPr lang="he-IL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8956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שאלות</a:t>
            </a:r>
            <a:endParaRPr lang="he-IL" sz="28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8956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פירושי מילים</a:t>
            </a:r>
            <a:endParaRPr lang="he-IL" sz="28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362200" y="2286000"/>
            <a:ext cx="4419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משתמשים / כיתות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47244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מורה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971800" y="41148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תלמיד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971800" y="35052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0" name="Line Callout 1 9"/>
          <p:cNvSpPr/>
          <p:nvPr/>
        </p:nvSpPr>
        <p:spPr>
          <a:xfrm>
            <a:off x="6477000" y="4114800"/>
            <a:ext cx="1447800" cy="685800"/>
          </a:xfrm>
          <a:prstGeom prst="borderCallout1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rgbClr val="C00000"/>
                </a:solidFill>
              </a:rPr>
              <a:t>ממתין לבדיקה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3707904" y="764704"/>
            <a:ext cx="31683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החזון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636912"/>
            <a:ext cx="785818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פיתוח שיטת לימוד מודרנית ויעילה לפיתוח מהיר ואפקטיבי של מיומנויות כתיבה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פיתוח שיטת לימוד אטרקטיבית וידידותית לתלמידים שמעצימה את חווית הלמידה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/>
              <a:t> </a:t>
            </a:r>
            <a:r>
              <a:rPr lang="he-IL" sz="2400" b="1" dirty="0" smtClean="0"/>
              <a:t>הבאת התלמידים לרמה גבוהה של כתיבה שתפתח דלת לאפשרויות רבות ולמימוש עצמי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כיתות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1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124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733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343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4953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6388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4038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הוסף תלמיד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648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הסר תלמיד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מורים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ה'</a:t>
            </a:r>
            <a:endParaRPr lang="he-IL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657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267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743200" y="49530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המורה</a:t>
            </a:r>
            <a:endParaRPr lang="he-IL" sz="28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4267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הוסף כיתה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876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הסר כיתה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743200" y="29718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המורה</a:t>
            </a:r>
            <a:endParaRPr lang="he-IL" sz="28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תלמידים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194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8194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8194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194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ה'</a:t>
            </a:r>
            <a:endParaRPr lang="he-IL" sz="28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3505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41910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התלמיד</a:t>
            </a:r>
            <a:endParaRPr lang="he-IL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4114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שנה כיתה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התלמיד</a:t>
            </a:r>
            <a:endParaRPr lang="he-IL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16"/>
          <p:cNvSpPr/>
          <p:nvPr/>
        </p:nvSpPr>
        <p:spPr>
          <a:xfrm>
            <a:off x="2555776" y="332656"/>
            <a:ext cx="60121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דרישות פונקציונליות מרכזיות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420888"/>
            <a:ext cx="785818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u="sng" dirty="0" smtClean="0"/>
              <a:t>עבור התלמיד:</a:t>
            </a:r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הקראת טקסטים </a:t>
            </a:r>
            <a:r>
              <a:rPr lang="he-IL" sz="2400" b="1" dirty="0" smtClean="0"/>
              <a:t>בקול</a:t>
            </a: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הצעת משפטי מפתח לשימוש בעת </a:t>
            </a:r>
            <a:r>
              <a:rPr lang="he-IL" sz="2400" b="1" dirty="0" smtClean="0"/>
              <a:t>הכתיבה</a:t>
            </a: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הגבלת כמות המילים </a:t>
            </a:r>
            <a:r>
              <a:rPr lang="he-IL" sz="2400" b="1" dirty="0" smtClean="0"/>
              <a:t>בתשובה</a:t>
            </a: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/>
              <a:t> </a:t>
            </a:r>
            <a:r>
              <a:rPr lang="he-IL" sz="2400" b="1" dirty="0" smtClean="0"/>
              <a:t>הצעת מילות קישור לשימוש בכתיבה ומעקב </a:t>
            </a:r>
            <a:r>
              <a:rPr lang="he-IL" sz="2400" b="1" dirty="0" smtClean="0"/>
              <a:t>אחר </a:t>
            </a:r>
            <a:r>
              <a:rPr lang="he-IL" sz="2400" b="1" dirty="0" smtClean="0"/>
              <a:t>הכמות </a:t>
            </a:r>
            <a:r>
              <a:rPr lang="he-IL" sz="2400" b="1" dirty="0" smtClean="0"/>
              <a:t>שלהן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r>
              <a:rPr lang="he-IL" sz="2400" b="1" u="sng" dirty="0" smtClean="0"/>
              <a:t>עבור המורה:</a:t>
            </a:r>
            <a:endParaRPr lang="he-IL" sz="2400" b="1" u="sng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יכולת להעלות תכנים: טקסטים, שמע, פירושי מילים, שאלות</a:t>
            </a:r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יכולת לקבוע כללים למענה על שאלה ספציפית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2708920"/>
            <a:ext cx="742955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כלי המשמש גלגלי עזר לתלמידים לפיתוח מיומנויות כתיבה על ידי שימוש בתיבת כתיבה חכמה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כלי ידידותי המספק חווית למידה על ידי משחקי למידה, הקראת טקסטים וליווי בכתיבת מטלות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כלי המייעל את האינטרקציה בין המורה לתלמידים בעזרת יכולות אנליזה ומעקב אחר התקדמות התלמידים</a:t>
            </a:r>
          </a:p>
          <a:p>
            <a:endParaRPr lang="en-US" sz="2400" b="1" dirty="0"/>
          </a:p>
          <a:p>
            <a:endParaRPr lang="he-IL" sz="2400" b="1" dirty="0"/>
          </a:p>
        </p:txBody>
      </p:sp>
      <p:sp>
        <p:nvSpPr>
          <p:cNvPr id="8" name="מלבן 7"/>
          <p:cNvSpPr/>
          <p:nvPr/>
        </p:nvSpPr>
        <p:spPr>
          <a:xfrm>
            <a:off x="3287791" y="764704"/>
            <a:ext cx="3709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הפתרון שלנו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16"/>
          <p:cNvSpPr/>
          <p:nvPr/>
        </p:nvSpPr>
        <p:spPr>
          <a:xfrm>
            <a:off x="2555776" y="332656"/>
            <a:ext cx="60121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דרישות לא פונקציונליות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780928"/>
            <a:ext cx="785818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ממשקי משתמש בעברית</a:t>
            </a:r>
          </a:p>
          <a:p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תמיכה </a:t>
            </a:r>
            <a:r>
              <a:rPr lang="he-IL" sz="2400" b="1" dirty="0" smtClean="0"/>
              <a:t>בכמות מידע של עד </a:t>
            </a:r>
            <a:r>
              <a:rPr lang="en-US" sz="2400" b="1" dirty="0" smtClean="0"/>
              <a:t>GB</a:t>
            </a:r>
            <a:r>
              <a:rPr lang="he-IL" sz="2400" b="1" dirty="0" smtClean="0"/>
              <a:t>100 (בעיקר לקבצי שמע)</a:t>
            </a: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תמיכה </a:t>
            </a:r>
            <a:r>
              <a:rPr lang="he-IL" sz="2400" b="1" dirty="0" smtClean="0"/>
              <a:t>בכ-500 משתמשים בו-זמנית (מורים ותלמידים)</a:t>
            </a: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אי-אובדן מידע בעת תקשורת לקויה עם השרת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4"/>
          <p:cNvSpPr/>
          <p:nvPr/>
        </p:nvSpPr>
        <p:spPr>
          <a:xfrm>
            <a:off x="3131840" y="548680"/>
            <a:ext cx="44141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סטטוס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276872"/>
            <a:ext cx="785818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מחקר קיים על תחום מיומנויות הכתיבה והלמידה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מסמך דרישות מלא (</a:t>
            </a:r>
            <a:r>
              <a:rPr lang="en-US" sz="2400" b="1" dirty="0" smtClean="0"/>
              <a:t>ARD</a:t>
            </a:r>
            <a:r>
              <a:rPr lang="he-IL" sz="2400" b="1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אב-טיפוס מוכן (</a:t>
            </a:r>
            <a:r>
              <a:rPr lang="en-US" sz="2400" b="1" dirty="0" smtClean="0"/>
              <a:t>Mockup</a:t>
            </a:r>
            <a:r>
              <a:rPr lang="he-IL" sz="2400" b="1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תרחישי שימוש מפורטים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דיאגרמת מידע של צד השרת (</a:t>
            </a:r>
            <a:r>
              <a:rPr lang="en-US" sz="2400" b="1" dirty="0" smtClean="0"/>
              <a:t>UML</a:t>
            </a:r>
            <a:r>
              <a:rPr lang="he-IL" sz="2400" b="1" dirty="0" smtClean="0"/>
              <a:t>)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4"/>
          <p:cNvSpPr/>
          <p:nvPr/>
        </p:nvSpPr>
        <p:spPr>
          <a:xfrm>
            <a:off x="2915816" y="548680"/>
            <a:ext cx="51125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סיכונים ואתגרים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2896"/>
            <a:ext cx="785818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התממשקות למערכות חיצוניות</a:t>
            </a:r>
            <a:r>
              <a:rPr lang="he-IL" sz="2400" b="1" dirty="0" smtClean="0"/>
              <a:t>:</a:t>
            </a:r>
          </a:p>
          <a:p>
            <a:pPr lvl="1">
              <a:buFont typeface="Arial" pitchFamily="34" charset="0"/>
              <a:buChar char="•"/>
            </a:pPr>
            <a:endParaRPr lang="he-IL" sz="2400" b="1" dirty="0"/>
          </a:p>
          <a:p>
            <a:pPr lvl="1">
              <a:buFont typeface="Arial" pitchFamily="34" charset="0"/>
              <a:buChar char="•"/>
            </a:pPr>
            <a:r>
              <a:rPr lang="he-IL" sz="2400" b="1" dirty="0" smtClean="0"/>
              <a:t> משחקי </a:t>
            </a:r>
            <a:r>
              <a:rPr lang="en-US" sz="2400" b="1" dirty="0" smtClean="0"/>
              <a:t>online</a:t>
            </a:r>
            <a:r>
              <a:rPr lang="he-IL" sz="2400" b="1" dirty="0" smtClean="0"/>
              <a:t> חיצוניים (לצורכי מעקב אחר צבירת נקודות</a:t>
            </a:r>
            <a:r>
              <a:rPr lang="he-IL" sz="2400" b="1" dirty="0" smtClean="0"/>
              <a:t>)</a:t>
            </a:r>
          </a:p>
          <a:p>
            <a:pPr lvl="1">
              <a:buFont typeface="Arial" pitchFamily="34" charset="0"/>
              <a:buChar char="•"/>
            </a:pPr>
            <a:endParaRPr lang="he-IL" sz="2400" b="1" dirty="0" smtClean="0"/>
          </a:p>
          <a:p>
            <a:pPr lvl="1">
              <a:buFont typeface="Arial" pitchFamily="34" charset="0"/>
              <a:buChar char="•"/>
            </a:pPr>
            <a:r>
              <a:rPr lang="he-IL" sz="2400" b="1" dirty="0" smtClean="0"/>
              <a:t> מערכת אוטומטית להקראת טקסט </a:t>
            </a:r>
            <a:r>
              <a:rPr lang="he-IL" sz="2400" b="1" dirty="0" smtClean="0"/>
              <a:t>בעברית (?)</a:t>
            </a:r>
            <a:endParaRPr lang="he-IL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4"/>
          <p:cNvSpPr/>
          <p:nvPr/>
        </p:nvSpPr>
        <p:spPr>
          <a:xfrm>
            <a:off x="2915816" y="692696"/>
            <a:ext cx="50405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איטרציה ראשונה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785818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 smtClean="0"/>
              <a:t>      </a:t>
            </a:r>
            <a:r>
              <a:rPr lang="en-US" sz="2400" b="1" u="sng" dirty="0" smtClean="0"/>
              <a:t>UI </a:t>
            </a:r>
            <a:r>
              <a:rPr lang="en-US" sz="2400" b="1" dirty="0" smtClean="0"/>
              <a:t>	</a:t>
            </a:r>
            <a:endParaRPr lang="he-IL" sz="2400" b="1" dirty="0" smtClean="0"/>
          </a:p>
          <a:p>
            <a:endParaRPr lang="he-IL" sz="2400" b="1" u="sng" dirty="0" smtClean="0"/>
          </a:p>
          <a:p>
            <a:pPr lvl="1">
              <a:buFont typeface="Arial" pitchFamily="34" charset="0"/>
              <a:buChar char="•"/>
            </a:pPr>
            <a:r>
              <a:rPr lang="he-IL" sz="2400" b="1" dirty="0" smtClean="0"/>
              <a:t> עבור ממשק התלמיד: עיצוב תיבת הכתיבה החכמה</a:t>
            </a:r>
          </a:p>
          <a:p>
            <a:pPr lvl="1">
              <a:buFont typeface="Arial" pitchFamily="34" charset="0"/>
              <a:buChar char="•"/>
            </a:pPr>
            <a:r>
              <a:rPr lang="he-IL" sz="2400" b="1" dirty="0" smtClean="0"/>
              <a:t> עבור ממשק המורה: עיצוב מסכים להעלאת </a:t>
            </a:r>
            <a:r>
              <a:rPr lang="he-IL" sz="2400" b="1" dirty="0" smtClean="0"/>
              <a:t>תוכן</a:t>
            </a:r>
          </a:p>
          <a:p>
            <a:pPr lvl="1">
              <a:buFont typeface="Arial" pitchFamily="34" charset="0"/>
              <a:buChar char="•"/>
            </a:pPr>
            <a:endParaRPr lang="he-IL" sz="2400" b="1" dirty="0" smtClean="0"/>
          </a:p>
          <a:p>
            <a:pPr lvl="1"/>
            <a:r>
              <a:rPr lang="en-US" sz="2400" b="1" u="sng" dirty="0" smtClean="0"/>
              <a:t>Server + DB </a:t>
            </a:r>
            <a:endParaRPr lang="he-IL" sz="2400" b="1" u="sng" dirty="0" smtClean="0"/>
          </a:p>
          <a:p>
            <a:pPr lvl="1"/>
            <a:endParaRPr lang="he-IL" sz="2400" b="1" u="sng" dirty="0" smtClean="0"/>
          </a:p>
          <a:p>
            <a:pPr lvl="1"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תמיכה בפונקציונליות של תיבת הכתיבה החכמה:</a:t>
            </a:r>
          </a:p>
          <a:p>
            <a:pPr lvl="2"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הגבלה על מספר המילים בתשובה</a:t>
            </a:r>
          </a:p>
          <a:p>
            <a:pPr lvl="2"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בדיקת שימוש במילות קישור</a:t>
            </a:r>
          </a:p>
          <a:p>
            <a:pPr lvl="2"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הצעת משפטי מפתח לתשובה</a:t>
            </a:r>
          </a:p>
          <a:p>
            <a:pPr lvl="2"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בדיקה בסיסית של שימוש בסימני פיסוק</a:t>
            </a:r>
            <a:endParaRPr lang="he-IL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שאלות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5" name="Cube 3"/>
          <p:cNvSpPr/>
          <p:nvPr/>
        </p:nvSpPr>
        <p:spPr>
          <a:xfrm>
            <a:off x="3635896" y="1196752"/>
            <a:ext cx="3024336" cy="1587624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          “</a:t>
            </a:r>
            <a:r>
              <a:rPr lang="en-US" sz="2000" b="1" dirty="0" err="1" smtClean="0"/>
              <a:t>Michtava</a:t>
            </a:r>
            <a:r>
              <a:rPr lang="en-US" sz="2000" b="1" dirty="0" smtClean="0"/>
              <a:t>”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          Server</a:t>
            </a:r>
            <a:endParaRPr lang="he-IL" sz="2000" b="1" dirty="0"/>
          </a:p>
        </p:txBody>
      </p:sp>
      <p:sp>
        <p:nvSpPr>
          <p:cNvPr id="6" name="Folded Corner 4"/>
          <p:cNvSpPr/>
          <p:nvPr/>
        </p:nvSpPr>
        <p:spPr>
          <a:xfrm>
            <a:off x="1259632" y="2492896"/>
            <a:ext cx="1224136" cy="129614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Pupils WEB </a:t>
            </a:r>
            <a:r>
              <a:rPr lang="en-US" sz="2000" b="1" dirty="0" smtClean="0"/>
              <a:t>Interface</a:t>
            </a:r>
            <a:endParaRPr lang="he-IL" sz="2000" b="1" dirty="0"/>
          </a:p>
        </p:txBody>
      </p:sp>
      <p:sp>
        <p:nvSpPr>
          <p:cNvPr id="7" name="Folded Corner 5"/>
          <p:cNvSpPr/>
          <p:nvPr/>
        </p:nvSpPr>
        <p:spPr>
          <a:xfrm>
            <a:off x="7236296" y="2708920"/>
            <a:ext cx="1368152" cy="115212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Teachers WEB </a:t>
            </a:r>
            <a:r>
              <a:rPr lang="en-US" sz="2000" b="1" dirty="0" smtClean="0"/>
              <a:t>Interface</a:t>
            </a:r>
            <a:endParaRPr lang="he-IL" sz="2000" b="1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11760" y="2636912"/>
            <a:ext cx="136815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/>
        </p:nvCxnSpPr>
        <p:spPr>
          <a:xfrm>
            <a:off x="6084168" y="2636912"/>
            <a:ext cx="1220688" cy="51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10"/>
          <p:cNvSpPr/>
          <p:nvPr/>
        </p:nvSpPr>
        <p:spPr>
          <a:xfrm>
            <a:off x="964704" y="5387752"/>
            <a:ext cx="1447800" cy="12192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Pupil</a:t>
            </a:r>
            <a:endParaRPr lang="he-IL" sz="2000" b="1" dirty="0"/>
          </a:p>
        </p:txBody>
      </p:sp>
      <p:sp>
        <p:nvSpPr>
          <p:cNvPr id="11" name="Smiley Face 11"/>
          <p:cNvSpPr/>
          <p:nvPr/>
        </p:nvSpPr>
        <p:spPr>
          <a:xfrm>
            <a:off x="6832104" y="5463952"/>
            <a:ext cx="1447800" cy="12192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Teacher</a:t>
            </a:r>
            <a:endParaRPr lang="he-IL" sz="2000" b="1" dirty="0"/>
          </a:p>
        </p:txBody>
      </p:sp>
      <p:sp>
        <p:nvSpPr>
          <p:cNvPr id="12" name="Curved Right Arrow 12"/>
          <p:cNvSpPr/>
          <p:nvPr/>
        </p:nvSpPr>
        <p:spPr>
          <a:xfrm>
            <a:off x="5536704" y="3787552"/>
            <a:ext cx="990600" cy="1981200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3. Final Check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Up Arrow 15"/>
          <p:cNvSpPr/>
          <p:nvPr/>
        </p:nvSpPr>
        <p:spPr>
          <a:xfrm>
            <a:off x="7441704" y="3939952"/>
            <a:ext cx="381000" cy="121920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dirty="0"/>
          </a:p>
        </p:txBody>
      </p:sp>
      <p:sp>
        <p:nvSpPr>
          <p:cNvPr id="14" name="TextBox 16"/>
          <p:cNvSpPr txBox="1"/>
          <p:nvPr/>
        </p:nvSpPr>
        <p:spPr>
          <a:xfrm>
            <a:off x="7746504" y="4244752"/>
            <a:ext cx="1600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1. Texts and Questions upload</a:t>
            </a:r>
            <a:endParaRPr lang="he-IL" dirty="0"/>
          </a:p>
        </p:txBody>
      </p:sp>
      <p:sp>
        <p:nvSpPr>
          <p:cNvPr id="15" name="Up-Down Arrow 17"/>
          <p:cNvSpPr/>
          <p:nvPr/>
        </p:nvSpPr>
        <p:spPr>
          <a:xfrm>
            <a:off x="1269504" y="3939952"/>
            <a:ext cx="381000" cy="1143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6" name="TextBox 18"/>
          <p:cNvSpPr txBox="1"/>
          <p:nvPr/>
        </p:nvSpPr>
        <p:spPr>
          <a:xfrm>
            <a:off x="1726704" y="3787552"/>
            <a:ext cx="28194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Answering questions, while getting real-time feedback from “</a:t>
            </a:r>
            <a:r>
              <a:rPr lang="en-US" dirty="0" err="1" smtClean="0"/>
              <a:t>Michtava</a:t>
            </a:r>
            <a:r>
              <a:rPr lang="en-US" dirty="0" smtClean="0"/>
              <a:t>”, until the final answers are ready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3059832" y="188640"/>
            <a:ext cx="44141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הרעיון הכללי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3851920" y="1700808"/>
            <a:ext cx="648072" cy="79208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DB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17" name="מלבן 16"/>
          <p:cNvSpPr/>
          <p:nvPr/>
        </p:nvSpPr>
        <p:spPr>
          <a:xfrm>
            <a:off x="2987824" y="0"/>
            <a:ext cx="5400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יישויות מרכזיות א'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8" name="Picture 17" descr="Text Heirarchy 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340768"/>
            <a:ext cx="7509276" cy="5296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17" name="מלבן 16"/>
          <p:cNvSpPr/>
          <p:nvPr/>
        </p:nvSpPr>
        <p:spPr>
          <a:xfrm>
            <a:off x="2843808" y="0"/>
            <a:ext cx="5400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יישויות מרכזיות ב'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Picture 4" descr="Users &amp; Class 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2987" y="997170"/>
            <a:ext cx="7561461" cy="5673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17" name="מלבן 16"/>
          <p:cNvSpPr/>
          <p:nvPr/>
        </p:nvSpPr>
        <p:spPr>
          <a:xfrm>
            <a:off x="2267744" y="188640"/>
            <a:ext cx="66247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זרימת מסכים - תלמיד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32040" y="1340768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בחירת נושא</a:t>
            </a:r>
            <a:endParaRPr lang="he-IL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932040" y="2492896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בחירת תת-נושא</a:t>
            </a:r>
            <a:endParaRPr lang="he-IL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932040" y="3717032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בחירת קטע קריאה</a:t>
            </a:r>
            <a:endParaRPr lang="he-IL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555776" y="5013176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אתגר כתיבה</a:t>
            </a:r>
            <a:endParaRPr lang="he-IL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860032" y="5013176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משחקי אוצר מילים</a:t>
            </a:r>
            <a:endParaRPr lang="he-IL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164288" y="5013176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המשך לקטע הקריאה</a:t>
            </a:r>
            <a:endParaRPr lang="he-IL" sz="2400" b="1" dirty="0"/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5832140" y="21328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96136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96136" y="45091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79912" y="4437112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60232" y="4437112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23528" y="4869160"/>
            <a:ext cx="1872208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תיבת כתיבה חכמה</a:t>
            </a:r>
            <a:endParaRPr lang="he-IL" sz="2400" b="1" dirty="0"/>
          </a:p>
        </p:txBody>
      </p:sp>
      <p:cxnSp>
        <p:nvCxnSpPr>
          <p:cNvPr id="30" name="Straight Arrow Connector 29"/>
          <p:cNvCxnSpPr>
            <a:endCxn id="29" idx="3"/>
          </p:cNvCxnSpPr>
          <p:nvPr/>
        </p:nvCxnSpPr>
        <p:spPr>
          <a:xfrm flipH="1">
            <a:off x="2195736" y="53732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17" name="מלבן 16"/>
          <p:cNvSpPr/>
          <p:nvPr/>
        </p:nvSpPr>
        <p:spPr>
          <a:xfrm>
            <a:off x="2267744" y="188640"/>
            <a:ext cx="66247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זרימת מסכים - מורה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1844824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תפריט ראשי</a:t>
            </a:r>
            <a:endParaRPr lang="he-IL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3429000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הוספת תוכן</a:t>
            </a:r>
            <a:endParaRPr lang="he-IL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987824" y="4797152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הוספת טקסט</a:t>
            </a:r>
            <a:endParaRPr lang="he-IL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835696" y="3068960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בדיקת שאלות</a:t>
            </a:r>
            <a:endParaRPr lang="he-IL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4797152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הוספת שמע</a:t>
            </a:r>
            <a:endParaRPr lang="he-IL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876256" y="4797152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הוספת שאלות</a:t>
            </a:r>
            <a:endParaRPr lang="he-IL" sz="2400" b="1" dirty="0"/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547210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995936" y="4221088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80112" y="422108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19872" y="2564904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56176" y="4221088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83568" y="4797152"/>
            <a:ext cx="2088232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הוספת פירושי מילים</a:t>
            </a:r>
            <a:endParaRPr lang="he-IL" sz="24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11760" y="4005064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813</Words>
  <Application>Microsoft Office PowerPoint</Application>
  <PresentationFormat>On-screen Show (4:3)</PresentationFormat>
  <Paragraphs>263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ערכת נושא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שי דיין</dc:creator>
  <cp:lastModifiedBy>Windows User</cp:lastModifiedBy>
  <cp:revision>74</cp:revision>
  <dcterms:created xsi:type="dcterms:W3CDTF">2016-12-04T14:43:44Z</dcterms:created>
  <dcterms:modified xsi:type="dcterms:W3CDTF">2016-12-10T13:34:29Z</dcterms:modified>
</cp:coreProperties>
</file>