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85" r:id="rId3"/>
    <p:sldId id="286" r:id="rId4"/>
    <p:sldId id="289" r:id="rId5"/>
    <p:sldId id="287" r:id="rId6"/>
    <p:sldId id="288" r:id="rId7"/>
    <p:sldId id="294" r:id="rId8"/>
    <p:sldId id="29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91" r:id="rId38"/>
    <p:sldId id="292" r:id="rId39"/>
    <p:sldId id="293" r:id="rId40"/>
    <p:sldId id="290" r:id="rId41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שאלות</c:v>
                </c:pt>
              </c:strCache>
            </c:strRef>
          </c:tx>
          <c:cat>
            <c:strRef>
              <c:f>Sheet1!$A$2:$A$5</c:f>
              <c:strCache>
                <c:ptCount val="2"/>
                <c:pt idx="0">
                  <c:v> שאלות שנענו</c:v>
                </c:pt>
                <c:pt idx="1">
                  <c:v> שאלות שלא נענו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he-IL"/>
  <c:chart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מילה והיפוכה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מילים נרדפות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משחק נוסף...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ספטמבר</c:v>
                </c:pt>
                <c:pt idx="1">
                  <c:v>אוקטובר</c:v>
                </c:pt>
                <c:pt idx="2">
                  <c:v>דצמבר</c:v>
                </c:pt>
                <c:pt idx="3">
                  <c:v>ינואר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marker val="1"/>
        <c:axId val="144338304"/>
        <c:axId val="144340096"/>
      </c:lineChart>
      <c:catAx>
        <c:axId val="144338304"/>
        <c:scaling>
          <c:orientation val="minMax"/>
        </c:scaling>
        <c:axPos val="b"/>
        <c:tickLblPos val="nextTo"/>
        <c:crossAx val="144340096"/>
        <c:crosses val="autoZero"/>
        <c:auto val="1"/>
        <c:lblAlgn val="ctr"/>
        <c:lblOffset val="100"/>
      </c:catAx>
      <c:valAx>
        <c:axId val="144340096"/>
        <c:scaling>
          <c:orientation val="minMax"/>
        </c:scaling>
        <c:axPos val="l"/>
        <c:majorGridlines/>
        <c:numFmt formatCode="General" sourceLinked="1"/>
        <c:tickLblPos val="nextTo"/>
        <c:crossAx val="1443383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he-I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C5A8-C000-4ACE-838B-EAA86945B01D}" type="datetimeFigureOut">
              <a:rPr lang="he-IL" smtClean="0"/>
              <a:pPr/>
              <a:t>ד'/כסלו/תשע"ז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7CE1-F9D0-49BA-84CA-342DF206AA0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0"/>
            <a:ext cx="4752528" cy="5142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5661248"/>
            <a:ext cx="52864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i="1" dirty="0" smtClean="0">
                <a:latin typeface="Calibri" pitchFamily="34" charset="0"/>
                <a:cs typeface="Calibri" pitchFamily="34" charset="0"/>
              </a:rPr>
              <a:t>מגל וייס,  שי דיין,  רועי פילר</a:t>
            </a:r>
            <a:endParaRPr lang="he-IL" sz="3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95600" y="2819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שם משתמש</a:t>
            </a:r>
            <a:endParaRPr lang="he-IL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895600" y="3581400"/>
            <a:ext cx="3352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400" dirty="0" smtClean="0"/>
              <a:t>סיסמא</a:t>
            </a:r>
            <a:endParaRPr lang="he-IL" sz="2400" dirty="0"/>
          </a:p>
        </p:txBody>
      </p:sp>
      <p:sp>
        <p:nvSpPr>
          <p:cNvPr id="7" name="Oval 6"/>
          <p:cNvSpPr/>
          <p:nvPr/>
        </p:nvSpPr>
        <p:spPr>
          <a:xfrm>
            <a:off x="3657600" y="4495800"/>
            <a:ext cx="1905000" cy="1143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</a:t>
            </a:r>
            <a:endParaRPr lang="he-I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6096000"/>
            <a:ext cx="2667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000" b="1" dirty="0" smtClean="0">
                <a:solidFill>
                  <a:srgbClr val="FF0000"/>
                </a:solidFill>
              </a:rPr>
              <a:t>כניסה לתלמיד / מורה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7470" y="2967335"/>
            <a:ext cx="59490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התלמיד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200400" y="5257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200400" y="4648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4038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200400" y="3429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משתמש&gt;, אנא בחר מקצוע: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7772400" y="2286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286000" y="22860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ספרות כיתה ז'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ספרותיות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44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שואה וגבורה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7244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סיפור קצר מתורגם</a:t>
            </a:r>
            <a:endParaRPr lang="he-IL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47244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שירה</a:t>
            </a:r>
            <a:endParaRPr lang="he-IL" sz="28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1000" y="51816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מאבק וזיכרון</a:t>
            </a:r>
            <a:endParaRPr lang="he-IL" sz="28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44958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רומנסות</a:t>
            </a:r>
            <a:endParaRPr lang="he-IL" sz="28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81000" y="38100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בלדות סקוטיות</a:t>
            </a:r>
            <a:endParaRPr lang="he-IL" sz="28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1000" y="3124200"/>
            <a:ext cx="4267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אגדות וסיפורי עם</a:t>
            </a:r>
            <a:endParaRPr lang="he-IL" sz="2800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אגדות וסיפורי עם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1430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שלוש הטבעות / בוקאצ'יו ג'ובאני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1430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אם לא למעלה מזה / פרץ יצחק לייבוש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43000" y="33528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המסמר / נאווי אליהו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תרגול כתיבה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משחקי אוצר מילים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352800"/>
            <a:ext cx="62484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לסיפור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- הסיפור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3886200"/>
            <a:ext cx="7315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 smtClean="0"/>
              <a:t>תוכן הסיפור...</a:t>
            </a:r>
            <a:endParaRPr lang="he-IL" sz="2800" dirty="0"/>
          </a:p>
        </p:txBody>
      </p:sp>
      <p:pic>
        <p:nvPicPr>
          <p:cNvPr id="11" name="Picture 10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2590800"/>
            <a:ext cx="1066799" cy="1066799"/>
          </a:xfrm>
          <a:prstGeom prst="rect">
            <a:avLst/>
          </a:prstGeom>
        </p:spPr>
      </p:pic>
      <p:sp>
        <p:nvSpPr>
          <p:cNvPr id="15" name="Down Arrow Callout 14"/>
          <p:cNvSpPr/>
          <p:nvPr/>
        </p:nvSpPr>
        <p:spPr>
          <a:xfrm>
            <a:off x="304800" y="1828800"/>
            <a:ext cx="1676400" cy="685800"/>
          </a:xfrm>
          <a:prstGeom prst="down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 smtClean="0"/>
              <a:t>הקראה</a:t>
            </a:r>
            <a:endParaRPr lang="he-IL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משחקי אוצר מילים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71600" y="47244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מילה והיפוכה – קוד המשחק: 1796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71600" y="4038600"/>
            <a:ext cx="624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מילים נרדפות – קוד המשחק: 25528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2438400"/>
            <a:ext cx="4430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he-IL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המסמר / נאווי אליהו – </a:t>
            </a:r>
            <a:r>
              <a:rPr lang="he-IL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תרגול כתיבה</a:t>
            </a:r>
            <a:endParaRPr lang="he-IL" sz="3600" b="1" cap="none" spc="0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3" name="Up Ribbon 12"/>
          <p:cNvSpPr/>
          <p:nvPr/>
        </p:nvSpPr>
        <p:spPr>
          <a:xfrm>
            <a:off x="2057400" y="4038600"/>
            <a:ext cx="5029200" cy="1752600"/>
          </a:xfrm>
          <a:prstGeom prst="ribbon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b="1" dirty="0" smtClean="0"/>
              <a:t>המשך לשאלות</a:t>
            </a:r>
            <a:endParaRPr lang="he-IL" sz="3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600200" y="152400"/>
            <a:ext cx="1600200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פרופיל אישי</a:t>
            </a:r>
            <a:endParaRPr lang="he-IL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2708920"/>
            <a:ext cx="742955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כלי </a:t>
            </a:r>
            <a:r>
              <a:rPr lang="he-IL" sz="2400" b="1" dirty="0" smtClean="0"/>
              <a:t>המשמש גלגלי </a:t>
            </a:r>
            <a:r>
              <a:rPr lang="he-IL" sz="2400" b="1" dirty="0" smtClean="0"/>
              <a:t>עזר לתלמידים </a:t>
            </a:r>
            <a:r>
              <a:rPr lang="he-IL" sz="2400" b="1" dirty="0" smtClean="0"/>
              <a:t>לפיתוח </a:t>
            </a:r>
            <a:r>
              <a:rPr lang="he-IL" sz="2400" b="1" dirty="0" smtClean="0"/>
              <a:t>מיומנויות </a:t>
            </a:r>
            <a:r>
              <a:rPr lang="he-IL" sz="2400" b="1" dirty="0" smtClean="0"/>
              <a:t>כתיבה על ידי שימוש בתיבת כתיבה חכמה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כלי ידידותי המספק חווית למידה על ידי משחקי למידה, הקראת טקסטים וליווי בכתיבת מטלות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כלי המייעל </a:t>
            </a:r>
            <a:r>
              <a:rPr lang="he-IL" sz="2400" b="1" dirty="0" smtClean="0"/>
              <a:t>את ה</a:t>
            </a:r>
            <a:r>
              <a:rPr lang="he-IL" sz="2400" b="1" dirty="0" smtClean="0"/>
              <a:t>אינטרקציה </a:t>
            </a:r>
            <a:r>
              <a:rPr lang="he-IL" sz="2400" b="1" dirty="0" smtClean="0"/>
              <a:t>בין </a:t>
            </a:r>
            <a:r>
              <a:rPr lang="he-IL" sz="2400" b="1" dirty="0" smtClean="0"/>
              <a:t>המורה לתלמידים </a:t>
            </a:r>
            <a:r>
              <a:rPr lang="he-IL" sz="2400" b="1" dirty="0" smtClean="0"/>
              <a:t>בעזרת יכולות אנליזה </a:t>
            </a:r>
            <a:r>
              <a:rPr lang="he-IL" sz="2400" b="1" dirty="0" smtClean="0"/>
              <a:t>ומעקב אחר התקדמות התלמידים</a:t>
            </a:r>
            <a:endParaRPr lang="he-IL" sz="2400" b="1" dirty="0" smtClean="0"/>
          </a:p>
          <a:p>
            <a:endParaRPr lang="en-US" sz="2400" b="1" dirty="0"/>
          </a:p>
          <a:p>
            <a:endParaRPr lang="he-IL" sz="2400" b="1" dirty="0"/>
          </a:p>
        </p:txBody>
      </p:sp>
      <p:sp>
        <p:nvSpPr>
          <p:cNvPr id="8" name="מלבן 7"/>
          <p:cNvSpPr/>
          <p:nvPr/>
        </p:nvSpPr>
        <p:spPr>
          <a:xfrm>
            <a:off x="3779912" y="764704"/>
            <a:ext cx="27254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רקע </a:t>
            </a:r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24384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429000" y="56388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ספרות</a:t>
            </a:r>
            <a:endParaRPr lang="he-IL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429000" y="50292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תרבות ישראל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3429000" y="44196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הסטוריה</a:t>
            </a:r>
            <a:endParaRPr lang="he-IL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810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pic>
        <p:nvPicPr>
          <p:cNvPr id="8" name="Picture 7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-533400"/>
            <a:ext cx="4762500" cy="2743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590800" y="1828800"/>
            <a:ext cx="4114800" cy="1143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4000" b="1" dirty="0" smtClean="0"/>
              <a:t>פרופיל אישי</a:t>
            </a:r>
            <a:endParaRPr lang="he-IL" sz="4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429000" y="3048000"/>
            <a:ext cx="24384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מדעים</a:t>
            </a:r>
            <a:endParaRPr lang="he-IL" sz="2800" b="1" dirty="0"/>
          </a:p>
        </p:txBody>
      </p:sp>
      <p:graphicFrame>
        <p:nvGraphicFramePr>
          <p:cNvPr id="13" name="Chart 12"/>
          <p:cNvGraphicFramePr/>
          <p:nvPr/>
        </p:nvGraphicFramePr>
        <p:xfrm>
          <a:off x="-838200" y="4419600"/>
          <a:ext cx="57150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4800600" y="4038600"/>
          <a:ext cx="43434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0250" y="2967335"/>
            <a:ext cx="5543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מסכים עבור המורה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334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33400" y="35052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2514600"/>
            <a:ext cx="5715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 smtClean="0"/>
              <a:t>ברוך הבא &lt;שם משתמש&gt;</a:t>
            </a:r>
            <a:endParaRPr lang="en-US" sz="2400" b="1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648200" y="41148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648200" y="4724400"/>
            <a:ext cx="40386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1242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תוכן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956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סיפור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956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קובץ שמע</a:t>
            </a:r>
            <a:endParaRPr lang="he-IL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8956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שאלות</a:t>
            </a:r>
            <a:endParaRPr lang="he-IL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956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שאלות</a:t>
            </a:r>
            <a:endParaRPr lang="he-IL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8956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פירושי מילים</a:t>
            </a:r>
            <a:endParaRPr lang="he-IL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362200" y="2286000"/>
            <a:ext cx="4419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משתמשים / כיתות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47244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מורה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971800" y="41148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תלמיד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3505200"/>
            <a:ext cx="34290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הוספת 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בדיקת שאלות</a:t>
            </a:r>
            <a:endParaRPr lang="he-IL" sz="28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0" name="Line Callout 1 9"/>
          <p:cNvSpPr/>
          <p:nvPr/>
        </p:nvSpPr>
        <p:spPr>
          <a:xfrm>
            <a:off x="6477000" y="4114800"/>
            <a:ext cx="1447800" cy="685800"/>
          </a:xfrm>
          <a:prstGeom prst="borderCallout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2000" b="1" dirty="0" smtClean="0">
                <a:solidFill>
                  <a:srgbClr val="C00000"/>
                </a:solidFill>
              </a:rPr>
              <a:t>ממתין לבדיקה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כיתות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1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124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733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343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638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707904" y="764704"/>
            <a:ext cx="316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החזון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7858180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פיתוח שיטת לימוד מודרנית ויעילה לפיתוח מהיר ואפקטיבי של מיומנויות כתיבה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פיתוח שיטת לימוד אטרקטיבית וידידותית לתלמידים שמעצימה את חווית הלמידה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הבאת התלמידים</a:t>
            </a:r>
            <a:r>
              <a:rPr lang="he-IL" sz="2400" b="1" dirty="0" smtClean="0"/>
              <a:t> לרמה גבוהה של כתיבה שתפתח דלת לאפשרויות רבות ולמימוש עצמי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718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1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038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תלמיד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648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תלמיד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הכיתה</a:t>
            </a:r>
            <a:endParaRPr lang="he-IL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מורים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3657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ז' 2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ט' 1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4953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71800" y="23622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מורה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4267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הוסף כיתה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4876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הסר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29718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המורה</a:t>
            </a:r>
            <a:endParaRPr lang="he-IL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רשימת תלמידים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352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19400" y="39624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ב'</a:t>
            </a:r>
            <a:endParaRPr lang="he-IL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819400" y="45720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ג'</a:t>
            </a:r>
            <a:endParaRPr lang="he-IL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819400" y="51816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ד'</a:t>
            </a:r>
            <a:endParaRPr lang="he-IL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19400" y="5791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ה'</a:t>
            </a:r>
            <a:endParaRPr lang="he-IL" sz="28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35052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כיתה ח' 2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41910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48000" y="2286000"/>
            <a:ext cx="28956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תלמיד א'</a:t>
            </a:r>
            <a:endParaRPr lang="he-IL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52400" y="152400"/>
            <a:ext cx="13716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000" b="1" dirty="0" smtClean="0"/>
              <a:t>התנתק</a:t>
            </a:r>
            <a:endParaRPr lang="he-IL" sz="2000" b="1" dirty="0"/>
          </a:p>
        </p:txBody>
      </p:sp>
      <p:sp>
        <p:nvSpPr>
          <p:cNvPr id="12" name="Right Arrow 11"/>
          <p:cNvSpPr/>
          <p:nvPr/>
        </p:nvSpPr>
        <p:spPr>
          <a:xfrm>
            <a:off x="7924800" y="381000"/>
            <a:ext cx="1143000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 smtClean="0"/>
              <a:t>חזור</a:t>
            </a:r>
            <a:endParaRPr lang="he-IL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819400" y="4114800"/>
            <a:ext cx="33528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שנה כיתה</a:t>
            </a:r>
            <a:endParaRPr lang="he-IL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2895600"/>
            <a:ext cx="335280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b="1" dirty="0" smtClean="0"/>
              <a:t>עריכת פרטי התלמיד</a:t>
            </a:r>
            <a:endParaRPr lang="he-I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3131840" y="548680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סטטוס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2276872"/>
            <a:ext cx="785818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מחקר קיים על תחום מיומנויות הכתיבה והלמידה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מסמך דרישות מלא (</a:t>
            </a:r>
            <a:r>
              <a:rPr lang="en-US" sz="2400" b="1" dirty="0" smtClean="0"/>
              <a:t>ARD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אב-טיפוס מוכן (</a:t>
            </a:r>
            <a:r>
              <a:rPr lang="en-US" sz="2400" b="1" dirty="0" smtClean="0"/>
              <a:t>Mockup</a:t>
            </a:r>
            <a:r>
              <a:rPr lang="he-IL" sz="2400" b="1" dirty="0" smtClean="0"/>
              <a:t>)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תרחישי שימוש מפורטים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דיאגרמת מידע של צד </a:t>
            </a:r>
            <a:r>
              <a:rPr lang="he-IL" sz="2400" b="1" dirty="0" smtClean="0"/>
              <a:t>השרת (</a:t>
            </a:r>
            <a:r>
              <a:rPr lang="en-US" sz="2400" b="1" dirty="0" smtClean="0"/>
              <a:t>UML</a:t>
            </a:r>
            <a:r>
              <a:rPr lang="he-IL" sz="2400" b="1" dirty="0" smtClean="0"/>
              <a:t>)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548680"/>
            <a:ext cx="51125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סיכונים ואתגרים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492896"/>
            <a:ext cx="78581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התממשקות למערכות חיצוניות: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 smtClean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מערכת אוטומטית להקראת טקסט בעברית</a:t>
            </a:r>
          </a:p>
          <a:p>
            <a:pPr lvl="1">
              <a:buFont typeface="Arial" pitchFamily="34" charset="0"/>
              <a:buChar char="•"/>
            </a:pPr>
            <a:endParaRPr lang="he-IL" sz="2400" b="1" dirty="0"/>
          </a:p>
          <a:p>
            <a:pPr lvl="1"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משחקי </a:t>
            </a:r>
            <a:r>
              <a:rPr lang="en-US" sz="2400" b="1" dirty="0" smtClean="0"/>
              <a:t>online</a:t>
            </a:r>
            <a:r>
              <a:rPr lang="he-IL" sz="2400" b="1" dirty="0" smtClean="0"/>
              <a:t> חיצוניים (לצורכי מעקב אחר צבירת נקודות)</a:t>
            </a:r>
            <a:endParaRPr lang="he-IL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4"/>
          <p:cNvSpPr/>
          <p:nvPr/>
        </p:nvSpPr>
        <p:spPr>
          <a:xfrm>
            <a:off x="2915816" y="692696"/>
            <a:ext cx="50405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איטרציה ראשונה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3131840" y="404664"/>
            <a:ext cx="44141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תחום מיומנויות הכתיבה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שאלות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5" name="Cube 3"/>
          <p:cNvSpPr/>
          <p:nvPr/>
        </p:nvSpPr>
        <p:spPr>
          <a:xfrm>
            <a:off x="3707904" y="1196752"/>
            <a:ext cx="1905000" cy="137160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“</a:t>
            </a:r>
            <a:r>
              <a:rPr lang="en-US" sz="2000" b="1" dirty="0" err="1" smtClean="0"/>
              <a:t>Michtava</a:t>
            </a:r>
            <a:r>
              <a:rPr lang="en-US" sz="2000" b="1" dirty="0" smtClean="0"/>
              <a:t>” Server</a:t>
            </a:r>
            <a:endParaRPr lang="he-IL" sz="2000" b="1" dirty="0"/>
          </a:p>
        </p:txBody>
      </p:sp>
      <p:sp>
        <p:nvSpPr>
          <p:cNvPr id="6" name="Folded Corner 4"/>
          <p:cNvSpPr/>
          <p:nvPr/>
        </p:nvSpPr>
        <p:spPr>
          <a:xfrm>
            <a:off x="1193304" y="2339752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Pupils Interface</a:t>
            </a:r>
            <a:endParaRPr lang="he-IL" sz="2000" b="1" dirty="0"/>
          </a:p>
        </p:txBody>
      </p:sp>
      <p:sp>
        <p:nvSpPr>
          <p:cNvPr id="7" name="Folded Corner 5"/>
          <p:cNvSpPr/>
          <p:nvPr/>
        </p:nvSpPr>
        <p:spPr>
          <a:xfrm>
            <a:off x="6755904" y="2339752"/>
            <a:ext cx="1295400" cy="1447800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Teachers Interface</a:t>
            </a:r>
            <a:endParaRPr lang="he-IL" sz="2000" b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36304" y="2187352"/>
            <a:ext cx="1447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/>
          <p:nvPr/>
        </p:nvCxnSpPr>
        <p:spPr>
          <a:xfrm>
            <a:off x="5079504" y="2263552"/>
            <a:ext cx="1981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10"/>
          <p:cNvSpPr/>
          <p:nvPr/>
        </p:nvSpPr>
        <p:spPr>
          <a:xfrm>
            <a:off x="964704" y="53877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Pupil</a:t>
            </a:r>
            <a:endParaRPr lang="he-IL" sz="2000" b="1" dirty="0"/>
          </a:p>
        </p:txBody>
      </p:sp>
      <p:sp>
        <p:nvSpPr>
          <p:cNvPr id="11" name="Smiley Face 11"/>
          <p:cNvSpPr/>
          <p:nvPr/>
        </p:nvSpPr>
        <p:spPr>
          <a:xfrm>
            <a:off x="6832104" y="5463952"/>
            <a:ext cx="1447800" cy="121920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/>
              <a:t>Teacher</a:t>
            </a:r>
            <a:endParaRPr lang="he-IL" sz="2000" b="1" dirty="0"/>
          </a:p>
        </p:txBody>
      </p:sp>
      <p:sp>
        <p:nvSpPr>
          <p:cNvPr id="12" name="Curved Right Arrow 12"/>
          <p:cNvSpPr/>
          <p:nvPr/>
        </p:nvSpPr>
        <p:spPr>
          <a:xfrm>
            <a:off x="5536704" y="3787552"/>
            <a:ext cx="990600" cy="1981200"/>
          </a:xfrm>
          <a:prstGeom prst="curv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3. Final Check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Up Arrow 15"/>
          <p:cNvSpPr/>
          <p:nvPr/>
        </p:nvSpPr>
        <p:spPr>
          <a:xfrm>
            <a:off x="7441704" y="3939952"/>
            <a:ext cx="381000" cy="1219200"/>
          </a:xfrm>
          <a:prstGeom prst="up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 dirty="0"/>
          </a:p>
        </p:txBody>
      </p:sp>
      <p:sp>
        <p:nvSpPr>
          <p:cNvPr id="14" name="TextBox 16"/>
          <p:cNvSpPr txBox="1"/>
          <p:nvPr/>
        </p:nvSpPr>
        <p:spPr>
          <a:xfrm>
            <a:off x="7746504" y="4244752"/>
            <a:ext cx="1600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1. Texts and Questions upload</a:t>
            </a:r>
            <a:endParaRPr lang="he-IL" dirty="0"/>
          </a:p>
        </p:txBody>
      </p:sp>
      <p:sp>
        <p:nvSpPr>
          <p:cNvPr id="15" name="Up-Down Arrow 17"/>
          <p:cNvSpPr/>
          <p:nvPr/>
        </p:nvSpPr>
        <p:spPr>
          <a:xfrm>
            <a:off x="1269504" y="3939952"/>
            <a:ext cx="381000" cy="1143000"/>
          </a:xfrm>
          <a:prstGeom prst="up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16" name="TextBox 18"/>
          <p:cNvSpPr txBox="1"/>
          <p:nvPr/>
        </p:nvSpPr>
        <p:spPr>
          <a:xfrm>
            <a:off x="1726704" y="3787552"/>
            <a:ext cx="28194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2. Answering questions, while getting real-time feedback from “</a:t>
            </a:r>
            <a:r>
              <a:rPr lang="en-US" dirty="0" err="1" smtClean="0"/>
              <a:t>Michtava</a:t>
            </a:r>
            <a:r>
              <a:rPr lang="en-US" dirty="0" smtClean="0"/>
              <a:t>”, until the final answers are ready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2786050" y="142852"/>
            <a:ext cx="4414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הרעיון הכללי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פונקציונליות מרכזיות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636912"/>
            <a:ext cx="785818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הקראת טקסטים בקול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הצעת משפטי מפתח לשימוש בעת הכתיבה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הצגת מילים נרדפות להעשרת הכתיבה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הגבלת כמות המילים בתשובה</a:t>
            </a:r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/>
              <a:t> </a:t>
            </a:r>
            <a:r>
              <a:rPr lang="he-IL" sz="2400" b="1" dirty="0" smtClean="0"/>
              <a:t>הצעת מילות קישור לשימוש בכתיבה ומעקב אחרי הכמות שלהן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2555776" y="332656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דרישות לא פונקציונליות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636912"/>
            <a:ext cx="785818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ממשקי משתמש בעברית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ממשק משתמש נוח וידידותי לתלמידים 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תמיכה בכמות גדולה של </a:t>
            </a:r>
            <a:r>
              <a:rPr lang="en-US" sz="2400" b="1" dirty="0" smtClean="0"/>
              <a:t>data</a:t>
            </a: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endParaRPr lang="he-IL" sz="2400" b="1" dirty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</a:t>
            </a:r>
            <a:r>
              <a:rPr lang="he-IL" sz="2400" b="1" dirty="0" smtClean="0"/>
              <a:t>תמיכה בכמות גדולה של משתמשים בו-זמנית</a:t>
            </a:r>
          </a:p>
          <a:p>
            <a:pPr>
              <a:buFont typeface="Arial" pitchFamily="34" charset="0"/>
              <a:buChar char="•"/>
            </a:pPr>
            <a:endParaRPr lang="he-IL" sz="2400" b="1" dirty="0" smtClean="0"/>
          </a:p>
          <a:p>
            <a:pPr>
              <a:buFont typeface="Arial" pitchFamily="34" charset="0"/>
              <a:buChar char="•"/>
            </a:pPr>
            <a:r>
              <a:rPr lang="he-IL" sz="2400" b="1" dirty="0" smtClean="0"/>
              <a:t> אי-אובדן מידע בעת תקשורת לקויה עם השרת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76813" cy="2355312"/>
          </a:xfrm>
          <a:prstGeom prst="rect">
            <a:avLst/>
          </a:prstGeom>
        </p:spPr>
      </p:pic>
      <p:sp>
        <p:nvSpPr>
          <p:cNvPr id="3" name="מלבן 16"/>
          <p:cNvSpPr/>
          <p:nvPr/>
        </p:nvSpPr>
        <p:spPr>
          <a:xfrm>
            <a:off x="1691680" y="2636912"/>
            <a:ext cx="601216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אב-טיפוס והדגמת תרחישי שימוש</a:t>
            </a:r>
            <a:endParaRPr lang="he-IL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0"/>
            <a:ext cx="4762500" cy="2743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906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למורה</a:t>
            </a:r>
            <a:endParaRPr lang="he-IL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4876800" y="3124200"/>
            <a:ext cx="2971800" cy="1752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3600" dirty="0" smtClean="0"/>
              <a:t>כניסה לתלמיד</a:t>
            </a:r>
            <a:endParaRPr lang="he-IL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668</Words>
  <Application>Microsoft Office PowerPoint</Application>
  <PresentationFormat>On-screen Show (4:3)</PresentationFormat>
  <Paragraphs>228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ערכת נושא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שי דיין</dc:creator>
  <cp:lastModifiedBy>Windows User</cp:lastModifiedBy>
  <cp:revision>53</cp:revision>
  <dcterms:created xsi:type="dcterms:W3CDTF">2016-12-04T14:43:44Z</dcterms:created>
  <dcterms:modified xsi:type="dcterms:W3CDTF">2016-12-04T18:15:19Z</dcterms:modified>
</cp:coreProperties>
</file>