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300" r:id="rId5"/>
    <p:sldId id="301" r:id="rId6"/>
    <p:sldId id="323" r:id="rId7"/>
    <p:sldId id="280" r:id="rId8"/>
    <p:sldId id="324" r:id="rId9"/>
    <p:sldId id="325" r:id="rId10"/>
    <p:sldId id="327" r:id="rId11"/>
    <p:sldId id="331" r:id="rId12"/>
    <p:sldId id="326" r:id="rId13"/>
    <p:sldId id="286" r:id="rId14"/>
    <p:sldId id="328" r:id="rId15"/>
    <p:sldId id="299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20" autoAdjust="0"/>
  </p:normalViewPr>
  <p:slideViewPr>
    <p:cSldViewPr snapToGrid="0">
      <p:cViewPr varScale="1">
        <p:scale>
          <a:sx n="88" d="100"/>
          <a:sy n="88" d="100"/>
        </p:scale>
        <p:origin x="1301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"/>
    </p:cViewPr>
  </p:sorterViewPr>
  <p:notesViewPr>
    <p:cSldViewPr snapToGrid="0">
      <p:cViewPr varScale="1">
        <p:scale>
          <a:sx n="57" d="100"/>
          <a:sy n="57" d="100"/>
        </p:scale>
        <p:origin x="127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hu-HU" smtClean="0"/>
              <a:t>2017. 12. 05.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hu-HU" smtClean="0"/>
              <a:t>2017. 12. 05.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ba foglalás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ba foglalás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ba foglalás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ba foglalás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ba foglalás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ba foglalás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ba foglalás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ba foglalás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ba foglalás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ba foglalás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ba foglalás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ba foglalás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ba foglalás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ba foglalás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ba foglalás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ba foglalás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ba foglalás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ba foglalás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ba foglalás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ba foglalás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ba foglalás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ba foglalás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ba foglalás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ba foglalás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ba foglalás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hu-HU" smtClean="0"/>
              <a:t>2017. 12. 05.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2755" y="1995619"/>
            <a:ext cx="7938485" cy="13847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4800" dirty="0" err="1" smtClean="0">
                <a:solidFill>
                  <a:srgbClr val="2D2E2D"/>
                </a:solidFill>
              </a:rPr>
              <a:t>MSc</a:t>
            </a:r>
            <a:r>
              <a:rPr lang="hu-HU" sz="4800" dirty="0" smtClean="0">
                <a:solidFill>
                  <a:srgbClr val="2D2E2D"/>
                </a:solidFill>
              </a:rPr>
              <a:t> Önálló laboratórium 2</a:t>
            </a:r>
            <a:endParaRPr lang="hu-HU" sz="4800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0381" y="4716571"/>
            <a:ext cx="7354110" cy="457200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rgbClr val="D15A3E"/>
                </a:solidFill>
              </a:rPr>
              <a:t>Pingpong </a:t>
            </a:r>
            <a:r>
              <a:rPr lang="hu-HU" sz="2600" dirty="0" smtClean="0">
                <a:solidFill>
                  <a:srgbClr val="D15A3E"/>
                </a:solidFill>
              </a:rPr>
              <a:t>labda lokalizációja </a:t>
            </a:r>
            <a:r>
              <a:rPr lang="hu-HU" sz="2600" dirty="0">
                <a:solidFill>
                  <a:srgbClr val="D15A3E"/>
                </a:solidFill>
              </a:rPr>
              <a:t>rezgésjelek alapján</a:t>
            </a:r>
          </a:p>
        </p:txBody>
      </p:sp>
      <p:pic>
        <p:nvPicPr>
          <p:cNvPr id="1028" name="Picture 4" descr="http://esa.eit.bme.hu/assets/img/bm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87794"/>
            <a:ext cx="2295524" cy="8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901060" y="810874"/>
            <a:ext cx="334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Villamosmérnöki és Informatikai </a:t>
            </a: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b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Méréstechnika </a:t>
            </a:r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Információs Rendszerek Tanszék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389346" y="6048278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i="1" dirty="0" smtClean="0"/>
              <a:t>Készítette: </a:t>
            </a:r>
            <a:r>
              <a:rPr lang="hu-HU" sz="1200" i="1" dirty="0" err="1" smtClean="0"/>
              <a:t>Gungl</a:t>
            </a:r>
            <a:r>
              <a:rPr lang="hu-HU" sz="1200" i="1" dirty="0" smtClean="0"/>
              <a:t> Szilárd</a:t>
            </a:r>
            <a:br>
              <a:rPr lang="hu-HU" sz="1200" i="1" dirty="0" smtClean="0"/>
            </a:br>
            <a:r>
              <a:rPr lang="hu-HU" sz="1200" i="1" dirty="0" smtClean="0"/>
              <a:t>Konzulens: Orosz György</a:t>
            </a:r>
            <a:endParaRPr lang="hu-HU" sz="1200" i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61072" y="388765"/>
            <a:ext cx="5564055" cy="533431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Sima </a:t>
            </a:r>
            <a:r>
              <a:rPr lang="hu-HU" dirty="0" err="1" smtClean="0"/>
              <a:t>piezo</a:t>
            </a:r>
            <a:r>
              <a:rPr lang="hu-HU" dirty="0" smtClean="0"/>
              <a:t> lapka és </a:t>
            </a:r>
            <a:r>
              <a:rPr lang="hu-HU" dirty="0" err="1" smtClean="0"/>
              <a:t>piezo</a:t>
            </a:r>
            <a:r>
              <a:rPr lang="hu-HU" dirty="0" smtClean="0"/>
              <a:t> karimával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85" y="1148618"/>
            <a:ext cx="6589230" cy="504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5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Síkbeli lokalizáció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smtClean="0"/>
              <a:t>Az egyes szenzorok esetében detektáljuk, hogy mikor történt a pattanás.</a:t>
            </a:r>
          </a:p>
          <a:p>
            <a:r>
              <a:rPr lang="hu-HU" dirty="0" smtClean="0"/>
              <a:t>Kijelölünk a síkon egy pontot és megnézzük, hogy ha itt pattant volna le a labda, mekkora lenne az egyes szenzorok közti időbeli eltérés (adott terjedési sebességnél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hu-HU" dirty="0" smtClean="0"/>
              <a:t>Ezeket az értékeket összevetjük a detektált eltérésekkel (négyzetes eltérés)</a:t>
            </a:r>
          </a:p>
          <a:p>
            <a:r>
              <a:rPr lang="hu-HU" dirty="0" smtClean="0"/>
              <a:t>Amely pontban ez az érték minimális, ott lesz a pattanás helye.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1" y="3371358"/>
            <a:ext cx="4902926" cy="335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8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0176" y="353682"/>
            <a:ext cx="7200900" cy="516179"/>
          </a:xfrm>
        </p:spPr>
        <p:txBody>
          <a:bodyPr/>
          <a:lstStyle/>
          <a:p>
            <a:r>
              <a:rPr lang="hu-HU" dirty="0" smtClean="0"/>
              <a:t>Síkbeli lokalizáció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980176" y="1071154"/>
            <a:ext cx="3051893" cy="314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" b="0" dirty="0" smtClean="0"/>
              <a:t>Az asztal bal felén egy rácson pattogtatva:</a:t>
            </a:r>
            <a:endParaRPr lang="hu-HU" sz="1200" b="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09" y="1386040"/>
            <a:ext cx="6556068" cy="46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Statisztikai mérések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smtClean="0"/>
              <a:t>Egy pontban pattintottunk sokszor (pl.: 100x)</a:t>
            </a:r>
          </a:p>
          <a:p>
            <a:r>
              <a:rPr lang="hu-HU" dirty="0" smtClean="0"/>
              <a:t>Azt vizsgáljuk, hogy az algoritmus mennyire stabil</a:t>
            </a:r>
          </a:p>
          <a:p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1" y="1894448"/>
            <a:ext cx="6285906" cy="45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munka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sz="1800" dirty="0" smtClean="0"/>
              <a:t>Asztal </a:t>
            </a:r>
            <a:r>
              <a:rPr lang="hu-HU" sz="1800" dirty="0" err="1" smtClean="0"/>
              <a:t>anizotróp</a:t>
            </a:r>
            <a:r>
              <a:rPr lang="hu-HU" sz="1800" dirty="0" smtClean="0"/>
              <a:t> tulajdonságainak figyelembe vétele</a:t>
            </a:r>
          </a:p>
          <a:p>
            <a:r>
              <a:rPr lang="hu-HU" sz="1800" dirty="0" smtClean="0"/>
              <a:t>Több szenzor </a:t>
            </a:r>
            <a:r>
              <a:rPr lang="hu-HU" sz="1800" dirty="0" smtClean="0"/>
              <a:t>alkalmazása.</a:t>
            </a:r>
          </a:p>
          <a:p>
            <a:r>
              <a:rPr lang="hu-HU" sz="1800" dirty="0" smtClean="0"/>
              <a:t>Real-</a:t>
            </a:r>
            <a:r>
              <a:rPr lang="hu-HU" sz="1800" dirty="0" err="1" smtClean="0"/>
              <a:t>time</a:t>
            </a:r>
            <a:r>
              <a:rPr lang="hu-HU" sz="1800" dirty="0" smtClean="0"/>
              <a:t> működés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358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2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1423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hu-HU" dirty="0" smtClean="0">
                <a:solidFill>
                  <a:srgbClr val="D15A3E"/>
                </a:solidFill>
                <a:latin typeface="Arial"/>
              </a:rPr>
              <a:t>A </a:t>
            </a:r>
            <a:r>
              <a:rPr lang="hu-HU" dirty="0" smtClean="0">
                <a:solidFill>
                  <a:srgbClr val="D15A3E"/>
                </a:solidFill>
                <a:latin typeface="Arial"/>
              </a:rPr>
              <a:t>feladat</a:t>
            </a:r>
            <a:endParaRPr lang="hu-HU" dirty="0">
              <a:solidFill>
                <a:srgbClr val="D15A3E"/>
              </a:solidFill>
              <a:latin typeface="Arial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25595"/>
            <a:ext cx="7200900" cy="4747401"/>
          </a:xfrm>
        </p:spPr>
        <p:txBody>
          <a:bodyPr/>
          <a:lstStyle/>
          <a:p>
            <a:pPr>
              <a:buClr>
                <a:srgbClr val="D15A3E"/>
              </a:buClr>
              <a:buFont typeface="Arial"/>
              <a:buChar char="▪"/>
            </a:pPr>
            <a:endParaRPr lang="hu-HU" sz="1800" dirty="0" smtClean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sz="1800" dirty="0" smtClean="0">
                <a:solidFill>
                  <a:srgbClr val="2D2E2D"/>
                </a:solidFill>
                <a:latin typeface="Arial"/>
              </a:rPr>
              <a:t>Előzmények:</a:t>
            </a:r>
            <a:endParaRPr lang="hu-HU" sz="1800" dirty="0">
              <a:solidFill>
                <a:srgbClr val="2D2E2D"/>
              </a:solidFill>
              <a:latin typeface="Arial"/>
            </a:endParaRP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Ismerkedés a jelekkel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Alapvető detektálási módszerek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1D lokalizáció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endParaRPr lang="hu-HU" sz="1800" dirty="0" smtClean="0">
              <a:solidFill>
                <a:srgbClr val="2D2E2D"/>
              </a:solidFill>
              <a:latin typeface="Arial"/>
            </a:endParaRPr>
          </a:p>
          <a:p>
            <a:pPr lvl="1">
              <a:buClr>
                <a:srgbClr val="D15A3E"/>
              </a:buClr>
              <a:buFont typeface="Arial"/>
              <a:buChar char="▪"/>
            </a:pPr>
            <a:endParaRPr lang="hu-HU" sz="1800" dirty="0">
              <a:solidFill>
                <a:srgbClr val="2D2E2D"/>
              </a:solidFill>
              <a:latin typeface="Arial"/>
            </a:endParaRP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hu-HU" sz="1800" dirty="0" smtClean="0">
                <a:solidFill>
                  <a:srgbClr val="2D2E2D"/>
                </a:solidFill>
                <a:latin typeface="Arial"/>
              </a:rPr>
              <a:t>Aktuális feladat: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Összetettebb </a:t>
            </a: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algoritmusok vizsgálata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Olcsóbb szenzorok tesztelése</a:t>
            </a:r>
          </a:p>
          <a:p>
            <a:pPr lvl="1">
              <a:buClr>
                <a:srgbClr val="D15A3E"/>
              </a:buClr>
              <a:buFont typeface="Arial"/>
              <a:buChar char="▪"/>
            </a:pP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Több szenzoros </a:t>
            </a:r>
            <a:r>
              <a:rPr lang="hu-HU" sz="1600" dirty="0" smtClean="0">
                <a:solidFill>
                  <a:srgbClr val="2D2E2D"/>
                </a:solidFill>
                <a:latin typeface="Arial"/>
              </a:rPr>
              <a:t>mérések</a:t>
            </a:r>
            <a:endParaRPr lang="hu-HU" sz="1600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/>
          </a:p>
          <a:p>
            <a:pPr marL="0" indent="0">
              <a:buClr>
                <a:srgbClr val="D15A3E"/>
              </a:buClr>
              <a:buNone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9"/>
          <a:stretch/>
        </p:blipFill>
        <p:spPr>
          <a:xfrm>
            <a:off x="4641669" y="675793"/>
            <a:ext cx="4233044" cy="3223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932170" y="867327"/>
            <a:ext cx="2743200" cy="614028"/>
          </a:xfrm>
        </p:spPr>
        <p:txBody>
          <a:bodyPr>
            <a:normAutofit/>
          </a:bodyPr>
          <a:lstStyle/>
          <a:p>
            <a:r>
              <a:rPr lang="hu-HU" sz="1200" b="0" dirty="0" smtClean="0">
                <a:latin typeface="+mn-lt"/>
              </a:rPr>
              <a:t>Egy jellemző pattanás idődiagramja.</a:t>
            </a:r>
            <a:br>
              <a:rPr lang="hu-HU" sz="1200" b="0" dirty="0" smtClean="0">
                <a:latin typeface="+mn-lt"/>
              </a:rPr>
            </a:br>
            <a:r>
              <a:rPr lang="hu-HU" sz="1200" b="0" dirty="0">
                <a:latin typeface="+mn-lt"/>
              </a:rPr>
              <a:t/>
            </a:r>
            <a:br>
              <a:rPr lang="hu-HU" sz="1200" b="0" dirty="0">
                <a:latin typeface="+mn-lt"/>
              </a:rPr>
            </a:br>
            <a:r>
              <a:rPr lang="hu-HU" sz="1200" b="0" dirty="0">
                <a:latin typeface="+mn-lt"/>
              </a:rPr>
              <a:t>(</a:t>
            </a:r>
            <a:r>
              <a:rPr lang="hu-HU" sz="1200" b="0" dirty="0" smtClean="0">
                <a:latin typeface="+mn-lt"/>
              </a:rPr>
              <a:t>első </a:t>
            </a:r>
            <a:r>
              <a:rPr lang="hu-HU" sz="1200" b="0" dirty="0" smtClean="0">
                <a:latin typeface="+mn-lt"/>
              </a:rPr>
              <a:t>10 </a:t>
            </a:r>
            <a:r>
              <a:rPr lang="hu-HU" sz="1200" b="0" dirty="0" err="1" smtClean="0">
                <a:latin typeface="+mn-lt"/>
              </a:rPr>
              <a:t>ms</a:t>
            </a:r>
            <a:r>
              <a:rPr lang="hu-HU" sz="1200" b="0" dirty="0">
                <a:latin typeface="+mn-lt"/>
              </a:rPr>
              <a:t>)</a:t>
            </a:r>
            <a:endParaRPr lang="hu-HU" sz="1200" b="0" dirty="0">
              <a:latin typeface="+mn-lt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" y="0"/>
            <a:ext cx="4878915" cy="3419339"/>
          </a:xfrm>
          <a:prstGeom prst="rect">
            <a:avLst/>
          </a:prstGeom>
        </p:spPr>
      </p:pic>
      <p:sp>
        <p:nvSpPr>
          <p:cNvPr id="5" name="Szöveg helye 3"/>
          <p:cNvSpPr txBox="1">
            <a:spLocks/>
          </p:cNvSpPr>
          <p:nvPr/>
        </p:nvSpPr>
        <p:spPr>
          <a:xfrm>
            <a:off x="5932170" y="4068914"/>
            <a:ext cx="2743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10 centiméterrel távolabb levő szenzor jele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Korreláció</a:t>
            </a:r>
            <a:r>
              <a:rPr lang="hu-HU" dirty="0" smtClean="0"/>
              <a:t>…?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4" y="3419339"/>
            <a:ext cx="4875215" cy="34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27804"/>
            <a:ext cx="7200900" cy="533431"/>
          </a:xfrm>
        </p:spPr>
        <p:txBody>
          <a:bodyPr/>
          <a:lstStyle/>
          <a:p>
            <a:r>
              <a:rPr lang="hu-HU" dirty="0" smtClean="0"/>
              <a:t>Ennek oka: fázis- </a:t>
            </a:r>
            <a:r>
              <a:rPr lang="hu-HU" dirty="0" smtClean="0"/>
              <a:t>és csoportsebesség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5407" r="7862" b="6968"/>
          <a:stretch/>
        </p:blipFill>
        <p:spPr>
          <a:xfrm>
            <a:off x="856710" y="1138688"/>
            <a:ext cx="4307816" cy="320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3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327804"/>
            <a:ext cx="7200900" cy="533431"/>
          </a:xfrm>
        </p:spPr>
        <p:txBody>
          <a:bodyPr/>
          <a:lstStyle/>
          <a:p>
            <a:r>
              <a:rPr lang="hu-HU" dirty="0" smtClean="0"/>
              <a:t>Ennek oka: fázis- </a:t>
            </a:r>
            <a:r>
              <a:rPr lang="hu-HU" dirty="0" smtClean="0"/>
              <a:t>és csoportsebesség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5407" r="7862" b="6968"/>
          <a:stretch/>
        </p:blipFill>
        <p:spPr>
          <a:xfrm>
            <a:off x="856710" y="1138688"/>
            <a:ext cx="4307816" cy="320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3990437"/>
            <a:ext cx="5438775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13" y="1745980"/>
            <a:ext cx="2636748" cy="184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4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Összetettebb módszerek: </a:t>
            </a:r>
            <a:r>
              <a:rPr lang="hu-HU" dirty="0" err="1" smtClean="0"/>
              <a:t>Beamforming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684770" cy="4805566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Delay</a:t>
            </a:r>
            <a:r>
              <a:rPr lang="hu-HU" dirty="0" smtClean="0"/>
              <a:t> &amp; Sum azaz késleltetett jelek összegzésén alapul.</a:t>
            </a:r>
          </a:p>
          <a:p>
            <a:r>
              <a:rPr lang="hu-HU" dirty="0"/>
              <a:t>1 referencia szenzor, a többi szenzor jelét ehhez képest késleltetjük, és </a:t>
            </a:r>
            <a:r>
              <a:rPr lang="hu-HU" dirty="0" smtClean="0"/>
              <a:t>összegezzük</a:t>
            </a:r>
            <a:endParaRPr lang="hu-HU" dirty="0" smtClean="0"/>
          </a:p>
          <a:p>
            <a:r>
              <a:rPr lang="hu-HU" dirty="0" err="1" smtClean="0"/>
              <a:t>Frekvenciatartománybeli</a:t>
            </a:r>
            <a:r>
              <a:rPr lang="hu-HU" dirty="0" smtClean="0"/>
              <a:t> késleltetéssel virtuálisan az egész szenzor tömböt forgatjuk</a:t>
            </a:r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r>
              <a:rPr lang="hu-HU" dirty="0" smtClean="0"/>
              <a:t>Számításigényes</a:t>
            </a:r>
          </a:p>
          <a:p>
            <a:r>
              <a:rPr lang="hu-HU" dirty="0" smtClean="0"/>
              <a:t>Korrelációhoz hasonló eredmény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3265102"/>
            <a:ext cx="3661818" cy="344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/>
              <p:cNvSpPr txBox="1"/>
              <p:nvPr/>
            </p:nvSpPr>
            <p:spPr>
              <a:xfrm>
                <a:off x="971550" y="2464584"/>
                <a:ext cx="4145281" cy="306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dirty="0" smtClean="0"/>
              </a:p>
              <a:p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	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464584"/>
                <a:ext cx="4145281" cy="306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8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err="1" smtClean="0"/>
              <a:t>Triggerelés</a:t>
            </a:r>
            <a:r>
              <a:rPr lang="hu-HU" dirty="0" smtClean="0"/>
              <a:t> simított függvényen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smtClean="0"/>
              <a:t>A jel energiája alapján próbálunk detektálni: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A jel négyzetét simítjuk → burkoló szerű függvény</a:t>
            </a:r>
          </a:p>
          <a:p>
            <a:r>
              <a:rPr lang="hu-HU" dirty="0" smtClean="0"/>
              <a:t>A különbség képzés miatt a késleltetés nem probléma</a:t>
            </a:r>
          </a:p>
          <a:p>
            <a:r>
              <a:rPr lang="hu-HU" dirty="0" smtClean="0"/>
              <a:t>Simítás mozgó átlaggal: kis számításigény, időtartományban jó</a:t>
            </a:r>
          </a:p>
          <a:p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Triggerelés</a:t>
            </a:r>
            <a:r>
              <a:rPr lang="hu-HU" dirty="0" smtClean="0"/>
              <a:t> bizonytalan</a:t>
            </a:r>
          </a:p>
          <a:p>
            <a:pPr marL="0" indent="0">
              <a:buNone/>
            </a:pPr>
            <a:r>
              <a:rPr lang="hu-HU" dirty="0" smtClean="0"/>
              <a:t>(lassan felfutó jelek…)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4" y="2802789"/>
            <a:ext cx="5781522" cy="398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2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550" y="-117245"/>
            <a:ext cx="7200900" cy="1142385"/>
          </a:xfrm>
        </p:spPr>
        <p:txBody>
          <a:bodyPr/>
          <a:lstStyle/>
          <a:p>
            <a:r>
              <a:rPr lang="hu-HU" dirty="0" smtClean="0"/>
              <a:t>Szenzorok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360103"/>
            <a:ext cx="7200900" cy="4805566"/>
          </a:xfrm>
        </p:spPr>
        <p:txBody>
          <a:bodyPr/>
          <a:lstStyle/>
          <a:p>
            <a:r>
              <a:rPr lang="hu-HU" dirty="0" err="1" smtClean="0"/>
              <a:t>Piezo</a:t>
            </a:r>
            <a:r>
              <a:rPr lang="hu-HU" dirty="0" smtClean="0"/>
              <a:t> szenzorok: olcsó, egyszerű kivitel, könnyen rögzíthető.</a:t>
            </a:r>
          </a:p>
          <a:p>
            <a:r>
              <a:rPr lang="hu-HU" dirty="0" smtClean="0"/>
              <a:t>Nagy kimenő jel, nem szükséges illeszteni</a:t>
            </a:r>
          </a:p>
          <a:p>
            <a:endParaRPr lang="hu-HU" dirty="0" smtClean="0"/>
          </a:p>
          <a:p>
            <a:r>
              <a:rPr lang="hu-HU" dirty="0" err="1" smtClean="0"/>
              <a:t>Aluláteresztő</a:t>
            </a:r>
            <a:r>
              <a:rPr lang="hu-HU" dirty="0" smtClean="0"/>
              <a:t> jelleg</a:t>
            </a:r>
            <a:endParaRPr lang="hu-HU" dirty="0"/>
          </a:p>
          <a:p>
            <a:r>
              <a:rPr lang="hu-HU" dirty="0" smtClean="0"/>
              <a:t>Rögzítésből eredően eltérő viselkedés</a:t>
            </a:r>
          </a:p>
          <a:p>
            <a:r>
              <a:rPr lang="hu-HU" dirty="0" smtClean="0"/>
              <a:t>Szeizmikus tömeg</a:t>
            </a:r>
          </a:p>
        </p:txBody>
      </p:sp>
      <p:pic>
        <p:nvPicPr>
          <p:cNvPr id="1026" name="Picture 2" descr="http://reprap.org/mediawiki/images/b/b0/Piezom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60" y="3888060"/>
            <a:ext cx="6469679" cy="2612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538"/>
            <a:ext cx="4555844" cy="314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0345"/>
            <a:ext cx="4502331" cy="3000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797465" y="24976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Szeizmikus tömeg nélkül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156" y="3578426"/>
            <a:ext cx="4555844" cy="3184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zövegdoboz 9"/>
          <p:cNvSpPr txBox="1"/>
          <p:nvPr/>
        </p:nvSpPr>
        <p:spPr>
          <a:xfrm>
            <a:off x="5385621" y="249769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Szeizmikus </a:t>
            </a:r>
            <a:r>
              <a:rPr lang="hu-H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tömeg: 3g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193" y="499538"/>
            <a:ext cx="4461770" cy="3149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4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Rombuszhálós bemutató (szélesvásznú)</Template>
  <TotalTime>0</TotalTime>
  <Words>270</Words>
  <Application>Microsoft Office PowerPoint</Application>
  <PresentationFormat>Diavetítés a képernyőre (4:3 oldalarány)</PresentationFormat>
  <Paragraphs>85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Diamond Grid 16x9</vt:lpstr>
      <vt:lpstr>MSc Önálló laboratórium 2</vt:lpstr>
      <vt:lpstr>A feladat</vt:lpstr>
      <vt:lpstr>Egy jellemző pattanás idődiagramja.  (első 10 ms)</vt:lpstr>
      <vt:lpstr>Ennek oka: fázis- és csoportsebesség</vt:lpstr>
      <vt:lpstr>Ennek oka: fázis- és csoportsebesség</vt:lpstr>
      <vt:lpstr>Összetettebb módszerek: Beamforming</vt:lpstr>
      <vt:lpstr>Triggerelés simított függvényen</vt:lpstr>
      <vt:lpstr>Szenzorok</vt:lpstr>
      <vt:lpstr>PowerPoint-bemutató</vt:lpstr>
      <vt:lpstr>Sima piezo lapka és piezo karimával</vt:lpstr>
      <vt:lpstr>Síkbeli lokalizáció</vt:lpstr>
      <vt:lpstr>Síkbeli lokalizáció</vt:lpstr>
      <vt:lpstr>Statisztikai mérések</vt:lpstr>
      <vt:lpstr>További munka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2017-05-07T16:10:58Z</dcterms:created>
  <dcterms:modified xsi:type="dcterms:W3CDTF">2017-12-05T21:06:40Z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