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61" r:id="rId3"/>
    <p:sldId id="257" r:id="rId4"/>
    <p:sldId id="273" r:id="rId5"/>
    <p:sldId id="274" r:id="rId6"/>
    <p:sldId id="300" r:id="rId7"/>
    <p:sldId id="277" r:id="rId8"/>
    <p:sldId id="301" r:id="rId9"/>
    <p:sldId id="323" r:id="rId10"/>
    <p:sldId id="288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15" r:id="rId30"/>
    <p:sldId id="321" r:id="rId31"/>
    <p:sldId id="280" r:id="rId32"/>
    <p:sldId id="290" r:id="rId33"/>
    <p:sldId id="286" r:id="rId34"/>
    <p:sldId id="294" r:id="rId35"/>
    <p:sldId id="282" r:id="rId36"/>
    <p:sldId id="293" r:id="rId37"/>
    <p:sldId id="292" r:id="rId38"/>
    <p:sldId id="295" r:id="rId39"/>
    <p:sldId id="298" r:id="rId40"/>
    <p:sldId id="297" r:id="rId41"/>
    <p:sldId id="296" r:id="rId42"/>
    <p:sldId id="299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20" autoAdjust="0"/>
  </p:normalViewPr>
  <p:slideViewPr>
    <p:cSldViewPr snapToGrid="0">
      <p:cViewPr varScale="1">
        <p:scale>
          <a:sx n="89" d="100"/>
          <a:sy n="89" d="100"/>
        </p:scale>
        <p:origin x="571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"/>
    </p:cViewPr>
  </p:sorterViewPr>
  <p:notesViewPr>
    <p:cSldViewPr snapToGrid="0">
      <p:cViewPr varScale="1">
        <p:scale>
          <a:sx n="57" d="100"/>
          <a:sy n="57" d="100"/>
        </p:scale>
        <p:origin x="127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hu-HU" smtClean="0"/>
              <a:t>2017.05.10.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hu-HU" smtClean="0"/>
              <a:t>2017.05.10.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ba foglalás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ba foglalás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ba foglalás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ba foglalás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ba foglalás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ba foglalás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ba foglalás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ba foglalás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ba foglalás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ba foglalás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ba foglalás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ba foglalás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ba foglalás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ba foglalás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ba foglalás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ba foglalás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ba foglalás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ba foglalás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ba foglalás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ba foglalás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ba foglalás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ba foglalás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ba foglalás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ba foglalás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ba foglalás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hu-HU" smtClean="0"/>
              <a:t>2017.05.10.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95619"/>
            <a:ext cx="7483503" cy="1384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smtClean="0">
                <a:solidFill>
                  <a:srgbClr val="2D2E2D"/>
                </a:solidFill>
              </a:rPr>
              <a:t>Önálló laboratórium</a:t>
            </a:r>
            <a:endParaRPr lang="hu-HU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1" y="4716571"/>
            <a:ext cx="7354110" cy="457200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rgbClr val="D15A3E"/>
                </a:solidFill>
              </a:rPr>
              <a:t>Pingpong </a:t>
            </a:r>
            <a:r>
              <a:rPr lang="hu-HU" sz="2600" dirty="0" smtClean="0">
                <a:solidFill>
                  <a:srgbClr val="D15A3E"/>
                </a:solidFill>
              </a:rPr>
              <a:t>labda lokalizációja </a:t>
            </a:r>
            <a:r>
              <a:rPr lang="hu-HU" sz="2600" dirty="0">
                <a:solidFill>
                  <a:srgbClr val="D15A3E"/>
                </a:solidFill>
              </a:rPr>
              <a:t>rezgésjelek alapján</a:t>
            </a:r>
          </a:p>
        </p:txBody>
      </p:sp>
      <p:pic>
        <p:nvPicPr>
          <p:cNvPr id="1028" name="Picture 4" descr="http://esa.eit.bme.hu/assets/img/bm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87794"/>
            <a:ext cx="2295524" cy="8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901060" y="810874"/>
            <a:ext cx="334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Villamosmérnöki és Informatikai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b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Méréstechnika </a:t>
            </a:r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Információs Rendszerek Tanszék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389346" y="604827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i="1" dirty="0" smtClean="0"/>
              <a:t>Készítette: </a:t>
            </a:r>
            <a:r>
              <a:rPr lang="hu-HU" sz="1200" i="1" dirty="0" err="1" smtClean="0"/>
              <a:t>Gungl</a:t>
            </a:r>
            <a:r>
              <a:rPr lang="hu-HU" sz="1200" i="1" dirty="0" smtClean="0"/>
              <a:t> Szilárd</a:t>
            </a:r>
            <a:br>
              <a:rPr lang="hu-HU" sz="1200" i="1" dirty="0" smtClean="0"/>
            </a:br>
            <a:r>
              <a:rPr lang="hu-HU" sz="1200" i="1" dirty="0" smtClean="0"/>
              <a:t>Konzulens: Orosz György</a:t>
            </a:r>
            <a:endParaRPr lang="hu-HU" sz="1200" i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1423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u-HU" dirty="0" smtClean="0">
                <a:solidFill>
                  <a:srgbClr val="D15A3E"/>
                </a:solidFill>
                <a:latin typeface="Arial"/>
              </a:rPr>
              <a:t>A feladat egyszerű</a:t>
            </a:r>
            <a:endParaRPr lang="hu-HU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25595"/>
            <a:ext cx="7200900" cy="4747401"/>
          </a:xfrm>
        </p:spPr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Tájékozódó mérések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Detektáló algoritmus kiválasztása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A rendszer felépítése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r>
              <a:rPr lang="hu-HU" dirty="0" smtClean="0"/>
              <a:t>Alapötlet:</a:t>
            </a:r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r>
              <a:rPr lang="hu-HU" dirty="0" smtClean="0"/>
              <a:t>Valóban egyszerű…?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9"/>
          <a:stretch/>
        </p:blipFill>
        <p:spPr>
          <a:xfrm>
            <a:off x="4400909" y="2633537"/>
            <a:ext cx="4233044" cy="3223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980177" y="301925"/>
            <a:ext cx="7200900" cy="8871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Két szenzor közti szakaszon kopogtatva,</a:t>
            </a:r>
            <a:br>
              <a:rPr lang="hu-HU" dirty="0" smtClean="0"/>
            </a:br>
            <a:r>
              <a:rPr lang="hu-HU" dirty="0" smtClean="0"/>
              <a:t>az egyik szenzor mellől indulva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detektált pattanás idődiagramja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Tartalom helye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3" b="353"/>
          <a:stretch>
            <a:fillRect/>
          </a:stretch>
        </p:blipFill>
        <p:spPr>
          <a:xfrm>
            <a:off x="0" y="1466850"/>
            <a:ext cx="5486400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Tesztelt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3809999"/>
          </a:xfrm>
        </p:spPr>
        <p:txBody>
          <a:bodyPr/>
          <a:lstStyle/>
          <a:p>
            <a:r>
              <a:rPr lang="hu-HU" dirty="0" err="1" smtClean="0"/>
              <a:t>Trigger</a:t>
            </a:r>
            <a:r>
              <a:rPr lang="hu-HU" dirty="0" smtClean="0"/>
              <a:t> szint </a:t>
            </a:r>
          </a:p>
          <a:p>
            <a:r>
              <a:rPr lang="hu-HU" dirty="0" smtClean="0"/>
              <a:t>Első lokális maximum, mely meghalad egy bizonyos szintet</a:t>
            </a:r>
          </a:p>
          <a:p>
            <a:r>
              <a:rPr lang="hu-HU" dirty="0" smtClean="0"/>
              <a:t>Burkoló</a:t>
            </a:r>
          </a:p>
          <a:p>
            <a:r>
              <a:rPr lang="hu-HU" dirty="0" smtClean="0"/>
              <a:t>Energia eloszlás</a:t>
            </a:r>
          </a:p>
          <a:p>
            <a:r>
              <a:rPr lang="hu-HU" dirty="0" smtClean="0"/>
              <a:t>(… szimmetrikus, aszimmetrikus komponens szerinti detektálás)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Sebességmérés → lokalizáció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26000"/>
            <a:ext cx="4719413" cy="32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8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822589" y="60386"/>
            <a:ext cx="2231162" cy="30773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b="0" dirty="0" smtClean="0"/>
              <a:t>Az asztal közepén mérve:</a:t>
            </a:r>
            <a:endParaRPr lang="hu-HU" sz="1400" b="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797394" y="3459192"/>
            <a:ext cx="3743731" cy="3336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b="0" dirty="0" smtClean="0"/>
              <a:t>Az asztal szélén mérve:</a:t>
            </a:r>
            <a:endParaRPr lang="hu-HU" sz="1400" b="0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5171062" y="34507"/>
            <a:ext cx="625889" cy="33361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400" b="0" dirty="0" smtClean="0"/>
              <a:t>Hiba:</a:t>
            </a:r>
            <a:endParaRPr lang="hu-HU" sz="1400" b="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5999"/>
            <a:ext cx="4719413" cy="3232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87" y="3626000"/>
            <a:ext cx="4719413" cy="3232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43789"/>
            <a:ext cx="4719413" cy="3232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14" y="143789"/>
            <a:ext cx="4719413" cy="3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További problémák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Merevítésen és arra merőlegesen, azonos távolságra mérve:</a:t>
            </a:r>
            <a:endParaRPr lang="hu-HU" sz="1200" b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4" y="1309106"/>
            <a:ext cx="6956303" cy="47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a</a:t>
            </a:r>
            <a:r>
              <a:rPr lang="hu-HU" dirty="0" smtClean="0"/>
              <a:t>sztalon keresztben haladva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  <p:sp>
        <p:nvSpPr>
          <p:cNvPr id="4" name="Cím 1"/>
          <p:cNvSpPr txBox="1">
            <a:spLocks/>
          </p:cNvSpPr>
          <p:nvPr/>
        </p:nvSpPr>
        <p:spPr>
          <a:xfrm>
            <a:off x="980176" y="1127464"/>
            <a:ext cx="7200900" cy="25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Energia eloszlás:</a:t>
            </a:r>
            <a:endParaRPr lang="hu-HU" sz="1200" b="0" dirty="0"/>
          </a:p>
        </p:txBody>
      </p:sp>
    </p:spTree>
    <p:extLst>
      <p:ext uri="{BB962C8B-B14F-4D97-AF65-F5344CB8AC3E}">
        <p14:creationId xmlns:p14="http://schemas.microsoft.com/office/powerpoint/2010/main" val="32888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a</a:t>
            </a:r>
            <a:r>
              <a:rPr lang="hu-HU" dirty="0" smtClean="0"/>
              <a:t>sztalon keresztben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Parabola:</a:t>
            </a:r>
            <a:endParaRPr lang="hu-HU" sz="1200" b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a</a:t>
            </a:r>
            <a:r>
              <a:rPr lang="hu-HU" dirty="0" smtClean="0"/>
              <a:t>sztalon keresztben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err="1" smtClean="0"/>
              <a:t>Trigger</a:t>
            </a:r>
            <a:r>
              <a:rPr lang="hu-HU" sz="1200" b="0" dirty="0" smtClean="0"/>
              <a:t>:</a:t>
            </a:r>
            <a:endParaRPr lang="hu-HU" sz="1200" b="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a</a:t>
            </a:r>
            <a:r>
              <a:rPr lang="hu-HU" dirty="0" smtClean="0"/>
              <a:t>sztalon keresztben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Első lokális maximum:</a:t>
            </a:r>
            <a:endParaRPr lang="hu-HU" sz="1200" b="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asztalon függőlegesen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Energia eloszlás:</a:t>
            </a:r>
            <a:endParaRPr lang="hu-HU" sz="1200" b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asztalon függőlegesen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Parabola:</a:t>
            </a:r>
            <a:endParaRPr lang="hu-HU" sz="1200" b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asztalon függőlegesen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err="1" smtClean="0"/>
              <a:t>Trigger</a:t>
            </a:r>
            <a:r>
              <a:rPr lang="hu-HU" sz="1200" b="0" dirty="0" smtClean="0"/>
              <a:t>:</a:t>
            </a:r>
            <a:endParaRPr lang="hu-HU" sz="1200" b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932170" y="370939"/>
            <a:ext cx="2743200" cy="614028"/>
          </a:xfrm>
        </p:spPr>
        <p:txBody>
          <a:bodyPr>
            <a:normAutofit/>
          </a:bodyPr>
          <a:lstStyle/>
          <a:p>
            <a:r>
              <a:rPr lang="hu-HU" sz="1200" b="0" dirty="0" smtClean="0">
                <a:latin typeface="+mn-lt"/>
              </a:rPr>
              <a:t>Ugyanazon jel első 10 </a:t>
            </a:r>
            <a:r>
              <a:rPr lang="hu-HU" sz="1200" b="0" dirty="0" err="1" smtClean="0">
                <a:latin typeface="+mn-lt"/>
              </a:rPr>
              <a:t>ms-a</a:t>
            </a:r>
            <a:endParaRPr lang="hu-HU" sz="1200" b="0" dirty="0">
              <a:latin typeface="+mn-lt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" y="0"/>
            <a:ext cx="4878915" cy="3419339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9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Az asztalon függőlegesen haladva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869861"/>
            <a:ext cx="7200900" cy="51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Első lokális maximum:</a:t>
            </a:r>
            <a:endParaRPr lang="hu-HU" sz="1200" b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6" y="1386040"/>
            <a:ext cx="7079120" cy="4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 módszerek tesztelése</a:t>
            </a:r>
          </a:p>
          <a:p>
            <a:r>
              <a:rPr lang="hu-HU" dirty="0" smtClean="0"/>
              <a:t>Rendszer </a:t>
            </a:r>
            <a:r>
              <a:rPr lang="hu-HU" dirty="0" smtClean="0"/>
              <a:t>felépítése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58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2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932170" y="370939"/>
            <a:ext cx="2743200" cy="614028"/>
          </a:xfrm>
        </p:spPr>
        <p:txBody>
          <a:bodyPr>
            <a:normAutofit/>
          </a:bodyPr>
          <a:lstStyle/>
          <a:p>
            <a:r>
              <a:rPr lang="hu-HU" sz="1200" b="0" dirty="0" smtClean="0">
                <a:latin typeface="+mn-lt"/>
              </a:rPr>
              <a:t>Ugyanazon jel első 10 </a:t>
            </a:r>
            <a:r>
              <a:rPr lang="hu-HU" sz="1200" b="0" dirty="0" err="1" smtClean="0">
                <a:latin typeface="+mn-lt"/>
              </a:rPr>
              <a:t>ms-a</a:t>
            </a:r>
            <a:endParaRPr lang="hu-HU" sz="1200" b="0" dirty="0">
              <a:latin typeface="+mn-lt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" y="0"/>
            <a:ext cx="4878915" cy="3419339"/>
          </a:xfrm>
          <a:prstGeom prst="rect">
            <a:avLst/>
          </a:prstGeom>
        </p:spPr>
      </p:pic>
      <p:sp>
        <p:nvSpPr>
          <p:cNvPr id="5" name="Szöveg helye 3"/>
          <p:cNvSpPr txBox="1">
            <a:spLocks/>
          </p:cNvSpPr>
          <p:nvPr/>
        </p:nvSpPr>
        <p:spPr>
          <a:xfrm>
            <a:off x="5932170" y="4068914"/>
            <a:ext cx="2743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10 centiméterrel távolabbi pattanás </a:t>
            </a:r>
            <a:r>
              <a:rPr lang="hu-HU" dirty="0" smtClean="0"/>
              <a:t>jele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Keresztkorreláció…?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4" y="3419339"/>
            <a:ext cx="4875215" cy="34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163903"/>
            <a:ext cx="7200900" cy="887114"/>
          </a:xfrm>
        </p:spPr>
        <p:txBody>
          <a:bodyPr/>
          <a:lstStyle/>
          <a:p>
            <a:r>
              <a:rPr lang="hu-HU" dirty="0" smtClean="0"/>
              <a:t>Az egyes </a:t>
            </a:r>
            <a:r>
              <a:rPr lang="hu-HU" dirty="0" err="1" smtClean="0"/>
              <a:t>módusok</a:t>
            </a:r>
            <a:r>
              <a:rPr lang="hu-HU" dirty="0" smtClean="0"/>
              <a:t> visszaverődnek és egymással </a:t>
            </a:r>
            <a:r>
              <a:rPr lang="hu-HU" dirty="0" err="1" smtClean="0"/>
              <a:t>interferálnak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1174450"/>
            <a:ext cx="7266676" cy="5450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4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Fázis- 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Fázis- 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990437"/>
            <a:ext cx="5438775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13" y="1745980"/>
            <a:ext cx="2636748" cy="184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4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112145"/>
            <a:ext cx="7200900" cy="697333"/>
          </a:xfrm>
        </p:spPr>
        <p:txBody>
          <a:bodyPr/>
          <a:lstStyle/>
          <a:p>
            <a:r>
              <a:rPr lang="hu-HU" dirty="0" smtClean="0"/>
              <a:t>A mérési elrendezés: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18491" r="15378" b="6545"/>
          <a:stretch/>
        </p:blipFill>
        <p:spPr>
          <a:xfrm>
            <a:off x="646980" y="1224950"/>
            <a:ext cx="5413162" cy="4183811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 flipH="1" flipV="1">
            <a:off x="7456460" y="1696855"/>
            <a:ext cx="0" cy="32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Ötágú csillag 10"/>
          <p:cNvSpPr/>
          <p:nvPr/>
        </p:nvSpPr>
        <p:spPr>
          <a:xfrm>
            <a:off x="7322751" y="4986846"/>
            <a:ext cx="250166" cy="2501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Ötágú csillag 11"/>
          <p:cNvSpPr/>
          <p:nvPr/>
        </p:nvSpPr>
        <p:spPr>
          <a:xfrm>
            <a:off x="7322751" y="1396698"/>
            <a:ext cx="250166" cy="2501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660259" y="140182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szenzor2</a:t>
            </a:r>
            <a:endParaRPr lang="hu-HU" sz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7660258" y="498684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szenzor1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7" y="4015640"/>
            <a:ext cx="630807" cy="6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Rombuszhálós bemutató (szélesvásznú)</Template>
  <TotalTime>0</TotalTime>
  <Words>307</Words>
  <Application>Microsoft Office PowerPoint</Application>
  <PresentationFormat>Diavetítés a képernyőre (4:3 oldalarány)</PresentationFormat>
  <Paragraphs>88</Paragraphs>
  <Slides>42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5" baseType="lpstr">
      <vt:lpstr>Arial</vt:lpstr>
      <vt:lpstr>Times New Roman</vt:lpstr>
      <vt:lpstr>Diamond Grid 16x9</vt:lpstr>
      <vt:lpstr>Önálló laboratórium</vt:lpstr>
      <vt:lpstr>A feladat egyszerű</vt:lpstr>
      <vt:lpstr>A detektált pattanás idődiagramja</vt:lpstr>
      <vt:lpstr>Ugyanazon jel első 10 ms-a</vt:lpstr>
      <vt:lpstr>Ugyanazon jel első 10 ms-a</vt:lpstr>
      <vt:lpstr>Az egyes módusok visszaverődnek és egymással interferálnak</vt:lpstr>
      <vt:lpstr>Fázis- és csoportsebesség</vt:lpstr>
      <vt:lpstr>Fázis- és csoportsebesség</vt:lpstr>
      <vt:lpstr>A mérési elrendezés: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Tesztelt módszerek</vt:lpstr>
      <vt:lpstr>PowerPoint bemutató</vt:lpstr>
      <vt:lpstr>További problémák</vt:lpstr>
      <vt:lpstr>Az asztalon keresztben haladva</vt:lpstr>
      <vt:lpstr>Az asztalon keresztben haladva</vt:lpstr>
      <vt:lpstr>Az asztalon keresztben haladva</vt:lpstr>
      <vt:lpstr>Az asztalon keresztben haladva</vt:lpstr>
      <vt:lpstr>Az asztalon függőlegesen haladva</vt:lpstr>
      <vt:lpstr>Az asztalon függőlegesen haladva</vt:lpstr>
      <vt:lpstr>Az asztalon függőlegesen haladva</vt:lpstr>
      <vt:lpstr>Az asztalon függőlegesen haladva</vt:lpstr>
      <vt:lpstr>További munka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2017-05-07T16:10:58Z</dcterms:created>
  <dcterms:modified xsi:type="dcterms:W3CDTF">2017-05-10T08:52:58Z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