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71" r:id="rId4"/>
    <p:sldId id="257" r:id="rId5"/>
    <p:sldId id="273" r:id="rId6"/>
    <p:sldId id="274" r:id="rId7"/>
    <p:sldId id="275" r:id="rId8"/>
    <p:sldId id="276" r:id="rId9"/>
    <p:sldId id="277" r:id="rId10"/>
    <p:sldId id="27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0" autoAdjust="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7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Sorozat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Sorozat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Sorozat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16752736"/>
        <c:axId val="1016747840"/>
      </c:barChart>
      <c:catAx>
        <c:axId val="101675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16747840"/>
        <c:crosses val="autoZero"/>
        <c:auto val="1"/>
        <c:lblAlgn val="ctr"/>
        <c:lblOffset val="100"/>
        <c:noMultiLvlLbl val="0"/>
      </c:catAx>
      <c:valAx>
        <c:axId val="10167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1675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pPr algn="ctr" defTabSz="914400">
            <a:buNone/>
          </a:pPr>
          <a:r>
            <a:rPr lang="hu-HU" sz="2400" b="0" i="0" noProof="0" dirty="0" smtClean="0">
              <a:latin typeface="Arial"/>
              <a:ea typeface="+mn-ea"/>
              <a:cs typeface="+mn-cs"/>
            </a:rPr>
            <a:t>1. lépés címe</a:t>
          </a:r>
          <a:endParaRPr lang="hu-HU" sz="24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pPr algn="l" defTabSz="914400">
            <a:buNone/>
          </a:pPr>
          <a:r>
            <a:rPr lang="hu-HU" sz="1800" b="0" i="0" noProof="0" dirty="0" smtClean="0">
              <a:latin typeface="Arial"/>
              <a:ea typeface="+mn-ea"/>
              <a:cs typeface="+mn-cs"/>
            </a:rPr>
            <a:t>Feladat leírása</a:t>
          </a:r>
          <a:endParaRPr lang="hu-HU" sz="1800" b="0" i="0" noProof="0" dirty="0">
            <a:latin typeface="Arial"/>
            <a:ea typeface="+mn-ea"/>
            <a:cs typeface="+mn-cs"/>
          </a:endParaRP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pPr algn="ctr" defTabSz="914400">
            <a:buNone/>
          </a:pPr>
          <a:r>
            <a:rPr lang="hu-HU" sz="2400" b="0" i="0" noProof="0" dirty="0" smtClean="0">
              <a:latin typeface="Arial"/>
              <a:ea typeface="+mn-ea"/>
              <a:cs typeface="+mn-cs"/>
            </a:rPr>
            <a:t>2. lépés címe</a:t>
          </a:r>
          <a:endParaRPr lang="hu-HU" sz="24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pPr algn="l" defTabSz="914400">
            <a:buNone/>
          </a:pPr>
          <a:r>
            <a:rPr lang="hu-HU" sz="1800" b="0" i="0" noProof="0" dirty="0" smtClean="0">
              <a:latin typeface="Arial"/>
              <a:ea typeface="+mn-ea"/>
              <a:cs typeface="+mn-cs"/>
            </a:rPr>
            <a:t>Feladat leírása</a:t>
          </a:r>
          <a:endParaRPr lang="hu-HU" sz="1800" b="0" i="0" noProof="0" dirty="0">
            <a:latin typeface="Arial"/>
            <a:ea typeface="+mn-ea"/>
            <a:cs typeface="+mn-cs"/>
          </a:endParaRP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pPr algn="ctr" defTabSz="914400">
            <a:buNone/>
          </a:pPr>
          <a:r>
            <a:rPr lang="hu-HU" sz="2400" b="0" i="0" noProof="0" dirty="0" smtClean="0">
              <a:latin typeface="Arial"/>
              <a:ea typeface="+mn-ea"/>
              <a:cs typeface="+mn-cs"/>
            </a:rPr>
            <a:t>3. lépés címe</a:t>
          </a:r>
          <a:endParaRPr lang="hu-HU" sz="24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pPr algn="l" defTabSz="914400">
            <a:buNone/>
          </a:pPr>
          <a:r>
            <a:rPr lang="hu-HU" sz="1800" b="0" i="0" noProof="0" dirty="0" smtClean="0">
              <a:latin typeface="Arial"/>
              <a:ea typeface="+mn-ea"/>
              <a:cs typeface="+mn-cs"/>
            </a:rPr>
            <a:t>Feladat leírása</a:t>
          </a:r>
          <a:endParaRPr lang="hu-HU" sz="1800" b="0" i="0" noProof="0" dirty="0">
            <a:latin typeface="Arial"/>
            <a:ea typeface="+mn-ea"/>
            <a:cs typeface="+mn-cs"/>
          </a:endParaRP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hu-HU" smtClean="0"/>
              <a:t>2017.05.07.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hu-HU" smtClean="0"/>
              <a:t>2017.05.07.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ba foglalás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ba foglalás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ba foglalás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ba foglalás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ba foglalás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ba foglalás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ba foglalás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ba foglalás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ba foglalás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ba foglalás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ba foglalás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ba foglalás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ba foglalás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ba foglalás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ba foglalás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ba foglalás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ba foglalás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ba foglalás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ba foglalás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ba foglalás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ba foglalás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ba foglalás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ba foglalás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ba foglalás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ba foglalás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hu-HU" smtClean="0"/>
              <a:t>2017.05.07.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95619"/>
            <a:ext cx="7483503" cy="1384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smtClean="0">
                <a:solidFill>
                  <a:srgbClr val="2D2E2D"/>
                </a:solidFill>
              </a:rPr>
              <a:t>Önálló laboratórium</a:t>
            </a:r>
            <a:endParaRPr lang="hu-HU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1" y="4716571"/>
            <a:ext cx="7354110" cy="457200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rgbClr val="D15A3E"/>
                </a:solidFill>
              </a:rPr>
              <a:t>Pingpong </a:t>
            </a:r>
            <a:r>
              <a:rPr lang="hu-HU" sz="2600" dirty="0" smtClean="0">
                <a:solidFill>
                  <a:srgbClr val="D15A3E"/>
                </a:solidFill>
              </a:rPr>
              <a:t>labda lokalizációja </a:t>
            </a:r>
            <a:r>
              <a:rPr lang="hu-HU" sz="2600" dirty="0">
                <a:solidFill>
                  <a:srgbClr val="D15A3E"/>
                </a:solidFill>
              </a:rPr>
              <a:t>rezgésjelek alapján</a:t>
            </a:r>
          </a:p>
        </p:txBody>
      </p:sp>
      <p:pic>
        <p:nvPicPr>
          <p:cNvPr id="1028" name="Picture 4" descr="http://esa.eit.bme.hu/assets/img/bm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87794"/>
            <a:ext cx="2295524" cy="8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901060" y="810874"/>
            <a:ext cx="334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Villamosmérnöki és Informatikai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b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Méréstechnika </a:t>
            </a:r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Információs Rendszerek Tanszék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389346" y="604827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i="1" dirty="0" smtClean="0"/>
              <a:t>Készítette: </a:t>
            </a:r>
            <a:r>
              <a:rPr lang="hu-HU" sz="1200" i="1" dirty="0" err="1" smtClean="0"/>
              <a:t>Gungl</a:t>
            </a:r>
            <a:r>
              <a:rPr lang="hu-HU" sz="1200" i="1" dirty="0" smtClean="0"/>
              <a:t> Szilárd</a:t>
            </a:r>
            <a:br>
              <a:rPr lang="hu-HU" sz="1200" i="1" dirty="0" smtClean="0"/>
            </a:br>
            <a:r>
              <a:rPr lang="hu-HU" sz="1200" i="1" dirty="0" smtClean="0"/>
              <a:t>Konzulens: Orosz György</a:t>
            </a:r>
            <a:endParaRPr lang="hu-HU" sz="1200" i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hu-HU" dirty="0">
                <a:solidFill>
                  <a:srgbClr val="D15A3E"/>
                </a:solidFill>
                <a:latin typeface="Arial"/>
              </a:rPr>
              <a:t>Cím és tartalom diagrammal</a:t>
            </a:r>
          </a:p>
        </p:txBody>
      </p:sp>
      <p:graphicFrame>
        <p:nvGraphicFramePr>
          <p:cNvPr id="6" name="Tartalom helye 5" descr="Csoportosított oszlopdiagram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76369"/>
              </p:ext>
            </p:extLst>
          </p:nvPr>
        </p:nvGraphicFramePr>
        <p:xfrm>
          <a:off x="971550" y="2343150"/>
          <a:ext cx="72009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hu-HU" dirty="0">
                <a:solidFill>
                  <a:srgbClr val="D15A3E"/>
                </a:solidFill>
                <a:latin typeface="Arial"/>
              </a:rPr>
              <a:t>Tartalom táblázattal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>
                <a:solidFill>
                  <a:srgbClr val="2D2E2D"/>
                </a:solidFill>
                <a:latin typeface="Arial"/>
              </a:rPr>
              <a:t>Első listaelem helye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>
                <a:solidFill>
                  <a:srgbClr val="2D2E2D"/>
                </a:solidFill>
                <a:latin typeface="Arial"/>
              </a:rPr>
              <a:t>Második listaelem helye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>
                <a:solidFill>
                  <a:srgbClr val="2D2E2D"/>
                </a:solidFill>
                <a:latin typeface="Arial"/>
              </a:rPr>
              <a:t>Harmadik listaelem helye</a:t>
            </a:r>
          </a:p>
        </p:txBody>
      </p:sp>
      <p:graphicFrame>
        <p:nvGraphicFramePr>
          <p:cNvPr id="5" name="Tartalom helye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7397082"/>
              </p:ext>
            </p:extLst>
          </p:nvPr>
        </p:nvGraphicFramePr>
        <p:xfrm>
          <a:off x="4743450" y="2343150"/>
          <a:ext cx="3429000" cy="17001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/>
                <a:gridCol w="1143000"/>
                <a:gridCol w="1143000"/>
              </a:tblGrid>
              <a:tr h="480060">
                <a:tc>
                  <a:txBody>
                    <a:bodyPr/>
                    <a:lstStyle/>
                    <a:p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Csoportba </a:t>
                      </a:r>
                      <a:r>
                        <a:rPr lang="hu-HU" sz="1400" noProof="0" dirty="0" err="1" smtClean="0"/>
                        <a:t>foglalás</a:t>
                      </a:r>
                      <a:r>
                        <a:rPr lang="hu-HU" sz="1400" noProof="0" dirty="0" smtClean="0"/>
                        <a:t> 1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Csoportba </a:t>
                      </a:r>
                      <a:r>
                        <a:rPr lang="hu-HU" sz="1400" noProof="0" dirty="0" err="1" smtClean="0"/>
                        <a:t>foglalás</a:t>
                      </a:r>
                      <a:r>
                        <a:rPr lang="hu-HU" sz="1400" noProof="0" dirty="0" smtClean="0"/>
                        <a:t> 2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</a:tr>
              <a:tr h="401609">
                <a:tc>
                  <a:txBody>
                    <a:bodyPr/>
                    <a:lstStyle/>
                    <a:p>
                      <a:r>
                        <a:rPr lang="hu-HU" sz="1400" noProof="0" dirty="0" smtClean="0"/>
                        <a:t>1. osztály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82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95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</a:tr>
              <a:tr h="401609">
                <a:tc>
                  <a:txBody>
                    <a:bodyPr/>
                    <a:lstStyle/>
                    <a:p>
                      <a:r>
                        <a:rPr lang="hu-HU" sz="1400" noProof="0" dirty="0" smtClean="0"/>
                        <a:t>2. Osztály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76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88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</a:tr>
              <a:tr h="401609">
                <a:tc>
                  <a:txBody>
                    <a:bodyPr/>
                    <a:lstStyle/>
                    <a:p>
                      <a:r>
                        <a:rPr lang="hu-HU" sz="1400" noProof="0" dirty="0" smtClean="0"/>
                        <a:t>3. osztály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84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noProof="0" dirty="0" smtClean="0"/>
                        <a:t>90</a:t>
                      </a:r>
                      <a:endParaRPr lang="hu-HU" sz="1400" noProof="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hu-HU" dirty="0">
                <a:solidFill>
                  <a:srgbClr val="D15A3E"/>
                </a:solidFill>
                <a:latin typeface="Arial"/>
              </a:rPr>
              <a:t>Cím és tartalom </a:t>
            </a:r>
            <a:r>
              <a:rPr lang="hu-HU" dirty="0" err="1">
                <a:solidFill>
                  <a:srgbClr val="D15A3E"/>
                </a:solidFill>
                <a:latin typeface="Arial"/>
              </a:rPr>
              <a:t>SmartArt</a:t>
            </a:r>
            <a:r>
              <a:rPr lang="hu-HU" dirty="0">
                <a:solidFill>
                  <a:srgbClr val="D15A3E"/>
                </a:solidFill>
                <a:latin typeface="Arial"/>
              </a:rPr>
              <a:t>-ábrával</a:t>
            </a:r>
          </a:p>
        </p:txBody>
      </p:sp>
      <p:graphicFrame>
        <p:nvGraphicFramePr>
          <p:cNvPr id="4" name="Tartalom helye 3" descr="Folyamatirány-jelölő nyilak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21837"/>
              </p:ext>
            </p:extLst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1423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u-HU" dirty="0" smtClean="0">
                <a:solidFill>
                  <a:srgbClr val="D15A3E"/>
                </a:solidFill>
                <a:latin typeface="Arial"/>
              </a:rPr>
              <a:t>A feladat egyszerű</a:t>
            </a:r>
            <a:endParaRPr lang="hu-HU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25595"/>
            <a:ext cx="7200900" cy="4747401"/>
          </a:xfrm>
        </p:spPr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Tájékozódó mérések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Detektáló algoritmus kiválasztása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dirty="0" smtClean="0">
                <a:solidFill>
                  <a:srgbClr val="2D2E2D"/>
                </a:solidFill>
                <a:latin typeface="Arial"/>
              </a:rPr>
              <a:t>A rendszer felépítése</a:t>
            </a:r>
            <a:endParaRPr lang="hu-HU" dirty="0">
              <a:solidFill>
                <a:srgbClr val="2D2E2D"/>
              </a:solidFill>
              <a:latin typeface="Arial"/>
            </a:endParaRPr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r>
              <a:rPr lang="hu-HU" dirty="0" smtClean="0"/>
              <a:t>Alapötlet:</a:t>
            </a:r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r>
              <a:rPr lang="hu-HU" dirty="0" smtClean="0"/>
              <a:t>Valóban egyszerű…?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9"/>
          <a:stretch/>
        </p:blipFill>
        <p:spPr>
          <a:xfrm>
            <a:off x="4400909" y="2633537"/>
            <a:ext cx="4233044" cy="3223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detektált pattanás idődiagramja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Tartalom helye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3" b="353"/>
          <a:stretch>
            <a:fillRect/>
          </a:stretch>
        </p:blipFill>
        <p:spPr>
          <a:xfrm>
            <a:off x="0" y="1466850"/>
            <a:ext cx="5486400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932170" y="370939"/>
            <a:ext cx="2743200" cy="614028"/>
          </a:xfrm>
        </p:spPr>
        <p:txBody>
          <a:bodyPr>
            <a:normAutofit/>
          </a:bodyPr>
          <a:lstStyle/>
          <a:p>
            <a:r>
              <a:rPr lang="hu-HU" sz="1200" b="0" dirty="0" smtClean="0">
                <a:latin typeface="+mn-lt"/>
              </a:rPr>
              <a:t>Ugyanazon jel első 10 </a:t>
            </a:r>
            <a:r>
              <a:rPr lang="hu-HU" sz="1200" b="0" dirty="0" err="1" smtClean="0">
                <a:latin typeface="+mn-lt"/>
              </a:rPr>
              <a:t>ms-a</a:t>
            </a:r>
            <a:endParaRPr lang="hu-HU" sz="1200" b="0" dirty="0">
              <a:latin typeface="+mn-lt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2170" y="4068914"/>
            <a:ext cx="2743200" cy="2286000"/>
          </a:xfrm>
        </p:spPr>
        <p:txBody>
          <a:bodyPr/>
          <a:lstStyle/>
          <a:p>
            <a:r>
              <a:rPr lang="hu-HU" dirty="0" smtClean="0"/>
              <a:t>10 centiméterrel távolabbi pattanás jele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" y="0"/>
            <a:ext cx="4878915" cy="341933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4" y="3419339"/>
            <a:ext cx="4875215" cy="34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ennek az oka?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6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181156"/>
            <a:ext cx="7200900" cy="883593"/>
          </a:xfrm>
        </p:spPr>
        <p:txBody>
          <a:bodyPr/>
          <a:lstStyle/>
          <a:p>
            <a:r>
              <a:rPr lang="hu-HU" dirty="0" smtClean="0"/>
              <a:t>A pattanás által átadott energia különböző </a:t>
            </a:r>
            <a:r>
              <a:rPr lang="hu-HU" dirty="0" err="1" smtClean="0"/>
              <a:t>módusok</a:t>
            </a:r>
            <a:r>
              <a:rPr lang="hu-HU" dirty="0" smtClean="0"/>
              <a:t> formájában terjed tovább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3" y="1155940"/>
            <a:ext cx="7303696" cy="5477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0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163903"/>
            <a:ext cx="7200900" cy="887114"/>
          </a:xfrm>
        </p:spPr>
        <p:txBody>
          <a:bodyPr/>
          <a:lstStyle/>
          <a:p>
            <a:r>
              <a:rPr lang="hu-HU" dirty="0" smtClean="0"/>
              <a:t>Az egyes </a:t>
            </a:r>
            <a:r>
              <a:rPr lang="hu-HU" dirty="0" err="1" smtClean="0"/>
              <a:t>módusok</a:t>
            </a:r>
            <a:r>
              <a:rPr lang="hu-HU" dirty="0" smtClean="0"/>
              <a:t> visszaverődnek és egymással </a:t>
            </a:r>
            <a:r>
              <a:rPr lang="hu-HU" dirty="0" err="1" smtClean="0"/>
              <a:t>interferálnak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1174450"/>
            <a:ext cx="7266676" cy="5450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4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19176"/>
            <a:ext cx="7200900" cy="555771"/>
          </a:xfrm>
        </p:spPr>
        <p:txBody>
          <a:bodyPr/>
          <a:lstStyle/>
          <a:p>
            <a:r>
              <a:rPr lang="hu-HU" dirty="0" smtClean="0"/>
              <a:t>A jelalak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007445"/>
            <a:ext cx="3429000" cy="64135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589" y="1692837"/>
            <a:ext cx="4583861" cy="3212552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3450" y="1007445"/>
            <a:ext cx="3429000" cy="641350"/>
          </a:xfrm>
        </p:spPr>
        <p:txBody>
          <a:bodyPr/>
          <a:lstStyle/>
          <a:p>
            <a:endParaRPr lang="hu-HU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00550" y="1692837"/>
            <a:ext cx="4581705" cy="32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Rombuszhálós bemutató (szélesvásznú)</Template>
  <TotalTime>0</TotalTime>
  <Words>129</Words>
  <Application>Microsoft Office PowerPoint</Application>
  <PresentationFormat>Diavetítés a képernyőre (4:3 oldalarány)</PresentationFormat>
  <Paragraphs>49</Paragraphs>
  <Slides>18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Diamond Grid 16x9</vt:lpstr>
      <vt:lpstr>Önálló laboratórium</vt:lpstr>
      <vt:lpstr>Célkitűzés</vt:lpstr>
      <vt:lpstr>A feladat egyszerű</vt:lpstr>
      <vt:lpstr>A detektált pattanás idődiagramja</vt:lpstr>
      <vt:lpstr>Ugyanazon jel első 10 ms-a</vt:lpstr>
      <vt:lpstr>Mi ennek az oka?</vt:lpstr>
      <vt:lpstr>A pattanás által átadott energia különböző módusok formájában terjed tovább</vt:lpstr>
      <vt:lpstr>Az egyes módusok visszaverődnek és egymással interferálnak</vt:lpstr>
      <vt:lpstr>A jelalak</vt:lpstr>
      <vt:lpstr>Cím és tartalom diagrammal</vt:lpstr>
      <vt:lpstr>Tartalom táblázattal</vt:lpstr>
      <vt:lpstr>Cím és tartalom SmartArt-ábrával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2017-05-07T16:10:58Z</dcterms:created>
  <dcterms:modified xsi:type="dcterms:W3CDTF">2017-05-07T19:34:29Z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