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60" r:id="rId2"/>
    <p:sldId id="261" r:id="rId3"/>
    <p:sldId id="256" r:id="rId4"/>
    <p:sldId id="262" r:id="rId5"/>
    <p:sldId id="258" r:id="rId6"/>
    <p:sldId id="263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8"/>
  </p:normalViewPr>
  <p:slideViewPr>
    <p:cSldViewPr snapToGrid="0">
      <p:cViewPr varScale="1">
        <p:scale>
          <a:sx n="105" d="100"/>
          <a:sy n="105" d="100"/>
        </p:scale>
        <p:origin x="84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17D973-2898-2A47-AF05-51DF2A0259AD}" type="datetimeFigureOut">
              <a:rPr lang="en-US" smtClean="0"/>
              <a:t>7/1/24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F58F44-DAE0-D642-8278-99FF3FA11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350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242424"/>
                </a:solidFill>
                <a:highlight>
                  <a:srgbClr val="FFFFFF"/>
                </a:highlight>
                <a:latin typeface="source-serif-pro"/>
              </a:rPr>
              <a:t>T</a:t>
            </a: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he shade of the transitions is positive number to negative. And the positive numbers shows that this is a light to dark transition.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58F44-DAE0-D642-8278-99FF3FA11C8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317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0EE84-08FF-60A5-9E69-03D96AFE6A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8DFC0A-FE1B-27D2-4A78-6AB9FA5601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DAA12-72B3-680E-15CF-4ED0459FE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485F-E592-A042-9183-DD9A52F0A669}" type="datetimeFigureOut">
              <a:rPr lang="en-US" smtClean="0"/>
              <a:t>7/1/24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0F5BA-D830-750E-A105-22ECF4704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5DE6F-EC61-DDB8-971D-49A9C0E27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1FF1F-0279-E348-9C10-0F6024FEC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60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ABAC3-9FA4-B78A-E2EA-07A34044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9B57A4-2F8B-1BD1-E455-F3E42ECA06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C5326-2D1E-A2FA-14A1-08F9BDC0F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485F-E592-A042-9183-DD9A52F0A669}" type="datetimeFigureOut">
              <a:rPr lang="en-US" smtClean="0"/>
              <a:t>7/1/24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68033-74DC-E3A4-3A5F-484C294E8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2990BC-9485-6DFF-9EE5-286F97055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1FF1F-0279-E348-9C10-0F6024FEC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6341CA-454D-6CD4-E747-986450212B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5D85AF-C880-2F5C-E8CA-BEA22E1485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122D8-A639-9186-33A1-55D401F1F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485F-E592-A042-9183-DD9A52F0A669}" type="datetimeFigureOut">
              <a:rPr lang="en-US" smtClean="0"/>
              <a:t>7/1/24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B60743-7196-9AC1-A1D6-F407DCDCF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A046FE-30BD-CF91-F34A-A2824803D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1FF1F-0279-E348-9C10-0F6024FEC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440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13D7B-4D41-ADAD-1D10-3FB5998D6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D1D46-F834-05BA-ACA1-8B75AEF80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A11BCF-7F05-2488-BD09-5C360844D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485F-E592-A042-9183-DD9A52F0A669}" type="datetimeFigureOut">
              <a:rPr lang="en-US" smtClean="0"/>
              <a:t>7/1/24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2E3F6-05EF-E34C-5D5A-2E8E7C1D1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3CF41-E6E5-4F2D-3AC8-44D13F9BC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1FF1F-0279-E348-9C10-0F6024FEC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077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7D64A-6F9F-3BB3-202A-3F6D594D6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CCA4EC-E7FC-1FF8-0B7C-4FA96852A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A2F405-7F75-4184-63DA-B6A74298E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485F-E592-A042-9183-DD9A52F0A669}" type="datetimeFigureOut">
              <a:rPr lang="en-US" smtClean="0"/>
              <a:t>7/1/24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E6D42-0A8B-7C5F-17F4-DB848B165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5119FA-2D98-64DA-0589-936A6856E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1FF1F-0279-E348-9C10-0F6024FEC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781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8E178-A46F-F592-30C1-F48F381D9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A1B9A-2C23-7EDF-B415-42B56FD243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27C3D1-0AE2-F91C-C19C-851597F365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C7A02F-6111-C0A0-1418-0D751F77E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485F-E592-A042-9183-DD9A52F0A669}" type="datetimeFigureOut">
              <a:rPr lang="en-US" smtClean="0"/>
              <a:t>7/1/24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5AECC-08DD-75DD-8A26-FD1456132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4BA05B-30D2-C7A6-C2B8-184BB6F62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1FF1F-0279-E348-9C10-0F6024FEC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618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CB2F6-3E6F-CA59-E7D3-082BB553F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BA8D67-310E-0A24-E248-65ECB1076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604AE3-C673-58A2-ACF7-1350DC7510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CB9F36-A764-D8C6-8B6B-2BA91D6812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6A6088-58AA-340C-CD3F-4FC5B4C3EE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A37736-8B74-C763-83DD-1608EB03D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485F-E592-A042-9183-DD9A52F0A669}" type="datetimeFigureOut">
              <a:rPr lang="en-US" smtClean="0"/>
              <a:t>7/1/24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44A611-C073-C693-DD80-7E03396AE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374541-2736-6F4B-AD31-71BF0A5BA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1FF1F-0279-E348-9C10-0F6024FEC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073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B6E8D-3FC1-9772-76CD-1BBFB4B5A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24A701-9F7C-B246-479E-729286C3A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485F-E592-A042-9183-DD9A52F0A669}" type="datetimeFigureOut">
              <a:rPr lang="en-US" smtClean="0"/>
              <a:t>7/1/24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8EC1ED-8955-F9F9-9966-733E3F0B8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ADDB68-7C07-EE2A-43C6-2A3459787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1FF1F-0279-E348-9C10-0F6024FEC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975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5D6BCE-8950-A313-6648-22527A504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485F-E592-A042-9183-DD9A52F0A669}" type="datetimeFigureOut">
              <a:rPr lang="en-US" smtClean="0"/>
              <a:t>7/1/24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5DCCDF-D082-7E83-0B3B-A46411DA1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5F4816-BE40-1C13-ACD3-9AE9369C5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1FF1F-0279-E348-9C10-0F6024FEC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567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53A17-ED0B-49B3-EF96-7C0CC790E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5B0D1-3935-E210-5CC8-956BDD9AA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D06756-D304-2C8A-E95E-203B54AD22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2446E4-B13D-5040-802A-0AE79261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485F-E592-A042-9183-DD9A52F0A669}" type="datetimeFigureOut">
              <a:rPr lang="en-US" smtClean="0"/>
              <a:t>7/1/24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9BC552-691B-A150-A7FF-A826F38F1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199ABD-E790-125E-39E1-7DB3217C0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1FF1F-0279-E348-9C10-0F6024FEC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180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5B54B-E82D-CA68-9BA4-651EC82A7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B0ACD7-38D9-B767-0396-DBCB70EB1F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9506C2-0369-9E3F-2924-8E5471C235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D7C597-8817-EBA0-1969-A1C021DB0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485F-E592-A042-9183-DD9A52F0A669}" type="datetimeFigureOut">
              <a:rPr lang="en-US" smtClean="0"/>
              <a:t>7/1/24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6B85CE-A643-38F4-10C1-E6591B63C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29B120-A16C-C1CA-942F-C14B48912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1FF1F-0279-E348-9C10-0F6024FEC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249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017FF8-61B1-7236-E8D7-739DB748D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8D1BD-D9C9-AAA1-D1CB-63D1349CF3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49489-9309-D108-490F-B7742FA876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52485F-E592-A042-9183-DD9A52F0A669}" type="datetimeFigureOut">
              <a:rPr lang="en-US" smtClean="0"/>
              <a:t>7/1/24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5B0BB-305D-C4FB-0E2A-EA9E9EFBE9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6EF7C2-FB3D-3EFA-AB5F-D8CBC8FCA0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91FF1F-0279-E348-9C10-0F6024FEC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666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ze">
            <a:extLst>
              <a:ext uri="{FF2B5EF4-FFF2-40B4-BE49-F238E27FC236}">
                <a16:creationId xmlns:a16="http://schemas.microsoft.com/office/drawing/2014/main" id="{9B84D161-A740-ACE8-9D01-AC41B87A0C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610" r="26731" b="-2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6BF9F5-9BB5-5D6C-6CED-DFF8AC643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Hands-on Exploration with Manual Convolution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F22FC-B71F-3242-D128-B99C538EE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7" y="2433455"/>
            <a:ext cx="5247340" cy="349687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conceptual understanding of the feature detection process in CNNs</a:t>
            </a:r>
          </a:p>
          <a:p>
            <a:pPr marL="0" indent="0">
              <a:buNone/>
            </a:pPr>
            <a:br>
              <a:rPr lang="en-US" sz="2000" dirty="0"/>
            </a:b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C71585-B1A9-FCDA-FBE8-2940EEC23757}"/>
              </a:ext>
            </a:extLst>
          </p:cNvPr>
          <p:cNvSpPr txBox="1"/>
          <p:nvPr/>
        </p:nvSpPr>
        <p:spPr>
          <a:xfrm>
            <a:off x="8954467" y="5105065"/>
            <a:ext cx="36031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name – AI Hawks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members – Jaya Verma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 Quyen D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Zahra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 John Mata</a:t>
            </a:r>
          </a:p>
        </p:txBody>
      </p:sp>
    </p:spTree>
    <p:extLst>
      <p:ext uri="{BB962C8B-B14F-4D97-AF65-F5344CB8AC3E}">
        <p14:creationId xmlns:p14="http://schemas.microsoft.com/office/powerpoint/2010/main" val="880443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0C4BF2-E6AF-3914-1C9E-71EF1E05D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391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1E7DD-D621-D805-6ED9-F4FCCBD3B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networks are computational models inspired by the human brain.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 (Convolutional Neural Network) specializes in image recognition tasks.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 of a CNN are – 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Layers, Filters/Kernels, Activation Functions, and Pooling Layers</a:t>
            </a:r>
          </a:p>
          <a:p>
            <a:pPr marL="457200" lvl="1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Digital art of brain">
            <a:extLst>
              <a:ext uri="{FF2B5EF4-FFF2-40B4-BE49-F238E27FC236}">
                <a16:creationId xmlns:a16="http://schemas.microsoft.com/office/drawing/2014/main" id="{E597E443-4AF9-B7EB-83D9-F457853798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318" r="20626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968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370B9F-0FC4-1E1A-6F99-BA8F13E8A8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8x8 Image of a Square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8D3FDFF-80A6-4F7C-54B2-F12F8D9FF874}"/>
              </a:ext>
            </a:extLst>
          </p:cNvPr>
          <p:cNvGraphicFramePr>
            <a:graphicFrameLocks noGrp="1" noDrilldown="1" noMove="1" noResize="1"/>
          </p:cNvGraphicFramePr>
          <p:nvPr>
            <p:extLst>
              <p:ext uri="{D42A27DB-BD31-4B8C-83A1-F6EECF244321}">
                <p14:modId xmlns:p14="http://schemas.microsoft.com/office/powerpoint/2010/main" val="2347868336"/>
              </p:ext>
            </p:extLst>
          </p:nvPr>
        </p:nvGraphicFramePr>
        <p:xfrm>
          <a:off x="6226698" y="2112579"/>
          <a:ext cx="4348144" cy="43563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3518">
                  <a:extLst>
                    <a:ext uri="{9D8B030D-6E8A-4147-A177-3AD203B41FA5}">
                      <a16:colId xmlns:a16="http://schemas.microsoft.com/office/drawing/2014/main" val="3506126354"/>
                    </a:ext>
                  </a:extLst>
                </a:gridCol>
                <a:gridCol w="543518">
                  <a:extLst>
                    <a:ext uri="{9D8B030D-6E8A-4147-A177-3AD203B41FA5}">
                      <a16:colId xmlns:a16="http://schemas.microsoft.com/office/drawing/2014/main" val="1032818903"/>
                    </a:ext>
                  </a:extLst>
                </a:gridCol>
                <a:gridCol w="543518">
                  <a:extLst>
                    <a:ext uri="{9D8B030D-6E8A-4147-A177-3AD203B41FA5}">
                      <a16:colId xmlns:a16="http://schemas.microsoft.com/office/drawing/2014/main" val="1288218824"/>
                    </a:ext>
                  </a:extLst>
                </a:gridCol>
                <a:gridCol w="543518">
                  <a:extLst>
                    <a:ext uri="{9D8B030D-6E8A-4147-A177-3AD203B41FA5}">
                      <a16:colId xmlns:a16="http://schemas.microsoft.com/office/drawing/2014/main" val="2374653756"/>
                    </a:ext>
                  </a:extLst>
                </a:gridCol>
                <a:gridCol w="543518">
                  <a:extLst>
                    <a:ext uri="{9D8B030D-6E8A-4147-A177-3AD203B41FA5}">
                      <a16:colId xmlns:a16="http://schemas.microsoft.com/office/drawing/2014/main" val="2024838048"/>
                    </a:ext>
                  </a:extLst>
                </a:gridCol>
                <a:gridCol w="543518">
                  <a:extLst>
                    <a:ext uri="{9D8B030D-6E8A-4147-A177-3AD203B41FA5}">
                      <a16:colId xmlns:a16="http://schemas.microsoft.com/office/drawing/2014/main" val="2701597236"/>
                    </a:ext>
                  </a:extLst>
                </a:gridCol>
                <a:gridCol w="543518">
                  <a:extLst>
                    <a:ext uri="{9D8B030D-6E8A-4147-A177-3AD203B41FA5}">
                      <a16:colId xmlns:a16="http://schemas.microsoft.com/office/drawing/2014/main" val="563422909"/>
                    </a:ext>
                  </a:extLst>
                </a:gridCol>
                <a:gridCol w="543518">
                  <a:extLst>
                    <a:ext uri="{9D8B030D-6E8A-4147-A177-3AD203B41FA5}">
                      <a16:colId xmlns:a16="http://schemas.microsoft.com/office/drawing/2014/main" val="3917746661"/>
                    </a:ext>
                  </a:extLst>
                </a:gridCol>
              </a:tblGrid>
              <a:tr h="517835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  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  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  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  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  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  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  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  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0171936"/>
                  </a:ext>
                </a:extLst>
              </a:tr>
              <a:tr h="548358">
                <a:tc>
                  <a:txBody>
                    <a:bodyPr/>
                    <a:lstStyle/>
                    <a:p>
                      <a:r>
                        <a:rPr lang="en-US" dirty="0"/>
                        <a:t>   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915864"/>
                  </a:ext>
                </a:extLst>
              </a:tr>
              <a:tr h="548358">
                <a:tc>
                  <a:txBody>
                    <a:bodyPr/>
                    <a:lstStyle/>
                    <a:p>
                      <a:r>
                        <a:rPr lang="en-US" dirty="0"/>
                        <a:t>   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3027427"/>
                  </a:ext>
                </a:extLst>
              </a:tr>
              <a:tr h="548358">
                <a:tc>
                  <a:txBody>
                    <a:bodyPr/>
                    <a:lstStyle/>
                    <a:p>
                      <a:r>
                        <a:rPr lang="en-US" dirty="0"/>
                        <a:t>   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1691235"/>
                  </a:ext>
                </a:extLst>
              </a:tr>
              <a:tr h="548358">
                <a:tc>
                  <a:txBody>
                    <a:bodyPr/>
                    <a:lstStyle/>
                    <a:p>
                      <a:r>
                        <a:rPr lang="en-US" dirty="0"/>
                        <a:t>   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0720716"/>
                  </a:ext>
                </a:extLst>
              </a:tr>
              <a:tr h="548358">
                <a:tc>
                  <a:txBody>
                    <a:bodyPr/>
                    <a:lstStyle/>
                    <a:p>
                      <a:r>
                        <a:rPr lang="en-US" dirty="0"/>
                        <a:t>   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5012163"/>
                  </a:ext>
                </a:extLst>
              </a:tr>
              <a:tr h="548358">
                <a:tc>
                  <a:txBody>
                    <a:bodyPr/>
                    <a:lstStyle/>
                    <a:p>
                      <a:r>
                        <a:rPr lang="en-US" dirty="0"/>
                        <a:t>   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1772147"/>
                  </a:ext>
                </a:extLst>
              </a:tr>
              <a:tr h="548358">
                <a:tc>
                  <a:txBody>
                    <a:bodyPr/>
                    <a:lstStyle/>
                    <a:p>
                      <a:r>
                        <a:rPr lang="en-US" dirty="0"/>
                        <a:t>   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035020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16F667B-62E8-0278-C991-2B4E22D9B21A}"/>
              </a:ext>
            </a:extLst>
          </p:cNvPr>
          <p:cNvSpPr txBox="1"/>
          <p:nvPr/>
        </p:nvSpPr>
        <p:spPr>
          <a:xfrm>
            <a:off x="950976" y="2596896"/>
            <a:ext cx="41208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42424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Sample image that will be used to demonstrate convolutional neural network manually.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42424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 sample image is an 8 x 8 matrix representing a square with 0’s and 1’s to demonstrate the color distribution.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8757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448A26-E143-022E-E8D3-3114C889A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Using Filter/Kernel for Edge Detection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A7306EE-DD45-D858-7F3E-29C6B5EFB530}"/>
              </a:ext>
            </a:extLst>
          </p:cNvPr>
          <p:cNvGraphicFramePr>
            <a:graphicFrameLocks noGrp="1" noDrilldown="1" noMove="1" noResize="1"/>
          </p:cNvGraphicFramePr>
          <p:nvPr>
            <p:extLst>
              <p:ext uri="{D42A27DB-BD31-4B8C-83A1-F6EECF244321}">
                <p14:modId xmlns:p14="http://schemas.microsoft.com/office/powerpoint/2010/main" val="3021942217"/>
              </p:ext>
            </p:extLst>
          </p:nvPr>
        </p:nvGraphicFramePr>
        <p:xfrm>
          <a:off x="7487967" y="3258834"/>
          <a:ext cx="1621536" cy="1600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512">
                  <a:extLst>
                    <a:ext uri="{9D8B030D-6E8A-4147-A177-3AD203B41FA5}">
                      <a16:colId xmlns:a16="http://schemas.microsoft.com/office/drawing/2014/main" val="1594807465"/>
                    </a:ext>
                  </a:extLst>
                </a:gridCol>
                <a:gridCol w="540512">
                  <a:extLst>
                    <a:ext uri="{9D8B030D-6E8A-4147-A177-3AD203B41FA5}">
                      <a16:colId xmlns:a16="http://schemas.microsoft.com/office/drawing/2014/main" val="3919635120"/>
                    </a:ext>
                  </a:extLst>
                </a:gridCol>
                <a:gridCol w="540512">
                  <a:extLst>
                    <a:ext uri="{9D8B030D-6E8A-4147-A177-3AD203B41FA5}">
                      <a16:colId xmlns:a16="http://schemas.microsoft.com/office/drawing/2014/main" val="856667777"/>
                    </a:ext>
                  </a:extLst>
                </a:gridCol>
              </a:tblGrid>
              <a:tr h="53365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9968636"/>
                  </a:ext>
                </a:extLst>
              </a:tr>
              <a:tr h="53365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0370195"/>
                  </a:ext>
                </a:extLst>
              </a:tr>
              <a:tr h="53365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650649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E0762AC-956F-8565-1D09-35B5FD077899}"/>
              </a:ext>
            </a:extLst>
          </p:cNvPr>
          <p:cNvGraphicFramePr>
            <a:graphicFrameLocks noGrp="1" noDrilldown="1" noMove="1" noResize="1"/>
          </p:cNvGraphicFramePr>
          <p:nvPr>
            <p:extLst>
              <p:ext uri="{D42A27DB-BD31-4B8C-83A1-F6EECF244321}">
                <p14:modId xmlns:p14="http://schemas.microsoft.com/office/powerpoint/2010/main" val="2312311988"/>
              </p:ext>
            </p:extLst>
          </p:nvPr>
        </p:nvGraphicFramePr>
        <p:xfrm>
          <a:off x="7500159" y="5615777"/>
          <a:ext cx="1621536" cy="5289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512">
                  <a:extLst>
                    <a:ext uri="{9D8B030D-6E8A-4147-A177-3AD203B41FA5}">
                      <a16:colId xmlns:a16="http://schemas.microsoft.com/office/drawing/2014/main" val="1316316268"/>
                    </a:ext>
                  </a:extLst>
                </a:gridCol>
                <a:gridCol w="540512">
                  <a:extLst>
                    <a:ext uri="{9D8B030D-6E8A-4147-A177-3AD203B41FA5}">
                      <a16:colId xmlns:a16="http://schemas.microsoft.com/office/drawing/2014/main" val="1249803405"/>
                    </a:ext>
                  </a:extLst>
                </a:gridCol>
                <a:gridCol w="540512">
                  <a:extLst>
                    <a:ext uri="{9D8B030D-6E8A-4147-A177-3AD203B41FA5}">
                      <a16:colId xmlns:a16="http://schemas.microsoft.com/office/drawing/2014/main" val="2108290980"/>
                    </a:ext>
                  </a:extLst>
                </a:gridCol>
              </a:tblGrid>
              <a:tr h="52890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391914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C8CAE8D-C86C-EA3F-6531-4E93F2B976E2}"/>
              </a:ext>
            </a:extLst>
          </p:cNvPr>
          <p:cNvSpPr txBox="1"/>
          <p:nvPr/>
        </p:nvSpPr>
        <p:spPr>
          <a:xfrm>
            <a:off x="7403476" y="2213482"/>
            <a:ext cx="3679051" cy="682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74385">
              <a:spcAft>
                <a:spcPts val="666"/>
              </a:spcAft>
            </a:pPr>
            <a:r>
              <a:rPr lang="en-US" sz="1918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Vertical (a) and Horizontal (b) Edge Detection Filters (Kernels)</a:t>
            </a:r>
            <a:r>
              <a:rPr lang="en-US" sz="1918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428984-190C-554B-41F2-F1DD29315FDA}"/>
              </a:ext>
            </a:extLst>
          </p:cNvPr>
          <p:cNvSpPr txBox="1"/>
          <p:nvPr/>
        </p:nvSpPr>
        <p:spPr>
          <a:xfrm>
            <a:off x="266145" y="2617952"/>
            <a:ext cx="5251758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1014984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ernels are small matrices used to highlight edges or boundaries within an image.</a:t>
            </a:r>
          </a:p>
          <a:p>
            <a:pPr marL="342900" indent="-342900" defTabSz="1014984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input image is convoluted with the filter/kernel to determine changes in intensity.</a:t>
            </a:r>
            <a:endParaRPr lang="en-US" sz="24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defTabSz="1014984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defTabSz="1014984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Content Placeholder 3">
            <a:extLst>
              <a:ext uri="{FF2B5EF4-FFF2-40B4-BE49-F238E27FC236}">
                <a16:creationId xmlns:a16="http://schemas.microsoft.com/office/drawing/2014/main" id="{ACFF8339-AA7A-A358-8936-38BB282FD4AA}"/>
              </a:ext>
            </a:extLst>
          </p:cNvPr>
          <p:cNvGraphicFramePr>
            <a:graphicFrameLocks noGrp="1" noDrilldown="1" noMove="1" noResize="1"/>
          </p:cNvGraphicFramePr>
          <p:nvPr>
            <p:extLst>
              <p:ext uri="{D42A27DB-BD31-4B8C-83A1-F6EECF244321}">
                <p14:modId xmlns:p14="http://schemas.microsoft.com/office/powerpoint/2010/main" val="2809853418"/>
              </p:ext>
            </p:extLst>
          </p:nvPr>
        </p:nvGraphicFramePr>
        <p:xfrm>
          <a:off x="9261903" y="3252738"/>
          <a:ext cx="1621536" cy="1600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512">
                  <a:extLst>
                    <a:ext uri="{9D8B030D-6E8A-4147-A177-3AD203B41FA5}">
                      <a16:colId xmlns:a16="http://schemas.microsoft.com/office/drawing/2014/main" val="1594807465"/>
                    </a:ext>
                  </a:extLst>
                </a:gridCol>
                <a:gridCol w="540512">
                  <a:extLst>
                    <a:ext uri="{9D8B030D-6E8A-4147-A177-3AD203B41FA5}">
                      <a16:colId xmlns:a16="http://schemas.microsoft.com/office/drawing/2014/main" val="3919635120"/>
                    </a:ext>
                  </a:extLst>
                </a:gridCol>
                <a:gridCol w="540512">
                  <a:extLst>
                    <a:ext uri="{9D8B030D-6E8A-4147-A177-3AD203B41FA5}">
                      <a16:colId xmlns:a16="http://schemas.microsoft.com/office/drawing/2014/main" val="856667777"/>
                    </a:ext>
                  </a:extLst>
                </a:gridCol>
              </a:tblGrid>
              <a:tr h="53365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9968636"/>
                  </a:ext>
                </a:extLst>
              </a:tr>
              <a:tr h="53365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0370195"/>
                  </a:ext>
                </a:extLst>
              </a:tr>
              <a:tr h="53365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650649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96BDD92-9FC2-9957-13F3-972E754C35E2}"/>
              </a:ext>
            </a:extLst>
          </p:cNvPr>
          <p:cNvSpPr txBox="1"/>
          <p:nvPr/>
        </p:nvSpPr>
        <p:spPr>
          <a:xfrm>
            <a:off x="8107680" y="4949952"/>
            <a:ext cx="442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0606EE-4E3F-F72A-70BF-ACFE48C783B2}"/>
              </a:ext>
            </a:extLst>
          </p:cNvPr>
          <p:cNvSpPr txBox="1"/>
          <p:nvPr/>
        </p:nvSpPr>
        <p:spPr>
          <a:xfrm>
            <a:off x="9899904" y="4949952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(b)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FE3DB84-AB31-CC5C-E0DF-A2BE9A95ACF9}"/>
              </a:ext>
            </a:extLst>
          </p:cNvPr>
          <p:cNvGraphicFramePr>
            <a:graphicFrameLocks noGrp="1" noDrilldown="1" noMove="1" noResize="1"/>
          </p:cNvGraphicFramePr>
          <p:nvPr>
            <p:extLst>
              <p:ext uri="{D42A27DB-BD31-4B8C-83A1-F6EECF244321}">
                <p14:modId xmlns:p14="http://schemas.microsoft.com/office/powerpoint/2010/main" val="1926924302"/>
              </p:ext>
            </p:extLst>
          </p:nvPr>
        </p:nvGraphicFramePr>
        <p:xfrm>
          <a:off x="11285572" y="3252738"/>
          <a:ext cx="552703" cy="1600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703">
                  <a:extLst>
                    <a:ext uri="{9D8B030D-6E8A-4147-A177-3AD203B41FA5}">
                      <a16:colId xmlns:a16="http://schemas.microsoft.com/office/drawing/2014/main" val="3341663323"/>
                    </a:ext>
                  </a:extLst>
                </a:gridCol>
              </a:tblGrid>
              <a:tr h="5336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3667041"/>
                  </a:ext>
                </a:extLst>
              </a:tr>
              <a:tr h="5336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742215"/>
                  </a:ext>
                </a:extLst>
              </a:tr>
              <a:tr h="5336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52193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4550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27A7DF-3A9A-6330-AED1-E53153E88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Calculation of grid cells and Output image for Vertical edge detection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20EBBA1-87CD-A9E6-5CD0-56BD0C961018}"/>
              </a:ext>
            </a:extLst>
          </p:cNvPr>
          <p:cNvGraphicFramePr>
            <a:graphicFrameLocks noGrp="1" noDrilldown="1" noMove="1" noResize="1"/>
          </p:cNvGraphicFramePr>
          <p:nvPr>
            <p:extLst>
              <p:ext uri="{D42A27DB-BD31-4B8C-83A1-F6EECF244321}">
                <p14:modId xmlns:p14="http://schemas.microsoft.com/office/powerpoint/2010/main" val="1533592626"/>
              </p:ext>
            </p:extLst>
          </p:nvPr>
        </p:nvGraphicFramePr>
        <p:xfrm>
          <a:off x="3160712" y="2411178"/>
          <a:ext cx="4348144" cy="43563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3518">
                  <a:extLst>
                    <a:ext uri="{9D8B030D-6E8A-4147-A177-3AD203B41FA5}">
                      <a16:colId xmlns:a16="http://schemas.microsoft.com/office/drawing/2014/main" val="3506126354"/>
                    </a:ext>
                  </a:extLst>
                </a:gridCol>
                <a:gridCol w="543518">
                  <a:extLst>
                    <a:ext uri="{9D8B030D-6E8A-4147-A177-3AD203B41FA5}">
                      <a16:colId xmlns:a16="http://schemas.microsoft.com/office/drawing/2014/main" val="1032818903"/>
                    </a:ext>
                  </a:extLst>
                </a:gridCol>
                <a:gridCol w="543518">
                  <a:extLst>
                    <a:ext uri="{9D8B030D-6E8A-4147-A177-3AD203B41FA5}">
                      <a16:colId xmlns:a16="http://schemas.microsoft.com/office/drawing/2014/main" val="1288218824"/>
                    </a:ext>
                  </a:extLst>
                </a:gridCol>
                <a:gridCol w="543518">
                  <a:extLst>
                    <a:ext uri="{9D8B030D-6E8A-4147-A177-3AD203B41FA5}">
                      <a16:colId xmlns:a16="http://schemas.microsoft.com/office/drawing/2014/main" val="2374653756"/>
                    </a:ext>
                  </a:extLst>
                </a:gridCol>
                <a:gridCol w="543518">
                  <a:extLst>
                    <a:ext uri="{9D8B030D-6E8A-4147-A177-3AD203B41FA5}">
                      <a16:colId xmlns:a16="http://schemas.microsoft.com/office/drawing/2014/main" val="2024838048"/>
                    </a:ext>
                  </a:extLst>
                </a:gridCol>
                <a:gridCol w="543518">
                  <a:extLst>
                    <a:ext uri="{9D8B030D-6E8A-4147-A177-3AD203B41FA5}">
                      <a16:colId xmlns:a16="http://schemas.microsoft.com/office/drawing/2014/main" val="2701597236"/>
                    </a:ext>
                  </a:extLst>
                </a:gridCol>
                <a:gridCol w="543518">
                  <a:extLst>
                    <a:ext uri="{9D8B030D-6E8A-4147-A177-3AD203B41FA5}">
                      <a16:colId xmlns:a16="http://schemas.microsoft.com/office/drawing/2014/main" val="563422909"/>
                    </a:ext>
                  </a:extLst>
                </a:gridCol>
                <a:gridCol w="543518">
                  <a:extLst>
                    <a:ext uri="{9D8B030D-6E8A-4147-A177-3AD203B41FA5}">
                      <a16:colId xmlns:a16="http://schemas.microsoft.com/office/drawing/2014/main" val="3917746661"/>
                    </a:ext>
                  </a:extLst>
                </a:gridCol>
              </a:tblGrid>
              <a:tr h="517835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  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  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  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  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  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  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  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  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0171936"/>
                  </a:ext>
                </a:extLst>
              </a:tr>
              <a:tr h="548358">
                <a:tc>
                  <a:txBody>
                    <a:bodyPr/>
                    <a:lstStyle/>
                    <a:p>
                      <a:r>
                        <a:rPr lang="en-US" dirty="0"/>
                        <a:t>   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0915864"/>
                  </a:ext>
                </a:extLst>
              </a:tr>
              <a:tr h="548358">
                <a:tc>
                  <a:txBody>
                    <a:bodyPr/>
                    <a:lstStyle/>
                    <a:p>
                      <a:r>
                        <a:rPr lang="en-US" dirty="0"/>
                        <a:t>   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3027427"/>
                  </a:ext>
                </a:extLst>
              </a:tr>
              <a:tr h="548358">
                <a:tc>
                  <a:txBody>
                    <a:bodyPr/>
                    <a:lstStyle/>
                    <a:p>
                      <a:r>
                        <a:rPr lang="en-US" dirty="0"/>
                        <a:t>   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1691235"/>
                  </a:ext>
                </a:extLst>
              </a:tr>
              <a:tr h="548358">
                <a:tc>
                  <a:txBody>
                    <a:bodyPr/>
                    <a:lstStyle/>
                    <a:p>
                      <a:r>
                        <a:rPr lang="en-US" dirty="0"/>
                        <a:t>   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0720716"/>
                  </a:ext>
                </a:extLst>
              </a:tr>
              <a:tr h="548358">
                <a:tc>
                  <a:txBody>
                    <a:bodyPr/>
                    <a:lstStyle/>
                    <a:p>
                      <a:r>
                        <a:rPr lang="en-US" dirty="0"/>
                        <a:t>   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5012163"/>
                  </a:ext>
                </a:extLst>
              </a:tr>
              <a:tr h="548358">
                <a:tc>
                  <a:txBody>
                    <a:bodyPr/>
                    <a:lstStyle/>
                    <a:p>
                      <a:r>
                        <a:rPr lang="en-US" dirty="0"/>
                        <a:t>   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1772147"/>
                  </a:ext>
                </a:extLst>
              </a:tr>
              <a:tr h="548358">
                <a:tc>
                  <a:txBody>
                    <a:bodyPr/>
                    <a:lstStyle/>
                    <a:p>
                      <a:r>
                        <a:rPr lang="en-US" dirty="0"/>
                        <a:t>   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035020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FDB60E1-97B9-2B6D-41DD-8AACB00E8D4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3914367"/>
              </p:ext>
            </p:extLst>
          </p:nvPr>
        </p:nvGraphicFramePr>
        <p:xfrm>
          <a:off x="696403" y="2425606"/>
          <a:ext cx="1621536" cy="1600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512">
                  <a:extLst>
                    <a:ext uri="{9D8B030D-6E8A-4147-A177-3AD203B41FA5}">
                      <a16:colId xmlns:a16="http://schemas.microsoft.com/office/drawing/2014/main" val="1594807465"/>
                    </a:ext>
                  </a:extLst>
                </a:gridCol>
                <a:gridCol w="540512">
                  <a:extLst>
                    <a:ext uri="{9D8B030D-6E8A-4147-A177-3AD203B41FA5}">
                      <a16:colId xmlns:a16="http://schemas.microsoft.com/office/drawing/2014/main" val="3919635120"/>
                    </a:ext>
                  </a:extLst>
                </a:gridCol>
                <a:gridCol w="540512">
                  <a:extLst>
                    <a:ext uri="{9D8B030D-6E8A-4147-A177-3AD203B41FA5}">
                      <a16:colId xmlns:a16="http://schemas.microsoft.com/office/drawing/2014/main" val="856667777"/>
                    </a:ext>
                  </a:extLst>
                </a:gridCol>
              </a:tblGrid>
              <a:tr h="53365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968636"/>
                  </a:ext>
                </a:extLst>
              </a:tr>
              <a:tr h="53365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0370195"/>
                  </a:ext>
                </a:extLst>
              </a:tr>
              <a:tr h="53365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650649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6410F99-EE3B-69AC-417D-63A8C7E7B928}"/>
              </a:ext>
            </a:extLst>
          </p:cNvPr>
          <p:cNvSpPr txBox="1">
            <a:spLocks/>
          </p:cNvSpPr>
          <p:nvPr/>
        </p:nvSpPr>
        <p:spPr>
          <a:xfrm>
            <a:off x="792172" y="4236229"/>
            <a:ext cx="1456943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40080">
              <a:spcAft>
                <a:spcPts val="600"/>
              </a:spcAft>
            </a:pPr>
            <a:r>
              <a:rPr lang="en-US" sz="14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Here, we are calculating the output image of every single cell - example</a:t>
            </a:r>
          </a:p>
          <a:p>
            <a:pPr defTabSz="640080">
              <a:spcAft>
                <a:spcPts val="600"/>
              </a:spcAft>
            </a:pPr>
            <a:endParaRPr lang="en-US" sz="14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640080">
              <a:spcAft>
                <a:spcPts val="600"/>
              </a:spcAft>
            </a:pPr>
            <a:r>
              <a:rPr lang="en-US" sz="14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0x(-1) + 0x0 + 0x1 + 0x(-1) + 1x0 + 1x1 + 0x(-1) + 1x0 + 1x1 = 2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B72357A2-6FC0-2B18-7BBA-9B490DA9DB3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912871" y="3429000"/>
            <a:ext cx="438758" cy="3408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389D52-260E-B2B9-6226-0F7517CAC315}"/>
              </a:ext>
            </a:extLst>
          </p:cNvPr>
          <p:cNvSpPr txBox="1"/>
          <p:nvPr/>
        </p:nvSpPr>
        <p:spPr>
          <a:xfrm>
            <a:off x="2521538" y="3307725"/>
            <a:ext cx="12783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40080">
              <a:spcAft>
                <a:spcPts val="600"/>
              </a:spcAft>
            </a:pPr>
            <a:r>
              <a:rPr lang="en-US" sz="3200" b="1" kern="1200" dirty="0">
                <a:solidFill>
                  <a:schemeClr val="tx1"/>
                </a:solidFill>
              </a:rPr>
              <a:t>*</a:t>
            </a:r>
            <a:endParaRPr lang="en-US" sz="3200" b="1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BC3C7F1-7B76-ADDA-0501-0C799DF4FC48}"/>
              </a:ext>
            </a:extLst>
          </p:cNvPr>
          <p:cNvGraphicFramePr>
            <a:graphicFrameLocks noGrp="1" noDrilldown="1" noMove="1" noResize="1"/>
          </p:cNvGraphicFramePr>
          <p:nvPr>
            <p:extLst>
              <p:ext uri="{D42A27DB-BD31-4B8C-83A1-F6EECF244321}">
                <p14:modId xmlns:p14="http://schemas.microsoft.com/office/powerpoint/2010/main" val="4053980997"/>
              </p:ext>
            </p:extLst>
          </p:nvPr>
        </p:nvGraphicFramePr>
        <p:xfrm>
          <a:off x="8731476" y="2673146"/>
          <a:ext cx="3261108" cy="3290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3518">
                  <a:extLst>
                    <a:ext uri="{9D8B030D-6E8A-4147-A177-3AD203B41FA5}">
                      <a16:colId xmlns:a16="http://schemas.microsoft.com/office/drawing/2014/main" val="1032818903"/>
                    </a:ext>
                  </a:extLst>
                </a:gridCol>
                <a:gridCol w="543518">
                  <a:extLst>
                    <a:ext uri="{9D8B030D-6E8A-4147-A177-3AD203B41FA5}">
                      <a16:colId xmlns:a16="http://schemas.microsoft.com/office/drawing/2014/main" val="1288218824"/>
                    </a:ext>
                  </a:extLst>
                </a:gridCol>
                <a:gridCol w="543518">
                  <a:extLst>
                    <a:ext uri="{9D8B030D-6E8A-4147-A177-3AD203B41FA5}">
                      <a16:colId xmlns:a16="http://schemas.microsoft.com/office/drawing/2014/main" val="2374653756"/>
                    </a:ext>
                  </a:extLst>
                </a:gridCol>
                <a:gridCol w="543518">
                  <a:extLst>
                    <a:ext uri="{9D8B030D-6E8A-4147-A177-3AD203B41FA5}">
                      <a16:colId xmlns:a16="http://schemas.microsoft.com/office/drawing/2014/main" val="2024838048"/>
                    </a:ext>
                  </a:extLst>
                </a:gridCol>
                <a:gridCol w="543518">
                  <a:extLst>
                    <a:ext uri="{9D8B030D-6E8A-4147-A177-3AD203B41FA5}">
                      <a16:colId xmlns:a16="http://schemas.microsoft.com/office/drawing/2014/main" val="2701597236"/>
                    </a:ext>
                  </a:extLst>
                </a:gridCol>
                <a:gridCol w="543518">
                  <a:extLst>
                    <a:ext uri="{9D8B030D-6E8A-4147-A177-3AD203B41FA5}">
                      <a16:colId xmlns:a16="http://schemas.microsoft.com/office/drawing/2014/main" val="563422909"/>
                    </a:ext>
                  </a:extLst>
                </a:gridCol>
              </a:tblGrid>
              <a:tr h="54835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-2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915864"/>
                  </a:ext>
                </a:extLst>
              </a:tr>
              <a:tr h="548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-3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3027427"/>
                  </a:ext>
                </a:extLst>
              </a:tr>
              <a:tr h="548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-3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1691235"/>
                  </a:ext>
                </a:extLst>
              </a:tr>
              <a:tr h="548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-3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0720716"/>
                  </a:ext>
                </a:extLst>
              </a:tr>
              <a:tr h="548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-3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5012163"/>
                  </a:ext>
                </a:extLst>
              </a:tr>
              <a:tr h="548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-2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17721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95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8C2037-DE34-37EF-E442-5F6F4B75B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Calculation of grid cells and Output image for Horizontal edge detection</a:t>
            </a:r>
            <a:endParaRPr lang="en-US" sz="4000" dirty="0">
              <a:solidFill>
                <a:srgbClr val="FFFFFF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2019F4B-FE59-7C58-C859-8E4DB6773EE4}"/>
              </a:ext>
            </a:extLst>
          </p:cNvPr>
          <p:cNvGraphicFramePr>
            <a:graphicFrameLocks noGrp="1" noDrilldown="1" noMove="1" noResize="1"/>
          </p:cNvGraphicFramePr>
          <p:nvPr>
            <p:extLst>
              <p:ext uri="{D42A27DB-BD31-4B8C-83A1-F6EECF244321}">
                <p14:modId xmlns:p14="http://schemas.microsoft.com/office/powerpoint/2010/main" val="2551211335"/>
              </p:ext>
            </p:extLst>
          </p:nvPr>
        </p:nvGraphicFramePr>
        <p:xfrm>
          <a:off x="8731476" y="2673146"/>
          <a:ext cx="3261108" cy="3290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3518">
                  <a:extLst>
                    <a:ext uri="{9D8B030D-6E8A-4147-A177-3AD203B41FA5}">
                      <a16:colId xmlns:a16="http://schemas.microsoft.com/office/drawing/2014/main" val="1032818903"/>
                    </a:ext>
                  </a:extLst>
                </a:gridCol>
                <a:gridCol w="543518">
                  <a:extLst>
                    <a:ext uri="{9D8B030D-6E8A-4147-A177-3AD203B41FA5}">
                      <a16:colId xmlns:a16="http://schemas.microsoft.com/office/drawing/2014/main" val="1288218824"/>
                    </a:ext>
                  </a:extLst>
                </a:gridCol>
                <a:gridCol w="543518">
                  <a:extLst>
                    <a:ext uri="{9D8B030D-6E8A-4147-A177-3AD203B41FA5}">
                      <a16:colId xmlns:a16="http://schemas.microsoft.com/office/drawing/2014/main" val="2374653756"/>
                    </a:ext>
                  </a:extLst>
                </a:gridCol>
                <a:gridCol w="543518">
                  <a:extLst>
                    <a:ext uri="{9D8B030D-6E8A-4147-A177-3AD203B41FA5}">
                      <a16:colId xmlns:a16="http://schemas.microsoft.com/office/drawing/2014/main" val="2024838048"/>
                    </a:ext>
                  </a:extLst>
                </a:gridCol>
                <a:gridCol w="543518">
                  <a:extLst>
                    <a:ext uri="{9D8B030D-6E8A-4147-A177-3AD203B41FA5}">
                      <a16:colId xmlns:a16="http://schemas.microsoft.com/office/drawing/2014/main" val="2701597236"/>
                    </a:ext>
                  </a:extLst>
                </a:gridCol>
                <a:gridCol w="543518">
                  <a:extLst>
                    <a:ext uri="{9D8B030D-6E8A-4147-A177-3AD203B41FA5}">
                      <a16:colId xmlns:a16="http://schemas.microsoft.com/office/drawing/2014/main" val="563422909"/>
                    </a:ext>
                  </a:extLst>
                </a:gridCol>
              </a:tblGrid>
              <a:tr h="54835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0915864"/>
                  </a:ext>
                </a:extLst>
              </a:tr>
              <a:tr h="548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3027427"/>
                  </a:ext>
                </a:extLst>
              </a:tr>
              <a:tr h="548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1691235"/>
                  </a:ext>
                </a:extLst>
              </a:tr>
              <a:tr h="548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0720716"/>
                  </a:ext>
                </a:extLst>
              </a:tr>
              <a:tr h="548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5012163"/>
                  </a:ext>
                </a:extLst>
              </a:tr>
              <a:tr h="54835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-2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-3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-3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-3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-3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-2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177214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667C8ED-76AC-B4A2-353A-7C962DC59F4F}"/>
              </a:ext>
            </a:extLst>
          </p:cNvPr>
          <p:cNvGraphicFramePr>
            <a:graphicFrameLocks noGrp="1" noDrilldown="1" noMove="1" noResize="1"/>
          </p:cNvGraphicFramePr>
          <p:nvPr>
            <p:extLst>
              <p:ext uri="{D42A27DB-BD31-4B8C-83A1-F6EECF244321}">
                <p14:modId xmlns:p14="http://schemas.microsoft.com/office/powerpoint/2010/main" val="2480413631"/>
              </p:ext>
            </p:extLst>
          </p:nvPr>
        </p:nvGraphicFramePr>
        <p:xfrm>
          <a:off x="3160712" y="2411178"/>
          <a:ext cx="4348144" cy="43563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3518">
                  <a:extLst>
                    <a:ext uri="{9D8B030D-6E8A-4147-A177-3AD203B41FA5}">
                      <a16:colId xmlns:a16="http://schemas.microsoft.com/office/drawing/2014/main" val="3506126354"/>
                    </a:ext>
                  </a:extLst>
                </a:gridCol>
                <a:gridCol w="543518">
                  <a:extLst>
                    <a:ext uri="{9D8B030D-6E8A-4147-A177-3AD203B41FA5}">
                      <a16:colId xmlns:a16="http://schemas.microsoft.com/office/drawing/2014/main" val="1032818903"/>
                    </a:ext>
                  </a:extLst>
                </a:gridCol>
                <a:gridCol w="543518">
                  <a:extLst>
                    <a:ext uri="{9D8B030D-6E8A-4147-A177-3AD203B41FA5}">
                      <a16:colId xmlns:a16="http://schemas.microsoft.com/office/drawing/2014/main" val="1288218824"/>
                    </a:ext>
                  </a:extLst>
                </a:gridCol>
                <a:gridCol w="543518">
                  <a:extLst>
                    <a:ext uri="{9D8B030D-6E8A-4147-A177-3AD203B41FA5}">
                      <a16:colId xmlns:a16="http://schemas.microsoft.com/office/drawing/2014/main" val="2374653756"/>
                    </a:ext>
                  </a:extLst>
                </a:gridCol>
                <a:gridCol w="543518">
                  <a:extLst>
                    <a:ext uri="{9D8B030D-6E8A-4147-A177-3AD203B41FA5}">
                      <a16:colId xmlns:a16="http://schemas.microsoft.com/office/drawing/2014/main" val="2024838048"/>
                    </a:ext>
                  </a:extLst>
                </a:gridCol>
                <a:gridCol w="543518">
                  <a:extLst>
                    <a:ext uri="{9D8B030D-6E8A-4147-A177-3AD203B41FA5}">
                      <a16:colId xmlns:a16="http://schemas.microsoft.com/office/drawing/2014/main" val="2701597236"/>
                    </a:ext>
                  </a:extLst>
                </a:gridCol>
                <a:gridCol w="543518">
                  <a:extLst>
                    <a:ext uri="{9D8B030D-6E8A-4147-A177-3AD203B41FA5}">
                      <a16:colId xmlns:a16="http://schemas.microsoft.com/office/drawing/2014/main" val="563422909"/>
                    </a:ext>
                  </a:extLst>
                </a:gridCol>
                <a:gridCol w="543518">
                  <a:extLst>
                    <a:ext uri="{9D8B030D-6E8A-4147-A177-3AD203B41FA5}">
                      <a16:colId xmlns:a16="http://schemas.microsoft.com/office/drawing/2014/main" val="3917746661"/>
                    </a:ext>
                  </a:extLst>
                </a:gridCol>
              </a:tblGrid>
              <a:tr h="517835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  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  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  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  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  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  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  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  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0171936"/>
                  </a:ext>
                </a:extLst>
              </a:tr>
              <a:tr h="548358">
                <a:tc>
                  <a:txBody>
                    <a:bodyPr/>
                    <a:lstStyle/>
                    <a:p>
                      <a:r>
                        <a:rPr lang="en-US" dirty="0"/>
                        <a:t>   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0915864"/>
                  </a:ext>
                </a:extLst>
              </a:tr>
              <a:tr h="548358">
                <a:tc>
                  <a:txBody>
                    <a:bodyPr/>
                    <a:lstStyle/>
                    <a:p>
                      <a:r>
                        <a:rPr lang="en-US" dirty="0"/>
                        <a:t>   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3027427"/>
                  </a:ext>
                </a:extLst>
              </a:tr>
              <a:tr h="548358">
                <a:tc>
                  <a:txBody>
                    <a:bodyPr/>
                    <a:lstStyle/>
                    <a:p>
                      <a:r>
                        <a:rPr lang="en-US" dirty="0"/>
                        <a:t>   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1691235"/>
                  </a:ext>
                </a:extLst>
              </a:tr>
              <a:tr h="548358">
                <a:tc>
                  <a:txBody>
                    <a:bodyPr/>
                    <a:lstStyle/>
                    <a:p>
                      <a:r>
                        <a:rPr lang="en-US" dirty="0"/>
                        <a:t>   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0720716"/>
                  </a:ext>
                </a:extLst>
              </a:tr>
              <a:tr h="548358">
                <a:tc>
                  <a:txBody>
                    <a:bodyPr/>
                    <a:lstStyle/>
                    <a:p>
                      <a:r>
                        <a:rPr lang="en-US" dirty="0"/>
                        <a:t>   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5012163"/>
                  </a:ext>
                </a:extLst>
              </a:tr>
              <a:tr h="548358">
                <a:tc>
                  <a:txBody>
                    <a:bodyPr/>
                    <a:lstStyle/>
                    <a:p>
                      <a:r>
                        <a:rPr lang="en-US" dirty="0"/>
                        <a:t>   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1772147"/>
                  </a:ext>
                </a:extLst>
              </a:tr>
              <a:tr h="548358">
                <a:tc>
                  <a:txBody>
                    <a:bodyPr/>
                    <a:lstStyle/>
                    <a:p>
                      <a:r>
                        <a:rPr lang="en-US" dirty="0"/>
                        <a:t>   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035020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648A62E-38BB-5E58-89BA-A7A6A5C7F0C7}"/>
              </a:ext>
            </a:extLst>
          </p:cNvPr>
          <p:cNvGraphicFramePr>
            <a:graphicFrameLocks noGrp="1" noDrilldown="1" noMove="1" noResize="1"/>
          </p:cNvGraphicFramePr>
          <p:nvPr>
            <p:extLst>
              <p:ext uri="{D42A27DB-BD31-4B8C-83A1-F6EECF244321}">
                <p14:modId xmlns:p14="http://schemas.microsoft.com/office/powerpoint/2010/main" val="2741113799"/>
              </p:ext>
            </p:extLst>
          </p:nvPr>
        </p:nvGraphicFramePr>
        <p:xfrm>
          <a:off x="696403" y="2425606"/>
          <a:ext cx="1621536" cy="1600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512">
                  <a:extLst>
                    <a:ext uri="{9D8B030D-6E8A-4147-A177-3AD203B41FA5}">
                      <a16:colId xmlns:a16="http://schemas.microsoft.com/office/drawing/2014/main" val="1594807465"/>
                    </a:ext>
                  </a:extLst>
                </a:gridCol>
                <a:gridCol w="540512">
                  <a:extLst>
                    <a:ext uri="{9D8B030D-6E8A-4147-A177-3AD203B41FA5}">
                      <a16:colId xmlns:a16="http://schemas.microsoft.com/office/drawing/2014/main" val="3919635120"/>
                    </a:ext>
                  </a:extLst>
                </a:gridCol>
                <a:gridCol w="540512">
                  <a:extLst>
                    <a:ext uri="{9D8B030D-6E8A-4147-A177-3AD203B41FA5}">
                      <a16:colId xmlns:a16="http://schemas.microsoft.com/office/drawing/2014/main" val="856667777"/>
                    </a:ext>
                  </a:extLst>
                </a:gridCol>
              </a:tblGrid>
              <a:tr h="53365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968636"/>
                  </a:ext>
                </a:extLst>
              </a:tr>
              <a:tr h="53365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0370195"/>
                  </a:ext>
                </a:extLst>
              </a:tr>
              <a:tr h="53365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6506498"/>
                  </a:ext>
                </a:extLst>
              </a:tr>
            </a:tbl>
          </a:graphicData>
        </a:graphic>
      </p:graphicFrame>
      <p:sp>
        <p:nvSpPr>
          <p:cNvPr id="7" name="Right Arrow 6">
            <a:extLst>
              <a:ext uri="{FF2B5EF4-FFF2-40B4-BE49-F238E27FC236}">
                <a16:creationId xmlns:a16="http://schemas.microsoft.com/office/drawing/2014/main" id="{EE614337-6CD5-BA0A-2753-9030D4DA91D8}"/>
              </a:ext>
            </a:extLst>
          </p:cNvPr>
          <p:cNvSpPr/>
          <p:nvPr/>
        </p:nvSpPr>
        <p:spPr>
          <a:xfrm>
            <a:off x="7912871" y="3429000"/>
            <a:ext cx="438758" cy="3408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F754C0-08DB-6EA0-C5B9-FED32D9A458C}"/>
              </a:ext>
            </a:extLst>
          </p:cNvPr>
          <p:cNvSpPr txBox="1"/>
          <p:nvPr/>
        </p:nvSpPr>
        <p:spPr>
          <a:xfrm>
            <a:off x="2521538" y="3307725"/>
            <a:ext cx="12783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40080">
              <a:spcAft>
                <a:spcPts val="600"/>
              </a:spcAft>
            </a:pPr>
            <a:r>
              <a:rPr lang="en-US" sz="3200" b="1" kern="1200" dirty="0">
                <a:solidFill>
                  <a:schemeClr val="tx1"/>
                </a:solidFill>
              </a:rPr>
              <a:t>*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460007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AA03EDC-7067-4DFF-B672-541D016AA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EBF3E39-B0BE-496A-8604-9007470FF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654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220390-DF3E-A700-7B76-9E6052628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442" y="51866"/>
            <a:ext cx="4353116" cy="147466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 kern="1200" dirty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image and conclusion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6360C1-FA9D-1B57-74B0-A4D7DC39D7E0}"/>
              </a:ext>
            </a:extLst>
          </p:cNvPr>
          <p:cNvSpPr txBox="1"/>
          <p:nvPr/>
        </p:nvSpPr>
        <p:spPr>
          <a:xfrm>
            <a:off x="251089" y="1608614"/>
            <a:ext cx="5017294" cy="377043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Grid shows the strength of the vertical and horizontal edges detected in the original image.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Positive values (e.g., 1, 2, 3) indicate edges where the intensity increases from left to right in vertical edge and in horizontal image it increases from top to bottom.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Negative values (e.g., -2, -3) indicate edges where the intensity decreases from left to right in vertical and top to bottom in horizontal.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Values near 0 indicate areas with little to no vertical or horizontal edge.</a:t>
            </a:r>
            <a:endParaRPr lang="en-US" sz="2400" dirty="0">
              <a:solidFill>
                <a:srgbClr val="595959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9E08486-7E01-E923-329F-2D4150A4E1B8}"/>
              </a:ext>
            </a:extLst>
          </p:cNvPr>
          <p:cNvGraphicFramePr>
            <a:graphicFrameLocks noGrp="1" noDrilldown="1" noMove="1" noResize="1"/>
          </p:cNvGraphicFramePr>
          <p:nvPr>
            <p:extLst>
              <p:ext uri="{D42A27DB-BD31-4B8C-83A1-F6EECF244321}">
                <p14:modId xmlns:p14="http://schemas.microsoft.com/office/powerpoint/2010/main" val="368398580"/>
              </p:ext>
            </p:extLst>
          </p:nvPr>
        </p:nvGraphicFramePr>
        <p:xfrm>
          <a:off x="6171156" y="51866"/>
          <a:ext cx="3261108" cy="3290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3518">
                  <a:extLst>
                    <a:ext uri="{9D8B030D-6E8A-4147-A177-3AD203B41FA5}">
                      <a16:colId xmlns:a16="http://schemas.microsoft.com/office/drawing/2014/main" val="1032818903"/>
                    </a:ext>
                  </a:extLst>
                </a:gridCol>
                <a:gridCol w="543518">
                  <a:extLst>
                    <a:ext uri="{9D8B030D-6E8A-4147-A177-3AD203B41FA5}">
                      <a16:colId xmlns:a16="http://schemas.microsoft.com/office/drawing/2014/main" val="1288218824"/>
                    </a:ext>
                  </a:extLst>
                </a:gridCol>
                <a:gridCol w="543518">
                  <a:extLst>
                    <a:ext uri="{9D8B030D-6E8A-4147-A177-3AD203B41FA5}">
                      <a16:colId xmlns:a16="http://schemas.microsoft.com/office/drawing/2014/main" val="2374653756"/>
                    </a:ext>
                  </a:extLst>
                </a:gridCol>
                <a:gridCol w="543518">
                  <a:extLst>
                    <a:ext uri="{9D8B030D-6E8A-4147-A177-3AD203B41FA5}">
                      <a16:colId xmlns:a16="http://schemas.microsoft.com/office/drawing/2014/main" val="2024838048"/>
                    </a:ext>
                  </a:extLst>
                </a:gridCol>
                <a:gridCol w="543518">
                  <a:extLst>
                    <a:ext uri="{9D8B030D-6E8A-4147-A177-3AD203B41FA5}">
                      <a16:colId xmlns:a16="http://schemas.microsoft.com/office/drawing/2014/main" val="2701597236"/>
                    </a:ext>
                  </a:extLst>
                </a:gridCol>
                <a:gridCol w="543518">
                  <a:extLst>
                    <a:ext uri="{9D8B030D-6E8A-4147-A177-3AD203B41FA5}">
                      <a16:colId xmlns:a16="http://schemas.microsoft.com/office/drawing/2014/main" val="563422909"/>
                    </a:ext>
                  </a:extLst>
                </a:gridCol>
              </a:tblGrid>
              <a:tr h="54835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-2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915864"/>
                  </a:ext>
                </a:extLst>
              </a:tr>
              <a:tr h="548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-3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3027427"/>
                  </a:ext>
                </a:extLst>
              </a:tr>
              <a:tr h="548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-3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1691235"/>
                  </a:ext>
                </a:extLst>
              </a:tr>
              <a:tr h="548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-3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0720716"/>
                  </a:ext>
                </a:extLst>
              </a:tr>
              <a:tr h="548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-3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5012163"/>
                  </a:ext>
                </a:extLst>
              </a:tr>
              <a:tr h="548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-2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1772147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6545727-A4B5-F714-FFB5-9190603F055B}"/>
              </a:ext>
            </a:extLst>
          </p:cNvPr>
          <p:cNvGraphicFramePr>
            <a:graphicFrameLocks noGrp="1" noDrilldown="1" noMove="1" noResize="1"/>
          </p:cNvGraphicFramePr>
          <p:nvPr>
            <p:extLst>
              <p:ext uri="{D42A27DB-BD31-4B8C-83A1-F6EECF244321}">
                <p14:modId xmlns:p14="http://schemas.microsoft.com/office/powerpoint/2010/main" val="2017815783"/>
              </p:ext>
            </p:extLst>
          </p:nvPr>
        </p:nvGraphicFramePr>
        <p:xfrm>
          <a:off x="8865588" y="3477818"/>
          <a:ext cx="3261108" cy="3290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3518">
                  <a:extLst>
                    <a:ext uri="{9D8B030D-6E8A-4147-A177-3AD203B41FA5}">
                      <a16:colId xmlns:a16="http://schemas.microsoft.com/office/drawing/2014/main" val="1032818903"/>
                    </a:ext>
                  </a:extLst>
                </a:gridCol>
                <a:gridCol w="543518">
                  <a:extLst>
                    <a:ext uri="{9D8B030D-6E8A-4147-A177-3AD203B41FA5}">
                      <a16:colId xmlns:a16="http://schemas.microsoft.com/office/drawing/2014/main" val="1288218824"/>
                    </a:ext>
                  </a:extLst>
                </a:gridCol>
                <a:gridCol w="543518">
                  <a:extLst>
                    <a:ext uri="{9D8B030D-6E8A-4147-A177-3AD203B41FA5}">
                      <a16:colId xmlns:a16="http://schemas.microsoft.com/office/drawing/2014/main" val="2374653756"/>
                    </a:ext>
                  </a:extLst>
                </a:gridCol>
                <a:gridCol w="543518">
                  <a:extLst>
                    <a:ext uri="{9D8B030D-6E8A-4147-A177-3AD203B41FA5}">
                      <a16:colId xmlns:a16="http://schemas.microsoft.com/office/drawing/2014/main" val="2024838048"/>
                    </a:ext>
                  </a:extLst>
                </a:gridCol>
                <a:gridCol w="543518">
                  <a:extLst>
                    <a:ext uri="{9D8B030D-6E8A-4147-A177-3AD203B41FA5}">
                      <a16:colId xmlns:a16="http://schemas.microsoft.com/office/drawing/2014/main" val="2701597236"/>
                    </a:ext>
                  </a:extLst>
                </a:gridCol>
                <a:gridCol w="543518">
                  <a:extLst>
                    <a:ext uri="{9D8B030D-6E8A-4147-A177-3AD203B41FA5}">
                      <a16:colId xmlns:a16="http://schemas.microsoft.com/office/drawing/2014/main" val="563422909"/>
                    </a:ext>
                  </a:extLst>
                </a:gridCol>
              </a:tblGrid>
              <a:tr h="54835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0915864"/>
                  </a:ext>
                </a:extLst>
              </a:tr>
              <a:tr h="548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3027427"/>
                  </a:ext>
                </a:extLst>
              </a:tr>
              <a:tr h="548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1691235"/>
                  </a:ext>
                </a:extLst>
              </a:tr>
              <a:tr h="548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0720716"/>
                  </a:ext>
                </a:extLst>
              </a:tr>
              <a:tr h="548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5012163"/>
                  </a:ext>
                </a:extLst>
              </a:tr>
              <a:tr h="54835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-2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-3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-3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-3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-3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-2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177214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FF2AF48-8220-B91C-24A9-D46185A6DCD9}"/>
              </a:ext>
            </a:extLst>
          </p:cNvPr>
          <p:cNvSpPr txBox="1"/>
          <p:nvPr/>
        </p:nvSpPr>
        <p:spPr>
          <a:xfrm>
            <a:off x="10021825" y="1024128"/>
            <a:ext cx="1719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Vertical edge detection output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272E4F-28B0-C499-A3C2-1426C88B2253}"/>
              </a:ext>
            </a:extLst>
          </p:cNvPr>
          <p:cNvSpPr txBox="1"/>
          <p:nvPr/>
        </p:nvSpPr>
        <p:spPr>
          <a:xfrm>
            <a:off x="6669024" y="4437888"/>
            <a:ext cx="14874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Horizontal edge detection output</a:t>
            </a:r>
          </a:p>
        </p:txBody>
      </p:sp>
    </p:spTree>
    <p:extLst>
      <p:ext uri="{BB962C8B-B14F-4D97-AF65-F5344CB8AC3E}">
        <p14:creationId xmlns:p14="http://schemas.microsoft.com/office/powerpoint/2010/main" val="686727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</TotalTime>
  <Words>876</Words>
  <Application>Microsoft Macintosh PowerPoint</Application>
  <PresentationFormat>Widescreen</PresentationFormat>
  <Paragraphs>410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Aptos</vt:lpstr>
      <vt:lpstr>Aptos Display</vt:lpstr>
      <vt:lpstr>Arial</vt:lpstr>
      <vt:lpstr>source-serif-pro</vt:lpstr>
      <vt:lpstr>Times New Roman</vt:lpstr>
      <vt:lpstr>Office Theme</vt:lpstr>
      <vt:lpstr>A Hands-on Exploration with Manual Convolution</vt:lpstr>
      <vt:lpstr>Introduction</vt:lpstr>
      <vt:lpstr>8x8 Image of a Square</vt:lpstr>
      <vt:lpstr>   Using Filter/Kernel for Edge Detection </vt:lpstr>
      <vt:lpstr>Calculation of grid cells and Output image for Vertical edge detection</vt:lpstr>
      <vt:lpstr>Calculation of grid cells and Output image for Horizontal edge detection</vt:lpstr>
      <vt:lpstr>Output image and 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Siddharth Shah</dc:creator>
  <cp:lastModifiedBy>Siddharth Shah</cp:lastModifiedBy>
  <cp:revision>5</cp:revision>
  <dcterms:created xsi:type="dcterms:W3CDTF">2024-07-01T18:05:29Z</dcterms:created>
  <dcterms:modified xsi:type="dcterms:W3CDTF">2024-07-02T04:50:06Z</dcterms:modified>
</cp:coreProperties>
</file>