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5301C0-5426-4987-973A-F1109D63D0D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186147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01C0-5426-4987-973A-F1109D63D0D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231478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01C0-5426-4987-973A-F1109D63D0D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18647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301C0-5426-4987-973A-F1109D63D0D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35752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301C0-5426-4987-973A-F1109D63D0D6}"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180231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5301C0-5426-4987-973A-F1109D63D0D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336226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5301C0-5426-4987-973A-F1109D63D0D6}"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400874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5301C0-5426-4987-973A-F1109D63D0D6}"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108100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301C0-5426-4987-973A-F1109D63D0D6}"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372828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301C0-5426-4987-973A-F1109D63D0D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346431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301C0-5426-4987-973A-F1109D63D0D6}"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C8D60-AE7A-43C9-A16B-5A375C546611}" type="slidenum">
              <a:rPr lang="en-US" smtClean="0"/>
              <a:t>‹#›</a:t>
            </a:fld>
            <a:endParaRPr lang="en-US"/>
          </a:p>
        </p:txBody>
      </p:sp>
    </p:spTree>
    <p:extLst>
      <p:ext uri="{BB962C8B-B14F-4D97-AF65-F5344CB8AC3E}">
        <p14:creationId xmlns:p14="http://schemas.microsoft.com/office/powerpoint/2010/main" val="29442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01C0-5426-4987-973A-F1109D63D0D6}"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C8D60-AE7A-43C9-A16B-5A375C546611}" type="slidenum">
              <a:rPr lang="en-US" smtClean="0"/>
              <a:t>‹#›</a:t>
            </a:fld>
            <a:endParaRPr lang="en-US"/>
          </a:p>
        </p:txBody>
      </p:sp>
    </p:spTree>
    <p:extLst>
      <p:ext uri="{BB962C8B-B14F-4D97-AF65-F5344CB8AC3E}">
        <p14:creationId xmlns:p14="http://schemas.microsoft.com/office/powerpoint/2010/main" val="336594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6858000"/>
          </a:xfrm>
        </p:spPr>
        <p:txBody>
          <a:bodyPr>
            <a:normAutofit/>
          </a:bodyPr>
          <a:lstStyle/>
          <a:p>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a:t>           </a:t>
            </a:r>
            <a:r>
              <a:rPr lang="en-US" dirty="0" smtClean="0"/>
              <a:t/>
            </a:r>
            <a:br>
              <a:rPr lang="en-US" dirty="0" smtClean="0"/>
            </a:br>
            <a:r>
              <a:rPr lang="en-US" dirty="0"/>
              <a:t/>
            </a:r>
            <a:br>
              <a:rPr lang="en-US" dirty="0"/>
            </a:br>
            <a:r>
              <a:rPr lang="en-US" dirty="0"/>
              <a:t> </a:t>
            </a:r>
            <a:br>
              <a:rPr lang="en-US" dirty="0"/>
            </a:br>
            <a:endParaRPr lang="en-US" dirty="0"/>
          </a:p>
        </p:txBody>
      </p:sp>
      <p:sp>
        <p:nvSpPr>
          <p:cNvPr id="5" name="Rectangle 4"/>
          <p:cNvSpPr/>
          <p:nvPr/>
        </p:nvSpPr>
        <p:spPr>
          <a:xfrm>
            <a:off x="982607" y="318517"/>
            <a:ext cx="8897815" cy="4351832"/>
          </a:xfrm>
          <a:prstGeom prst="rect">
            <a:avLst/>
          </a:prstGeom>
        </p:spPr>
        <p:txBody>
          <a:bodyPr wrap="square">
            <a:spAutoFit/>
          </a:bodyPr>
          <a:lstStyle/>
          <a:p>
            <a:pPr>
              <a:lnSpc>
                <a:spcPct val="107000"/>
              </a:lnSpc>
              <a:spcAft>
                <a:spcPts val="80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So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sánh</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400" dirty="0" err="1">
                <a:latin typeface="Times New Roman" panose="02020603050405020304" pitchFamily="18" charset="0"/>
                <a:ea typeface="Calibri" panose="020F0502020204030204" pitchFamily="34" charset="0"/>
                <a:cs typeface="Times New Roman" panose="02020603050405020304" pitchFamily="18" charset="0"/>
              </a:rPr>
              <a:t>quan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chăm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sóc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sức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khỏe</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Nhà</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dịch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vụ</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Bài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báo</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về</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nghiên</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cứu</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chi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phí</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đợt</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điều</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trị</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trú</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của</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người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bệnh</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đái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tháo</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đường</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tại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khoa</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nội</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tiết</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bệnh</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viện</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đa</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khoa</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tỉnh</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Bình</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smtClean="0">
                <a:latin typeface="Times New Roman" panose="02020603050405020304" pitchFamily="18" charset="0"/>
                <a:ea typeface="Calibri" panose="020F0502020204030204" pitchFamily="34" charset="0"/>
                <a:cs typeface="Times New Roman" panose="02020603050405020304" pitchFamily="18" charset="0"/>
              </a:rPr>
              <a:t>Định</a:t>
            </a:r>
            <a:r>
              <a:rPr lang="en-US" sz="2400" b="1" i="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400" b="1" i="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Chi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phí</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thuốc</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61.9%</a:t>
            </a:r>
          </a:p>
          <a:p>
            <a:pPr lvl="0">
              <a:lnSpc>
                <a:spcPct val="107000"/>
              </a:lnSpc>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Chi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phí</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cận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lâm</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sàng</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25.2%</a:t>
            </a:r>
          </a:p>
          <a:p>
            <a:pPr lvl="0">
              <a:lnSpc>
                <a:spcPct val="107000"/>
              </a:lnSpc>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Chi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phí</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vật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tư</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tiêu</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hao</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5.8%</a:t>
            </a:r>
          </a:p>
          <a:p>
            <a:pPr lvl="0">
              <a:lnSpc>
                <a:spcPct val="107000"/>
              </a:lnSpc>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Chi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phí</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giường</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bệnh</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5.5%</a:t>
            </a:r>
          </a:p>
          <a:p>
            <a:pPr lvl="0">
              <a:lnSpc>
                <a:spcPct val="107000"/>
              </a:lnSpc>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Chi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phí</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phẫu</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thủ</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1.6%</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558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0"/>
            <a:ext cx="10515600" cy="6858001"/>
          </a:xfrm>
        </p:spPr>
        <p:txBody>
          <a:bodyPr>
            <a:normAutofit fontScale="90000"/>
          </a:bodyPr>
          <a:lstStyle/>
          <a:p>
            <a:pPr marL="342900" indent="-342900">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hội</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i="1" dirty="0" err="1" smtClean="0">
                <a:latin typeface="Times New Roman" panose="02020603050405020304" pitchFamily="18" charset="0"/>
                <a:cs typeface="Times New Roman" panose="02020603050405020304" pitchFamily="18" charset="0"/>
              </a:rPr>
              <a:t>Bài</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báo</a:t>
            </a:r>
            <a:r>
              <a:rPr lang="en-US" sz="2400" b="1" i="1" dirty="0" smtClean="0">
                <a:latin typeface="Times New Roman" panose="02020603050405020304" pitchFamily="18" charset="0"/>
                <a:cs typeface="Times New Roman" panose="02020603050405020304" pitchFamily="18" charset="0"/>
              </a:rPr>
              <a:t> Household costs of Mental Health care in Ghana</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i="1" dirty="0" smtClean="0">
                <a:latin typeface="Times New Roman" panose="02020603050405020304" pitchFamily="18" charset="0"/>
                <a:cs typeface="Times New Roman" panose="02020603050405020304" pitchFamily="18" charset="0"/>
              </a:rPr>
              <a:t>Chi </a:t>
            </a:r>
            <a:r>
              <a:rPr lang="en-US" sz="2400" b="1" i="1" dirty="0" err="1" smtClean="0">
                <a:latin typeface="Times New Roman" panose="02020603050405020304" pitchFamily="18" charset="0"/>
                <a:cs typeface="Times New Roman" panose="02020603050405020304" pitchFamily="18" charset="0"/>
              </a:rPr>
              <a:t>phí</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trực</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tiếp</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 chi </a:t>
            </a:r>
            <a:r>
              <a:rPr lang="en-US" sz="2400" b="1" i="1" dirty="0" err="1">
                <a:latin typeface="Times New Roman" panose="02020603050405020304" pitchFamily="18" charset="0"/>
                <a:cs typeface="Times New Roman" panose="02020603050405020304" pitchFamily="18" charset="0"/>
              </a:rPr>
              <a:t>phí</a:t>
            </a:r>
            <a:r>
              <a:rPr lang="en-US" sz="2400" b="1" i="1" dirty="0">
                <a:latin typeface="Times New Roman" panose="02020603050405020304" pitchFamily="18" charset="0"/>
                <a:cs typeface="Times New Roman" panose="02020603050405020304" pitchFamily="18" charset="0"/>
              </a:rPr>
              <a:t> y </a:t>
            </a:r>
            <a:r>
              <a:rPr lang="en-US" sz="2400" b="1" i="1" dirty="0" err="1" smtClean="0">
                <a:latin typeface="Times New Roman" panose="02020603050405020304" pitchFamily="18" charset="0"/>
                <a:cs typeface="Times New Roman" panose="02020603050405020304" pitchFamily="18" charset="0"/>
              </a:rPr>
              <a:t>tế</a:t>
            </a:r>
            <a:r>
              <a:rPr lang="en-US" sz="2400" b="1" i="1" dirty="0" smtClean="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chi </a:t>
            </a:r>
            <a:r>
              <a:rPr lang="en-US" sz="2400" b="1" i="1" dirty="0" err="1">
                <a:latin typeface="Times New Roman" panose="02020603050405020304" pitchFamily="18" charset="0"/>
                <a:cs typeface="Times New Roman" panose="02020603050405020304" pitchFamily="18" charset="0"/>
              </a:rPr>
              <a:t>phí</a:t>
            </a:r>
            <a:r>
              <a:rPr lang="en-US" sz="2400" b="1" i="1" dirty="0">
                <a:latin typeface="Times New Roman" panose="02020603050405020304" pitchFamily="18" charset="0"/>
                <a:cs typeface="Times New Roman" panose="02020603050405020304" pitchFamily="18" charset="0"/>
              </a:rPr>
              <a:t> phi y </a:t>
            </a:r>
            <a:r>
              <a:rPr lang="en-US" sz="2400" b="1" i="1" dirty="0" err="1">
                <a:latin typeface="Times New Roman" panose="02020603050405020304" pitchFamily="18" charset="0"/>
                <a:cs typeface="Times New Roman" panose="02020603050405020304" pitchFamily="18" charset="0"/>
              </a:rPr>
              <a:t>tế</a:t>
            </a:r>
            <a:r>
              <a:rPr lang="en-US" sz="2400" b="1" i="1" dirty="0" smtClean="0">
                <a:latin typeface="Times New Roman" panose="02020603050405020304" pitchFamily="18" charset="0"/>
                <a:cs typeface="Times New Roman" panose="02020603050405020304" pitchFamily="18" charset="0"/>
              </a:rPr>
              <a:t/>
            </a:r>
            <a:br>
              <a:rPr lang="en-US" sz="2400" b="1" i="1" dirty="0" smtClean="0">
                <a:latin typeface="Times New Roman" panose="02020603050405020304" pitchFamily="18" charset="0"/>
                <a:cs typeface="Times New Roman" panose="02020603050405020304" pitchFamily="18" charset="0"/>
              </a:rPr>
            </a:br>
            <a:r>
              <a:rPr lang="en-US" sz="2400" b="1" i="1" dirty="0" smtClean="0">
                <a:latin typeface="Times New Roman" panose="02020603050405020304" pitchFamily="18" charset="0"/>
                <a:cs typeface="Times New Roman" panose="02020603050405020304" pitchFamily="18" charset="0"/>
              </a:rPr>
              <a:t>      </a:t>
            </a:r>
            <a:r>
              <a:rPr lang="en-US" sz="2400" i="1" u="sng" dirty="0">
                <a:latin typeface="Times New Roman" panose="02020603050405020304" pitchFamily="18" charset="0"/>
                <a:cs typeface="Times New Roman" panose="02020603050405020304" pitchFamily="18" charset="0"/>
              </a:rPr>
              <a:t>C</a:t>
            </a:r>
            <a:r>
              <a:rPr lang="en-US" sz="2400" i="1" u="sng" dirty="0" smtClean="0">
                <a:latin typeface="Times New Roman" panose="02020603050405020304" pitchFamily="18" charset="0"/>
                <a:cs typeface="Times New Roman" panose="02020603050405020304" pitchFamily="18" charset="0"/>
              </a:rPr>
              <a:t>hi </a:t>
            </a:r>
            <a:r>
              <a:rPr lang="en-US" sz="2400" i="1" u="sng" dirty="0" err="1" smtClean="0">
                <a:latin typeface="Times New Roman" panose="02020603050405020304" pitchFamily="18" charset="0"/>
                <a:cs typeface="Times New Roman" panose="02020603050405020304" pitchFamily="18" charset="0"/>
              </a:rPr>
              <a:t>phí</a:t>
            </a:r>
            <a:r>
              <a:rPr lang="en-US" sz="2400" i="1" u="sng" dirty="0" smtClean="0">
                <a:latin typeface="Times New Roman" panose="02020603050405020304" pitchFamily="18" charset="0"/>
                <a:cs typeface="Times New Roman" panose="02020603050405020304" pitchFamily="18" charset="0"/>
              </a:rPr>
              <a:t> y </a:t>
            </a:r>
            <a:r>
              <a:rPr lang="en-US" sz="2400" i="1" u="sng" dirty="0" err="1" smtClean="0">
                <a:latin typeface="Times New Roman" panose="02020603050405020304" pitchFamily="18" charset="0"/>
                <a:cs typeface="Times New Roman" panose="02020603050405020304" pitchFamily="18" charset="0"/>
              </a:rPr>
              <a:t>tế</a:t>
            </a:r>
            <a:r>
              <a:rPr lang="en-US" sz="2400" i="1" u="sng" dirty="0" smtClean="0">
                <a:latin typeface="Times New Roman" panose="02020603050405020304" pitchFamily="18" charset="0"/>
                <a:cs typeface="Times New Roman" panose="02020603050405020304" pitchFamily="18" charset="0"/>
              </a:rPr>
              <a:t>:</a:t>
            </a:r>
            <a:br>
              <a:rPr lang="en-US" sz="2400" i="1" u="sng"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thuốc</a:t>
            </a:r>
            <a:r>
              <a:rPr lang="en-US" sz="2400" dirty="0" smtClean="0">
                <a:latin typeface="Times New Roman" panose="02020603050405020304" pitchFamily="18" charset="0"/>
                <a:cs typeface="Times New Roman" panose="02020603050405020304" pitchFamily="18" charset="0"/>
              </a:rPr>
              <a:t> 16.2%</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1.9%</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chữa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2.8%</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ổng</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y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20.9%</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i="1" u="sng" dirty="0" smtClean="0">
                <a:latin typeface="Times New Roman" panose="02020603050405020304" pitchFamily="18" charset="0"/>
                <a:cs typeface="Times New Roman" panose="02020603050405020304" pitchFamily="18" charset="0"/>
              </a:rPr>
              <a:t>Chi </a:t>
            </a:r>
            <a:r>
              <a:rPr lang="en-US" sz="2400" i="1" u="sng" dirty="0" err="1" smtClean="0">
                <a:latin typeface="Times New Roman" panose="02020603050405020304" pitchFamily="18" charset="0"/>
                <a:cs typeface="Times New Roman" panose="02020603050405020304" pitchFamily="18" charset="0"/>
              </a:rPr>
              <a:t>phí</a:t>
            </a:r>
            <a:r>
              <a:rPr lang="en-US" sz="2400" i="1" u="sng" dirty="0" smtClean="0">
                <a:latin typeface="Times New Roman" panose="02020603050405020304" pitchFamily="18" charset="0"/>
                <a:cs typeface="Times New Roman" panose="02020603050405020304" pitchFamily="18" charset="0"/>
              </a:rPr>
              <a:t> phi y </a:t>
            </a:r>
            <a:r>
              <a:rPr lang="en-US" sz="2400" i="1" u="sng" dirty="0" err="1" smtClean="0">
                <a:latin typeface="Times New Roman" panose="02020603050405020304" pitchFamily="18" charset="0"/>
                <a:cs typeface="Times New Roman" panose="02020603050405020304" pitchFamily="18" charset="0"/>
              </a:rPr>
              <a:t>tế</a:t>
            </a:r>
            <a:r>
              <a:rPr lang="en-US" sz="2400" i="1" u="sng" dirty="0" smtClean="0">
                <a:latin typeface="Times New Roman" panose="02020603050405020304" pitchFamily="18" charset="0"/>
                <a:cs typeface="Times New Roman" panose="02020603050405020304" pitchFamily="18" charset="0"/>
              </a:rPr>
              <a:t>:</a:t>
            </a:r>
            <a:br>
              <a:rPr lang="en-US" sz="2400" i="1" u="sng"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3.5%</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0.8%</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ở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0.5%</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0.1%</a:t>
            </a:r>
            <a:br>
              <a:rPr lang="en-US" sz="2400" dirty="0" smtClean="0">
                <a:latin typeface="Times New Roman" panose="02020603050405020304" pitchFamily="18" charset="0"/>
                <a:cs typeface="Times New Roman" panose="02020603050405020304" pitchFamily="18" charset="0"/>
              </a:rPr>
            </a:br>
            <a:r>
              <a:rPr lang="en-US" sz="2400" b="1" i="1" dirty="0" smtClean="0">
                <a:latin typeface="Times New Roman" panose="02020603050405020304" pitchFamily="18" charset="0"/>
                <a:cs typeface="Times New Roman" panose="02020603050405020304" pitchFamily="18" charset="0"/>
              </a:rPr>
              <a:t>Chi </a:t>
            </a:r>
            <a:r>
              <a:rPr lang="en-US" sz="2400" b="1" i="1" dirty="0" err="1" smtClean="0">
                <a:latin typeface="Times New Roman" panose="02020603050405020304" pitchFamily="18" charset="0"/>
                <a:cs typeface="Times New Roman" panose="02020603050405020304" pitchFamily="18" charset="0"/>
              </a:rPr>
              <a:t>phí</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gián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tiếp</a:t>
            </a:r>
            <a:r>
              <a:rPr lang="en-US" sz="2400" b="1" i="1" dirty="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tổng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các</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tổn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thất</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năng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suất</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có</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giá</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trị</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cho</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tất</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cả</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bệnh</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nhân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và</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gia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đình</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họ</a:t>
            </a:r>
            <a:r>
              <a:rPr lang="en-US" sz="2400" b="1" i="1" dirty="0" smtClean="0">
                <a:latin typeface="Times New Roman" panose="02020603050405020304" pitchFamily="18" charset="0"/>
                <a:cs typeface="Times New Roman" panose="02020603050405020304" pitchFamily="18" charset="0"/>
              </a:rPr>
              <a:t>.</a:t>
            </a:r>
            <a:br>
              <a:rPr lang="en-US" sz="2400" b="1" i="1"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i="1" u="sng" dirty="0" smtClean="0">
                <a:latin typeface="Times New Roman" panose="02020603050405020304" pitchFamily="18" charset="0"/>
                <a:cs typeface="Times New Roman" panose="02020603050405020304" pitchFamily="18" charset="0"/>
              </a:rPr>
              <a:t>Chi </a:t>
            </a:r>
            <a:r>
              <a:rPr lang="en-US" sz="2400" i="1" u="sng" dirty="0" err="1" smtClean="0">
                <a:latin typeface="Times New Roman" panose="02020603050405020304" pitchFamily="18" charset="0"/>
                <a:cs typeface="Times New Roman" panose="02020603050405020304" pitchFamily="18" charset="0"/>
              </a:rPr>
              <a:t>phí</a:t>
            </a:r>
            <a:r>
              <a:rPr lang="en-US" sz="2400" i="1" u="sng" dirty="0" smtClean="0">
                <a:latin typeface="Times New Roman" panose="02020603050405020304" pitchFamily="18" charset="0"/>
                <a:cs typeface="Times New Roman" panose="02020603050405020304" pitchFamily="18" charset="0"/>
              </a:rPr>
              <a:t> do </a:t>
            </a:r>
            <a:r>
              <a:rPr lang="en-US" sz="2400" i="1" u="sng" dirty="0" err="1" smtClean="0">
                <a:latin typeface="Times New Roman" panose="02020603050405020304" pitchFamily="18" charset="0"/>
                <a:cs typeface="Times New Roman" panose="02020603050405020304" pitchFamily="18" charset="0"/>
              </a:rPr>
              <a:t>năng</a:t>
            </a:r>
            <a:r>
              <a:rPr lang="en-US" sz="2400" i="1" u="sng" dirty="0" smtClean="0">
                <a:latin typeface="Times New Roman" panose="02020603050405020304" pitchFamily="18" charset="0"/>
                <a:cs typeface="Times New Roman" panose="02020603050405020304" pitchFamily="18" charset="0"/>
              </a:rPr>
              <a:t> </a:t>
            </a:r>
            <a:r>
              <a:rPr lang="en-US" sz="2400" i="1" u="sng" dirty="0" err="1" smtClean="0">
                <a:latin typeface="Times New Roman" panose="02020603050405020304" pitchFamily="18" charset="0"/>
                <a:cs typeface="Times New Roman" panose="02020603050405020304" pitchFamily="18" charset="0"/>
              </a:rPr>
              <a:t>suất</a:t>
            </a:r>
            <a:r>
              <a:rPr lang="en-US" sz="2400" i="1" u="sng" dirty="0" smtClean="0">
                <a:latin typeface="Times New Roman" panose="02020603050405020304" pitchFamily="18" charset="0"/>
                <a:cs typeface="Times New Roman" panose="02020603050405020304" pitchFamily="18" charset="0"/>
              </a:rPr>
              <a:t> </a:t>
            </a:r>
            <a:r>
              <a:rPr lang="en-US" sz="2400" i="1" u="sng" dirty="0" err="1" smtClean="0">
                <a:latin typeface="Times New Roman" panose="02020603050405020304" pitchFamily="18" charset="0"/>
                <a:cs typeface="Times New Roman" panose="02020603050405020304" pitchFamily="18" charset="0"/>
              </a:rPr>
              <a:t>giảm</a:t>
            </a:r>
            <a:r>
              <a:rPr lang="en-US" sz="2400" i="1" u="sng" dirty="0" smtClean="0">
                <a:latin typeface="Times New Roman" panose="02020603050405020304" pitchFamily="18" charset="0"/>
                <a:cs typeface="Times New Roman" panose="02020603050405020304" pitchFamily="18" charset="0"/>
              </a:rPr>
              <a:t>:</a:t>
            </a:r>
            <a:br>
              <a:rPr lang="en-US" sz="2400" i="1" u="sng"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2.2%</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kiếm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đình</a:t>
            </a:r>
            <a:r>
              <a:rPr lang="en-US" sz="2400" dirty="0" smtClean="0">
                <a:latin typeface="Times New Roman" panose="02020603050405020304" pitchFamily="18" charset="0"/>
                <a:cs typeface="Times New Roman" panose="02020603050405020304" pitchFamily="18" charset="0"/>
              </a:rPr>
              <a:t> 2.3%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25.4%</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01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6858000"/>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mất</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đình</a:t>
            </a:r>
            <a:r>
              <a:rPr lang="en-US" sz="2400" dirty="0" smtClean="0">
                <a:latin typeface="Times New Roman" panose="02020603050405020304" pitchFamily="18" charset="0"/>
                <a:cs typeface="Times New Roman" panose="02020603050405020304" pitchFamily="18" charset="0"/>
              </a:rPr>
              <a:t> 41.1%</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1.3%</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đợi</a:t>
            </a:r>
            <a:r>
              <a:rPr lang="en-US" sz="2400" dirty="0" smtClean="0">
                <a:latin typeface="Times New Roman" panose="02020603050405020304" pitchFamily="18" charset="0"/>
                <a:cs typeface="Times New Roman" panose="02020603050405020304" pitchFamily="18" charset="0"/>
              </a:rPr>
              <a:t> 1.5%</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i="1" u="sng" dirty="0" smtClean="0">
                <a:latin typeface="Times New Roman" panose="02020603050405020304" pitchFamily="18" charset="0"/>
                <a:cs typeface="Times New Roman" panose="02020603050405020304" pitchFamily="18" charset="0"/>
              </a:rPr>
              <a:t>Chi </a:t>
            </a:r>
            <a:r>
              <a:rPr lang="en-US" sz="2400" i="1" u="sng" dirty="0" err="1" smtClean="0">
                <a:latin typeface="Times New Roman" panose="02020603050405020304" pitchFamily="18" charset="0"/>
                <a:cs typeface="Times New Roman" panose="02020603050405020304" pitchFamily="18" charset="0"/>
              </a:rPr>
              <a:t>phí</a:t>
            </a:r>
            <a:r>
              <a:rPr lang="en-US" sz="2400" i="1" u="sng" dirty="0" smtClean="0">
                <a:latin typeface="Times New Roman" panose="02020603050405020304" pitchFamily="18" charset="0"/>
                <a:cs typeface="Times New Roman" panose="02020603050405020304" pitchFamily="18" charset="0"/>
              </a:rPr>
              <a:t> </a:t>
            </a:r>
            <a:r>
              <a:rPr lang="en-US" sz="2400" i="1" u="sng" dirty="0" err="1" smtClean="0">
                <a:latin typeface="Times New Roman" panose="02020603050405020304" pitchFamily="18" charset="0"/>
                <a:cs typeface="Times New Roman" panose="02020603050405020304" pitchFamily="18" charset="0"/>
              </a:rPr>
              <a:t>vô</a:t>
            </a:r>
            <a:r>
              <a:rPr lang="en-US" sz="2400" i="1" u="sng" dirty="0" smtClean="0">
                <a:latin typeface="Times New Roman" panose="02020603050405020304" pitchFamily="18" charset="0"/>
                <a:cs typeface="Times New Roman" panose="02020603050405020304" pitchFamily="18" charset="0"/>
              </a:rPr>
              <a:t> </a:t>
            </a:r>
            <a:r>
              <a:rPr lang="en-US" sz="2400" i="1" u="sng" dirty="0" err="1" smtClean="0">
                <a:latin typeface="Times New Roman" panose="02020603050405020304" pitchFamily="18" charset="0"/>
                <a:cs typeface="Times New Roman" panose="02020603050405020304" pitchFamily="18" charset="0"/>
              </a:rPr>
              <a:t>hình</a:t>
            </a:r>
            <a:r>
              <a:rPr lang="en-US" sz="2400" i="1" u="sng" dirty="0" smtClean="0">
                <a:latin typeface="Times New Roman" panose="02020603050405020304" pitchFamily="18" charset="0"/>
                <a:cs typeface="Times New Roman" panose="02020603050405020304" pitchFamily="18" charset="0"/>
              </a:rPr>
              <a:t>:</a:t>
            </a:r>
            <a:br>
              <a:rPr lang="en-US" sz="2400" i="1" u="sng" dirty="0" smtClean="0">
                <a:latin typeface="Times New Roman" panose="02020603050405020304" pitchFamily="18" charset="0"/>
                <a:cs typeface="Times New Roman" panose="02020603050405020304" pitchFamily="18" charset="0"/>
              </a:rPr>
            </a:br>
            <a:r>
              <a:rPr lang="en-US" sz="2400" i="1" u="sng" dirty="0">
                <a:latin typeface="Times New Roman" panose="02020603050405020304" pitchFamily="18" charset="0"/>
                <a:cs typeface="Times New Roman" panose="02020603050405020304" pitchFamily="18" charset="0"/>
              </a:rPr>
              <a:t> </a:t>
            </a:r>
            <a:r>
              <a:rPr lang="en-US" sz="2400" i="1" u="sng"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thần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đạt</a:t>
            </a:r>
            <a:r>
              <a:rPr lang="en-US" sz="2400" dirty="0" smtClean="0">
                <a:latin typeface="Times New Roman" panose="02020603050405020304" pitchFamily="18" charset="0"/>
                <a:cs typeface="Times New Roman" panose="02020603050405020304" pitchFamily="18" charset="0"/>
              </a:rPr>
              <a:t> 61.9%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16.2%</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dân</a:t>
            </a:r>
            <a:r>
              <a:rPr lang="en-US" sz="2400" dirty="0" smtClean="0">
                <a:latin typeface="Times New Roman" panose="02020603050405020304" pitchFamily="18" charset="0"/>
                <a:cs typeface="Times New Roman" panose="02020603050405020304" pitchFamily="18" charset="0"/>
              </a:rPr>
              <a:t> Gia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đình</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hiểm</a:t>
            </a:r>
            <a:r>
              <a:rPr lang="en-US" sz="2400" dirty="0">
                <a:latin typeface="Times New Roman" panose="02020603050405020304" pitchFamily="18" charset="0"/>
                <a:cs typeface="Times New Roman" panose="02020603050405020304" pitchFamily="18" charset="0"/>
              </a:rPr>
              <a:t> Y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ở Ghana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gũi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bớt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nặng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đình</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13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97</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Times New Roman</vt:lpstr>
      <vt:lpstr>Wingdings</vt:lpstr>
      <vt:lpstr>Office Theme</vt:lpstr>
      <vt:lpstr>                   </vt:lpstr>
      <vt:lpstr>Quan điểm từ xã hội:  Bài báo Household costs of Mental Health care in Ghana Chi phí trực tiếp = chi phí y tế + chi phí phi y tế       Chi phí y tế: + Chi phí thuốc 16.2% + Chi phí điều trị tâm lý 1.9% + Chi phí điều trị chữa bệnh truyền thống 2.8% + Tổng chi phí y tế trực tiếp 20.9%        Chi phí phi y tế: + Chi phí đi lại 3.5% + Chi phí thức ăn cho bệnh nhân và người chăm sóc trong quá trình điều trị 0.8% + Chi phí ăn ở của người chăm sóc 0.5% + Chi phí thuê người chăm sóc 0.1% Chi phí gián tiếp = tổng các tổn thất năng suất có giá trị cho tất cả bệnh nhân và gia đình họ.         Chi phí do năng suất giảm: + Mất ngày để chăm sóc bệnh nhân 2.2% + Mất ngày để tìm kiếm sự chăm sóc của các thành viên trong gia đình 2.3% + Chi phí bị mất do số ngày bị mất do mất việc làm 25.4%  </vt:lpstr>
      <vt:lpstr>        + Năng suất bị mất do chăm sóc các thành viên trong gia đình 41.1%     + Năng suất bị mất do thời gian đi lại 1.3%     + Năng suất bị mất do thời gian chờ đợi 1.5%          Chi phí vô hình:     + Tinh thần     +Nỗi đau tâm lý cho bệnh nhân và người nhà bệnh nhân     + hạn chế khả năng thực hiện các chức năng thông thường: Tự chăm sóc bản thân, làm việc nhà, chướng ngại tâm lý     Ví dụ:        Phân tích chi phí theo quan điểm của nhà cung cấp dịch vụ thì chi phí thuốc đạt 61.9% còn phân tích chi phí theo quan điểm từ xã hội thì chi phí thuốc là 16.2%        Mục đích phân tích chi phí theo quan điểm của nhà cung cấp dịch vụ chủ yếu để cạnh tranh và mở rộng thị trường ( theo bài báo cạnh tranh với bệnh viện nhân dân Gia Định , mở rộng thị trường điều trị đái tháo đường). Còn mục đích của phân tích chi phí theo quan điểm từ xã hội (theo bài báo) thì Mở rộng khả năng tiếp cận tài chính cho chăm sóc sức khỏe tâm thần cho các hộ gia đình - thông qua bảo hiểm được cải thiện theo Chương trình Bảo hiểm Y tế Quốc gia - và cải thiện việc cung cấp các dịch vụ chăm sóc sức khỏe tâm thần ở Ghana thông qua các chiến lược gần gũi với khách hàng có thể giảm bớt gánh nặng kinh tế sức khỏe tâm thần đến nhiều hộ gia đình.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Nhan Nguyen</dc:creator>
  <cp:lastModifiedBy>Nhan Nguyen</cp:lastModifiedBy>
  <cp:revision>23</cp:revision>
  <dcterms:created xsi:type="dcterms:W3CDTF">2020-05-20T15:17:15Z</dcterms:created>
  <dcterms:modified xsi:type="dcterms:W3CDTF">2020-05-20T20:48:04Z</dcterms:modified>
</cp:coreProperties>
</file>