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sap" charset="1" panose="020F0504030202060203"/>
      <p:regular r:id="rId12"/>
    </p:embeddedFont>
    <p:embeddedFont>
      <p:font typeface="Noto Serif Display Bold" charset="1" panose="02020802080505020204"/>
      <p:regular r:id="rId13"/>
    </p:embeddedFont>
    <p:embeddedFont>
      <p:font typeface="Noto Serif Display" charset="1" panose="02020502080505020204"/>
      <p:regular r:id="rId14"/>
    </p:embeddedFont>
    <p:embeddedFont>
      <p:font typeface="Asap Semi-Bold" charset="1" panose="020F0704030202060203"/>
      <p:regular r:id="rId15"/>
    </p:embeddedFont>
    <p:embeddedFont>
      <p:font typeface="Asap Medium" charset="1" panose="020F0604030202060203"/>
      <p:regular r:id="rId16"/>
    </p:embeddedFont>
    <p:embeddedFont>
      <p:font typeface="Noto Sans Bold" charset="1" panose="020B0802040504020204"/>
      <p:regular r:id="rId17"/>
    </p:embeddedFont>
    <p:embeddedFont>
      <p:font typeface="DejaVu Serif Bold" charset="1" panose="02060803050605020204"/>
      <p:regular r:id="rId18"/>
    </p:embeddedFont>
    <p:embeddedFont>
      <p:font typeface="DejaVu Serif" charset="1" panose="02060603050605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jpeg" Type="http://schemas.openxmlformats.org/officeDocument/2006/relationships/image"/><Relationship Id="rId5" Target="../media/image5.jpeg" Type="http://schemas.openxmlformats.org/officeDocument/2006/relationships/image"/><Relationship Id="rId6" Target="../media/image6.jpeg" Type="http://schemas.openxmlformats.org/officeDocument/2006/relationships/image"/><Relationship Id="rId7" Target="../media/image7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906424" y="2205399"/>
            <a:ext cx="16230600" cy="7819198"/>
          </a:xfrm>
          <a:prstGeom prst="rect">
            <a:avLst/>
          </a:prstGeom>
          <a:solidFill>
            <a:srgbClr val="1836B2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9144000" y="0"/>
            <a:ext cx="12353301" cy="10697402"/>
            <a:chOff x="0" y="0"/>
            <a:chExt cx="4282440" cy="3708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82440" cy="3708400"/>
            </a:xfrm>
            <a:custGeom>
              <a:avLst/>
              <a:gdLst/>
              <a:ahLst/>
              <a:cxnLst/>
              <a:rect r="r" b="b" t="t" l="l"/>
              <a:pathLst>
                <a:path h="3708400" w="428244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l="-14946" t="0" r="-14946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201849" y="3236246"/>
            <a:ext cx="9590010" cy="5757503"/>
            <a:chOff x="0" y="0"/>
            <a:chExt cx="12786680" cy="767667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66675"/>
              <a:ext cx="12786680" cy="66584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80475" indent="-390238" lvl="1">
                <a:lnSpc>
                  <a:spcPts val="4807"/>
                </a:lnSpc>
                <a:buFont typeface="Arial"/>
                <a:buChar char="•"/>
              </a:pPr>
              <a:r>
                <a:rPr lang="en-US" sz="3614" spc="108">
                  <a:solidFill>
                    <a:srgbClr val="FFFFFF"/>
                  </a:solidFill>
                  <a:latin typeface="Asap"/>
                  <a:ea typeface="Asap"/>
                  <a:cs typeface="Asap"/>
                  <a:sym typeface="Asap"/>
                </a:rPr>
                <a:t>GIỚI THIỆU TỔNG QUAN TRANG WEB QUẢN LÝ NHÂN SỰ TIỆN</a:t>
              </a:r>
              <a:r>
                <a:rPr lang="en-US" sz="3614" spc="108" u="none">
                  <a:solidFill>
                    <a:srgbClr val="FFFFFF"/>
                  </a:solidFill>
                  <a:latin typeface="Asap"/>
                  <a:ea typeface="Asap"/>
                  <a:cs typeface="Asap"/>
                  <a:sym typeface="Asap"/>
                </a:rPr>
                <a:t> LỢI. TÍCH HỢP ĐẦY ĐỦ CHỨC NĂNG PHỤC VỤ DOANH NGHIỆP.</a:t>
              </a:r>
            </a:p>
            <a:p>
              <a:pPr algn="l" marL="780475" indent="-390238" lvl="1">
                <a:lnSpc>
                  <a:spcPts val="4807"/>
                </a:lnSpc>
                <a:buFont typeface="Arial"/>
                <a:buChar char="•"/>
              </a:pPr>
              <a:r>
                <a:rPr lang="en-US" sz="3614" spc="108" u="none">
                  <a:solidFill>
                    <a:srgbClr val="FFFFFF"/>
                  </a:solidFill>
                  <a:latin typeface="Asap"/>
                  <a:ea typeface="Asap"/>
                  <a:cs typeface="Asap"/>
                  <a:sym typeface="Asap"/>
                </a:rPr>
                <a:t>QUẢN LÝ NHÂN VIÊN, ỨNG VIÊN, CHẤM CÔNG, TÍNH LƯƠNG, PHẢN HỒI VÀ THÔNG BÁO.</a:t>
              </a:r>
            </a:p>
            <a:p>
              <a:pPr algn="l" marL="953191" indent="-476595" lvl="1">
                <a:lnSpc>
                  <a:spcPts val="5871"/>
                </a:lnSpc>
                <a:buFont typeface="Arial"/>
                <a:buChar char="•"/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7105673"/>
              <a:ext cx="12786680" cy="5709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61"/>
                </a:lnSpc>
                <a:spcBef>
                  <a:spcPct val="0"/>
                </a:spcBef>
              </a:pPr>
              <a:r>
                <a:rPr lang="en-US" sz="2543" u="none">
                  <a:solidFill>
                    <a:srgbClr val="FFFFFF"/>
                  </a:solidFill>
                  <a:latin typeface="Asap"/>
                  <a:ea typeface="Asap"/>
                  <a:cs typeface="Asap"/>
                  <a:sym typeface="Asap"/>
                </a:rPr>
                <a:t>Trình bày bởi Nguyễn Quang Linh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63880" y="438497"/>
            <a:ext cx="11091506" cy="103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25"/>
              </a:lnSpc>
              <a:spcBef>
                <a:spcPct val="0"/>
              </a:spcBef>
            </a:pPr>
            <a:r>
              <a:rPr lang="en-US" b="true" sz="6089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Trang Web Quản Lý Nhân Sự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305925"/>
            <a:ext cx="19280880" cy="1312977"/>
            <a:chOff x="0" y="0"/>
            <a:chExt cx="25707840" cy="1750636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3130550" cy="41868551"/>
              </a:xfrm>
              <a:custGeom>
                <a:avLst/>
                <a:gdLst/>
                <a:ahLst/>
                <a:cxnLst/>
                <a:rect r="r" b="b" t="t" l="l"/>
                <a:pathLst>
                  <a:path h="41868551" w="3130550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66088" cy="1750636"/>
            </a:xfrm>
            <a:custGeom>
              <a:avLst/>
              <a:gdLst/>
              <a:ahLst/>
              <a:cxnLst/>
              <a:rect r="r" b="b" t="t" l="l"/>
              <a:pathLst>
                <a:path h="1750636" w="3066088">
                  <a:moveTo>
                    <a:pt x="0" y="0"/>
                  </a:moveTo>
                  <a:lnTo>
                    <a:pt x="3066088" y="0"/>
                  </a:lnTo>
                  <a:lnTo>
                    <a:pt x="3066088" y="1750636"/>
                  </a:lnTo>
                  <a:lnTo>
                    <a:pt x="0" y="17506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808470" y="1028700"/>
            <a:ext cx="2769807" cy="1566472"/>
          </a:xfrm>
          <a:custGeom>
            <a:avLst/>
            <a:gdLst/>
            <a:ahLst/>
            <a:cxnLst/>
            <a:rect r="r" b="b" t="t" l="l"/>
            <a:pathLst>
              <a:path h="1566472" w="2769807">
                <a:moveTo>
                  <a:pt x="0" y="0"/>
                </a:moveTo>
                <a:lnTo>
                  <a:pt x="2769807" y="0"/>
                </a:lnTo>
                <a:lnTo>
                  <a:pt x="2769807" y="1566472"/>
                </a:lnTo>
                <a:lnTo>
                  <a:pt x="0" y="15664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36901" y="2794065"/>
            <a:ext cx="1312945" cy="1422896"/>
          </a:xfrm>
          <a:custGeom>
            <a:avLst/>
            <a:gdLst/>
            <a:ahLst/>
            <a:cxnLst/>
            <a:rect r="r" b="b" t="t" l="l"/>
            <a:pathLst>
              <a:path h="1422896" w="1312945">
                <a:moveTo>
                  <a:pt x="0" y="0"/>
                </a:moveTo>
                <a:lnTo>
                  <a:pt x="1312945" y="0"/>
                </a:lnTo>
                <a:lnTo>
                  <a:pt x="1312945" y="1422896"/>
                </a:lnTo>
                <a:lnTo>
                  <a:pt x="0" y="14228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917024" y="4723917"/>
            <a:ext cx="2552699" cy="1678032"/>
          </a:xfrm>
          <a:custGeom>
            <a:avLst/>
            <a:gdLst/>
            <a:ahLst/>
            <a:cxnLst/>
            <a:rect r="r" b="b" t="t" l="l"/>
            <a:pathLst>
              <a:path h="1678032" w="2552699">
                <a:moveTo>
                  <a:pt x="0" y="0"/>
                </a:moveTo>
                <a:lnTo>
                  <a:pt x="2552699" y="0"/>
                </a:lnTo>
                <a:lnTo>
                  <a:pt x="2552699" y="1678032"/>
                </a:lnTo>
                <a:lnTo>
                  <a:pt x="0" y="16780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0211" r="0" b="-2191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224565" y="6601974"/>
            <a:ext cx="1937618" cy="2049404"/>
          </a:xfrm>
          <a:custGeom>
            <a:avLst/>
            <a:gdLst/>
            <a:ahLst/>
            <a:cxnLst/>
            <a:rect r="r" b="b" t="t" l="l"/>
            <a:pathLst>
              <a:path h="2049404" w="1937618">
                <a:moveTo>
                  <a:pt x="0" y="0"/>
                </a:moveTo>
                <a:lnTo>
                  <a:pt x="1937617" y="0"/>
                </a:lnTo>
                <a:lnTo>
                  <a:pt x="1937617" y="2049403"/>
                </a:lnTo>
                <a:lnTo>
                  <a:pt x="0" y="204940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669555" y="1978731"/>
            <a:ext cx="4548365" cy="4623243"/>
            <a:chOff x="0" y="0"/>
            <a:chExt cx="6064486" cy="616432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47625"/>
              <a:ext cx="6064486" cy="35555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102"/>
                </a:lnSpc>
              </a:pPr>
              <a:r>
                <a:rPr lang="en-US" sz="5592">
                  <a:solidFill>
                    <a:srgbClr val="1836B2"/>
                  </a:solidFill>
                  <a:latin typeface="Asap"/>
                  <a:ea typeface="Asap"/>
                  <a:cs typeface="Asap"/>
                  <a:sym typeface="Asap"/>
                </a:rPr>
                <a:t>Công nghệ sử dụng trong hệ thống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3945993"/>
              <a:ext cx="6064486" cy="22183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5"/>
                </a:lnSpc>
                <a:spcBef>
                  <a:spcPct val="0"/>
                </a:spcBef>
              </a:pPr>
              <a:r>
                <a:rPr lang="en-US" sz="2396" spc="11">
                  <a:solidFill>
                    <a:srgbClr val="000000"/>
                  </a:solidFill>
                  <a:latin typeface="Asap"/>
                  <a:ea typeface="Asap"/>
                  <a:cs typeface="Asap"/>
                  <a:sym typeface="Asap"/>
                </a:rPr>
                <a:t>Các công nghệ được lựa chọn nhằm đảm bảo hiệu suất, tính linh hoạt và khả năng mở rộng của hệ thống.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750022" y="1277742"/>
            <a:ext cx="8509278" cy="1011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2"/>
              </a:lnSpc>
            </a:pPr>
            <a:r>
              <a:rPr lang="en-US" sz="2937" b="true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HTML &amp; CSS</a:t>
            </a:r>
          </a:p>
          <a:p>
            <a:pPr algn="ctr" marL="0" indent="0" lvl="0">
              <a:lnSpc>
                <a:spcPts val="4112"/>
              </a:lnSpc>
              <a:spcBef>
                <a:spcPct val="0"/>
              </a:spcBef>
            </a:pPr>
            <a:r>
              <a:rPr lang="en-US" sz="2937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 → </a:t>
            </a:r>
            <a:r>
              <a:rPr lang="en-US" sz="2937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Th</a:t>
            </a:r>
            <a:r>
              <a:rPr lang="en-US" sz="2937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iết</a:t>
            </a:r>
            <a:r>
              <a:rPr lang="en-US" sz="2937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2937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kế g</a:t>
            </a:r>
            <a:r>
              <a:rPr lang="en-US" sz="2937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i</a:t>
            </a:r>
            <a:r>
              <a:rPr lang="en-US" sz="2937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ao</a:t>
            </a:r>
            <a:r>
              <a:rPr lang="en-US" sz="2937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 d</a:t>
            </a:r>
            <a:r>
              <a:rPr lang="en-US" sz="2937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iệ</a:t>
            </a:r>
            <a:r>
              <a:rPr lang="en-US" sz="2937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n </a:t>
            </a:r>
            <a:r>
              <a:rPr lang="en-US" sz="2937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web thâ</a:t>
            </a:r>
            <a:r>
              <a:rPr lang="en-US" sz="2937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n </a:t>
            </a:r>
            <a:r>
              <a:rPr lang="en-US" sz="2937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thiệ</a:t>
            </a:r>
            <a:r>
              <a:rPr lang="en-US" sz="2937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n</a:t>
            </a:r>
            <a:r>
              <a:rPr lang="en-US" sz="2937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, dễ sử dụng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750022" y="2736915"/>
            <a:ext cx="8731211" cy="1011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12"/>
              </a:lnSpc>
              <a:spcBef>
                <a:spcPct val="0"/>
              </a:spcBef>
            </a:pPr>
            <a:r>
              <a:rPr lang="en-US" b="true" sz="2937" strike="noStrike" u="none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JavaScript</a:t>
            </a:r>
          </a:p>
          <a:p>
            <a:pPr algn="ctr" marL="0" indent="0" lvl="0">
              <a:lnSpc>
                <a:spcPts val="4112"/>
              </a:lnSpc>
              <a:spcBef>
                <a:spcPct val="0"/>
              </a:spcBef>
            </a:pPr>
            <a:r>
              <a:rPr lang="en-US" sz="2937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 → Tạo hiệu ứng động, xử lý tương tác người dùng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750022" y="4666767"/>
            <a:ext cx="8143756" cy="1011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12"/>
              </a:lnSpc>
              <a:spcBef>
                <a:spcPct val="0"/>
              </a:spcBef>
            </a:pPr>
            <a:r>
              <a:rPr lang="en-US" b="true" sz="2937" strike="noStrike" u="none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PHP</a:t>
            </a:r>
          </a:p>
          <a:p>
            <a:pPr algn="ctr" marL="0" indent="0" lvl="0">
              <a:lnSpc>
                <a:spcPts val="4112"/>
              </a:lnSpc>
              <a:spcBef>
                <a:spcPct val="0"/>
              </a:spcBef>
            </a:pPr>
            <a:r>
              <a:rPr lang="en-US" sz="2937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 → Xử lý logic phía server, kết nối cơ sở dữ liệu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578277" y="6592405"/>
            <a:ext cx="9818277" cy="1525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12"/>
              </a:lnSpc>
              <a:spcBef>
                <a:spcPct val="0"/>
              </a:spcBef>
            </a:pPr>
            <a:r>
              <a:rPr lang="en-US" sz="2937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MySQL (thông qua XAMPP)</a:t>
            </a:r>
          </a:p>
          <a:p>
            <a:pPr algn="ctr" marL="0" indent="0" lvl="0">
              <a:lnSpc>
                <a:spcPts val="4112"/>
              </a:lnSpc>
              <a:spcBef>
                <a:spcPct val="0"/>
              </a:spcBef>
            </a:pPr>
            <a:r>
              <a:rPr lang="en-US" sz="2937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 → Lưu trữ và truy vấn thông tin nhân viên, tài khoản, phản ánh, thông báo, lương...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54" y="484437"/>
            <a:ext cx="5491446" cy="10287000"/>
          </a:xfrm>
          <a:custGeom>
            <a:avLst/>
            <a:gdLst/>
            <a:ahLst/>
            <a:cxnLst/>
            <a:rect r="r" b="b" t="t" l="l"/>
            <a:pathLst>
              <a:path h="10287000" w="5491446">
                <a:moveTo>
                  <a:pt x="0" y="0"/>
                </a:moveTo>
                <a:lnTo>
                  <a:pt x="5491447" y="0"/>
                </a:lnTo>
                <a:lnTo>
                  <a:pt x="549144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0495" t="0" r="-90495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470739" y="1118652"/>
            <a:ext cx="10788561" cy="2934551"/>
            <a:chOff x="0" y="0"/>
            <a:chExt cx="14384748" cy="391273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49744" y="66675"/>
              <a:ext cx="14335004" cy="15407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717"/>
                </a:lnSpc>
                <a:spcBef>
                  <a:spcPct val="0"/>
                </a:spcBef>
              </a:pPr>
              <a:r>
                <a:rPr lang="en-US" b="true" sz="7925">
                  <a:solidFill>
                    <a:srgbClr val="1836B2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Mục tiêu hệ thống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008016"/>
              <a:ext cx="13879535" cy="18294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7"/>
                </a:lnSpc>
                <a:spcBef>
                  <a:spcPct val="0"/>
                </a:spcBef>
              </a:pPr>
              <a:r>
                <a:rPr lang="en-US" b="true" sz="2775" spc="-55">
                  <a:solidFill>
                    <a:srgbClr val="000000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Mục tiêu mà hệ thống hướng tới là </a:t>
              </a:r>
              <a:r>
                <a:rPr lang="en-US" b="true" sz="2775" spc="-55" u="none">
                  <a:solidFill>
                    <a:srgbClr val="000000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có thể hỗ trợ doanh nghiệp vừa và nhỏ quản lý thông tin nhân sự một cách hiệu quả, chính xác và hiện đại.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470739" y="5143500"/>
            <a:ext cx="4564038" cy="666167"/>
            <a:chOff x="0" y="0"/>
            <a:chExt cx="6085384" cy="888223"/>
          </a:xfrm>
        </p:grpSpPr>
        <p:grpSp>
          <p:nvGrpSpPr>
            <p:cNvPr name="Group 7" id="7"/>
            <p:cNvGrpSpPr/>
            <p:nvPr/>
          </p:nvGrpSpPr>
          <p:grpSpPr>
            <a:xfrm rot="-10800000">
              <a:off x="0" y="0"/>
              <a:ext cx="6085384" cy="888223"/>
              <a:chOff x="0" y="0"/>
              <a:chExt cx="36805273" cy="53721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6805273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36805273">
                    <a:moveTo>
                      <a:pt x="35254605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35254605" y="5372100"/>
                    </a:lnTo>
                    <a:lnTo>
                      <a:pt x="36805273" y="2686050"/>
                    </a:lnTo>
                    <a:lnTo>
                      <a:pt x="35254605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524930" y="174237"/>
              <a:ext cx="5035523" cy="530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b="true" sz="2600" spc="78" u="none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Mục tiêu ngắn hạn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417626" y="5803406"/>
            <a:ext cx="5200385" cy="3874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  <a:spcBef>
                <a:spcPct val="0"/>
              </a:spcBef>
            </a:pPr>
          </a:p>
          <a:p>
            <a:pPr algn="l" marL="340042" indent="-170021" lvl="1">
              <a:lnSpc>
                <a:spcPts val="2204"/>
              </a:lnSpc>
              <a:spcBef>
                <a:spcPct val="0"/>
              </a:spcBef>
              <a:buFont typeface="Arial"/>
              <a:buChar char="•"/>
            </a:pPr>
            <a:r>
              <a:rPr lang="en-US" sz="1575" spc="7" strike="noStrike" u="none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Quản lý hồ sơ nhân sự</a:t>
            </a:r>
          </a:p>
          <a:p>
            <a:pPr algn="l" marL="680085" indent="-226695" lvl="2">
              <a:lnSpc>
                <a:spcPts val="2204"/>
              </a:lnSpc>
              <a:spcBef>
                <a:spcPct val="0"/>
              </a:spcBef>
              <a:buFont typeface="Arial"/>
              <a:buChar char="⚬"/>
            </a:pPr>
            <a:r>
              <a:rPr lang="en-US" sz="1575" spc="7" strike="noStrike" u="none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→ Thêm, sửa, xóa, tìm kiếm thông tin nhân viên</a:t>
            </a:r>
          </a:p>
          <a:p>
            <a:pPr algn="l" marL="680085" indent="-226695" lvl="2">
              <a:lnSpc>
                <a:spcPts val="2204"/>
              </a:lnSpc>
              <a:spcBef>
                <a:spcPct val="0"/>
              </a:spcBef>
              <a:buFont typeface="Arial"/>
              <a:buChar char="⚬"/>
            </a:pPr>
            <a:r>
              <a:rPr lang="en-US" sz="1575" spc="7" strike="noStrike" u="none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Chấm công &amp; Tính lương</a:t>
            </a:r>
          </a:p>
          <a:p>
            <a:pPr algn="l" marL="680085" indent="-226695" lvl="2">
              <a:lnSpc>
                <a:spcPts val="2204"/>
              </a:lnSpc>
              <a:spcBef>
                <a:spcPct val="0"/>
              </a:spcBef>
              <a:buFont typeface="Arial"/>
              <a:buChar char="⚬"/>
            </a:pPr>
            <a:r>
              <a:rPr lang="en-US" sz="1575" spc="7" strike="noStrike" u="none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→ Theo dõi số giờ làm việc, tự động tính lương theo vị trí &amp; thời gian làm</a:t>
            </a:r>
          </a:p>
          <a:p>
            <a:pPr algn="l" marL="340042" indent="-170021" lvl="1">
              <a:lnSpc>
                <a:spcPts val="2204"/>
              </a:lnSpc>
              <a:spcBef>
                <a:spcPct val="0"/>
              </a:spcBef>
              <a:buFont typeface="Arial"/>
              <a:buChar char="•"/>
            </a:pPr>
            <a:r>
              <a:rPr lang="en-US" sz="1575" spc="7" strike="noStrike" u="none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Quản lý phòng ban &amp; vị trí</a:t>
            </a:r>
          </a:p>
          <a:p>
            <a:pPr algn="l" marL="680085" indent="-226695" lvl="2">
              <a:lnSpc>
                <a:spcPts val="2204"/>
              </a:lnSpc>
              <a:spcBef>
                <a:spcPct val="0"/>
              </a:spcBef>
              <a:buFont typeface="Arial"/>
              <a:buChar char="⚬"/>
            </a:pPr>
            <a:r>
              <a:rPr lang="en-US" sz="1575" spc="7" strike="noStrike" u="none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→ Phân loại nhân viên theo bộ phận, chức vụ</a:t>
            </a:r>
          </a:p>
          <a:p>
            <a:pPr algn="l" marL="680085" indent="-226695" lvl="2">
              <a:lnSpc>
                <a:spcPts val="2204"/>
              </a:lnSpc>
              <a:spcBef>
                <a:spcPct val="0"/>
              </a:spcBef>
              <a:buFont typeface="Arial"/>
              <a:buChar char="⚬"/>
            </a:pPr>
            <a:r>
              <a:rPr lang="en-US" sz="1575" spc="7" strike="noStrike" u="none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Gửi thông báo nội bộ</a:t>
            </a:r>
          </a:p>
          <a:p>
            <a:pPr algn="l" marL="680085" indent="-226695" lvl="2">
              <a:lnSpc>
                <a:spcPts val="2204"/>
              </a:lnSpc>
              <a:spcBef>
                <a:spcPct val="0"/>
              </a:spcBef>
              <a:buFont typeface="Arial"/>
              <a:buChar char="⚬"/>
            </a:pPr>
            <a:r>
              <a:rPr lang="en-US" sz="1575" spc="7" strike="noStrike" u="none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→ Gửi thông báo đến từng nhân viên hoặc toàn bộ công ty</a:t>
            </a:r>
          </a:p>
          <a:p>
            <a:pPr algn="l" marL="340042" indent="-170021" lvl="1">
              <a:lnSpc>
                <a:spcPts val="2204"/>
              </a:lnSpc>
              <a:spcBef>
                <a:spcPct val="0"/>
              </a:spcBef>
              <a:buFont typeface="Arial"/>
              <a:buChar char="•"/>
            </a:pPr>
            <a:r>
              <a:rPr lang="en-US" sz="1575" spc="7" strike="noStrike" u="none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Tiếp nhận &amp; xử lý phản ánh</a:t>
            </a:r>
          </a:p>
          <a:p>
            <a:pPr algn="l" marL="680085" indent="-226695" lvl="2">
              <a:lnSpc>
                <a:spcPts val="2204"/>
              </a:lnSpc>
              <a:spcBef>
                <a:spcPct val="0"/>
              </a:spcBef>
              <a:buFont typeface="Arial"/>
              <a:buChar char="⚬"/>
            </a:pPr>
            <a:r>
              <a:rPr lang="en-US" sz="1575" spc="7" strike="noStrike" u="none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→ Nhân viên gửi phản ánh, ban quản trị theo dõi và phản hồi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544190" y="6222000"/>
            <a:ext cx="4388018" cy="772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16453" indent="-158227" lvl="1">
              <a:lnSpc>
                <a:spcPts val="2052"/>
              </a:lnSpc>
              <a:buFont typeface="Arial"/>
              <a:buChar char="•"/>
            </a:pPr>
            <a:r>
              <a:rPr lang="en-US" sz="1465" spc="7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</a:t>
            </a:r>
            <a:r>
              <a:rPr lang="en-US" sz="1465" spc="7" u="none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iết kiệm thời gian quản lý</a:t>
            </a:r>
          </a:p>
          <a:p>
            <a:pPr algn="l" marL="316453" indent="-158227" lvl="1">
              <a:lnSpc>
                <a:spcPts val="2052"/>
              </a:lnSpc>
              <a:buFont typeface="Arial"/>
              <a:buChar char="•"/>
            </a:pPr>
            <a:r>
              <a:rPr lang="en-US" sz="1465" spc="7" u="none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Hạn chế sai sót khi tính toán lương</a:t>
            </a:r>
          </a:p>
          <a:p>
            <a:pPr algn="l" marL="316453" indent="-158227" lvl="1">
              <a:lnSpc>
                <a:spcPts val="2052"/>
              </a:lnSpc>
              <a:buFont typeface="Arial"/>
              <a:buChar char="•"/>
            </a:pPr>
            <a:r>
              <a:rPr lang="en-US" sz="1465" spc="7" u="none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Tăng tính minh bạch &amp; kết nối trong nội bộ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2368170" y="5143500"/>
            <a:ext cx="4564038" cy="666167"/>
            <a:chOff x="0" y="0"/>
            <a:chExt cx="6085384" cy="888223"/>
          </a:xfrm>
        </p:grpSpPr>
        <p:grpSp>
          <p:nvGrpSpPr>
            <p:cNvPr name="Group 13" id="13"/>
            <p:cNvGrpSpPr/>
            <p:nvPr/>
          </p:nvGrpSpPr>
          <p:grpSpPr>
            <a:xfrm rot="-10800000">
              <a:off x="0" y="0"/>
              <a:ext cx="6085384" cy="888223"/>
              <a:chOff x="0" y="0"/>
              <a:chExt cx="36805273" cy="53721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36805273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36805273">
                    <a:moveTo>
                      <a:pt x="35254605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35254605" y="5372100"/>
                    </a:lnTo>
                    <a:lnTo>
                      <a:pt x="36805273" y="2686050"/>
                    </a:lnTo>
                    <a:lnTo>
                      <a:pt x="35254605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524930" y="174237"/>
              <a:ext cx="5035523" cy="530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b="true" sz="2600" spc="78" u="none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Mục tiêu dài hạn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8C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79872" y="0"/>
            <a:ext cx="13349390" cy="10287000"/>
          </a:xfrm>
          <a:custGeom>
            <a:avLst/>
            <a:gdLst/>
            <a:ahLst/>
            <a:cxnLst/>
            <a:rect r="r" b="b" t="t" l="l"/>
            <a:pathLst>
              <a:path h="10287000" w="13349390">
                <a:moveTo>
                  <a:pt x="0" y="0"/>
                </a:moveTo>
                <a:lnTo>
                  <a:pt x="13349390" y="0"/>
                </a:lnTo>
                <a:lnTo>
                  <a:pt x="1334939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3" r="0" b="-12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0906" y="1194202"/>
            <a:ext cx="4417246" cy="8214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81"/>
              </a:lnSpc>
            </a:pPr>
            <a:r>
              <a:rPr lang="en-US" b="true" sz="9343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Bộ thiết kế cơ cấu SQL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8C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6218862"/>
            <a:ext cx="18288000" cy="9506574"/>
          </a:xfrm>
          <a:custGeom>
            <a:avLst/>
            <a:gdLst/>
            <a:ahLst/>
            <a:cxnLst/>
            <a:rect r="r" b="b" t="t" l="l"/>
            <a:pathLst>
              <a:path h="9506574" w="18288000">
                <a:moveTo>
                  <a:pt x="0" y="0"/>
                </a:moveTo>
                <a:lnTo>
                  <a:pt x="18288000" y="0"/>
                </a:lnTo>
                <a:lnTo>
                  <a:pt x="18288000" y="9506575"/>
                </a:lnTo>
                <a:lnTo>
                  <a:pt x="0" y="95065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811" r="0" b="-1581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6993" y="3135313"/>
            <a:ext cx="18288000" cy="2716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0"/>
              </a:lnSpc>
              <a:spcBef>
                <a:spcPct val="0"/>
              </a:spcBef>
            </a:pPr>
            <a:r>
              <a:rPr lang="en-US" b="true" sz="7800">
                <a:solidFill>
                  <a:srgbClr val="FFFFFF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Quản Lý Hồ Sơ Nhân Viên: Dễ Dàng và Hiệu Quả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4865986"/>
            <a:ext cx="4712677" cy="4693939"/>
            <a:chOff x="0" y="0"/>
            <a:chExt cx="1241199" cy="123626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41199" cy="1236264"/>
            </a:xfrm>
            <a:custGeom>
              <a:avLst/>
              <a:gdLst/>
              <a:ahLst/>
              <a:cxnLst/>
              <a:rect r="r" b="b" t="t" l="l"/>
              <a:pathLst>
                <a:path h="1236264" w="1241199">
                  <a:moveTo>
                    <a:pt x="27927" y="0"/>
                  </a:moveTo>
                  <a:lnTo>
                    <a:pt x="1213271" y="0"/>
                  </a:lnTo>
                  <a:cubicBezTo>
                    <a:pt x="1220678" y="0"/>
                    <a:pt x="1227782" y="2942"/>
                    <a:pt x="1233019" y="8180"/>
                  </a:cubicBezTo>
                  <a:cubicBezTo>
                    <a:pt x="1238256" y="13417"/>
                    <a:pt x="1241199" y="20521"/>
                    <a:pt x="1241199" y="27927"/>
                  </a:cubicBezTo>
                  <a:lnTo>
                    <a:pt x="1241199" y="1208336"/>
                  </a:lnTo>
                  <a:cubicBezTo>
                    <a:pt x="1241199" y="1215743"/>
                    <a:pt x="1238256" y="1222847"/>
                    <a:pt x="1233019" y="1228084"/>
                  </a:cubicBezTo>
                  <a:cubicBezTo>
                    <a:pt x="1227782" y="1233321"/>
                    <a:pt x="1220678" y="1236264"/>
                    <a:pt x="1213271" y="1236264"/>
                  </a:cubicBezTo>
                  <a:lnTo>
                    <a:pt x="27927" y="1236264"/>
                  </a:lnTo>
                  <a:cubicBezTo>
                    <a:pt x="20521" y="1236264"/>
                    <a:pt x="13417" y="1233321"/>
                    <a:pt x="8180" y="1228084"/>
                  </a:cubicBezTo>
                  <a:cubicBezTo>
                    <a:pt x="2942" y="1222847"/>
                    <a:pt x="0" y="1215743"/>
                    <a:pt x="0" y="1208336"/>
                  </a:cubicBezTo>
                  <a:lnTo>
                    <a:pt x="0" y="27927"/>
                  </a:lnTo>
                  <a:cubicBezTo>
                    <a:pt x="0" y="20521"/>
                    <a:pt x="2942" y="13417"/>
                    <a:pt x="8180" y="8180"/>
                  </a:cubicBezTo>
                  <a:cubicBezTo>
                    <a:pt x="13417" y="2942"/>
                    <a:pt x="20521" y="0"/>
                    <a:pt x="27927" y="0"/>
                  </a:cubicBezTo>
                  <a:close/>
                </a:path>
              </a:pathLst>
            </a:custGeom>
            <a:solidFill>
              <a:srgbClr val="BBF0C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41199" cy="12838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980051" y="5851835"/>
            <a:ext cx="4606240" cy="3926964"/>
            <a:chOff x="0" y="0"/>
            <a:chExt cx="1213166" cy="10342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13166" cy="1034262"/>
            </a:xfrm>
            <a:custGeom>
              <a:avLst/>
              <a:gdLst/>
              <a:ahLst/>
              <a:cxnLst/>
              <a:rect r="r" b="b" t="t" l="l"/>
              <a:pathLst>
                <a:path h="1034262" w="1213166">
                  <a:moveTo>
                    <a:pt x="28573" y="0"/>
                  </a:moveTo>
                  <a:lnTo>
                    <a:pt x="1184593" y="0"/>
                  </a:lnTo>
                  <a:cubicBezTo>
                    <a:pt x="1200374" y="0"/>
                    <a:pt x="1213166" y="12792"/>
                    <a:pt x="1213166" y="28573"/>
                  </a:cubicBezTo>
                  <a:lnTo>
                    <a:pt x="1213166" y="1005689"/>
                  </a:lnTo>
                  <a:cubicBezTo>
                    <a:pt x="1213166" y="1021470"/>
                    <a:pt x="1200374" y="1034262"/>
                    <a:pt x="1184593" y="1034262"/>
                  </a:cubicBezTo>
                  <a:lnTo>
                    <a:pt x="28573" y="1034262"/>
                  </a:lnTo>
                  <a:cubicBezTo>
                    <a:pt x="12792" y="1034262"/>
                    <a:pt x="0" y="1021470"/>
                    <a:pt x="0" y="1005689"/>
                  </a:cubicBezTo>
                  <a:lnTo>
                    <a:pt x="0" y="28573"/>
                  </a:lnTo>
                  <a:cubicBezTo>
                    <a:pt x="0" y="12792"/>
                    <a:pt x="12792" y="0"/>
                    <a:pt x="28573" y="0"/>
                  </a:cubicBezTo>
                  <a:close/>
                </a:path>
              </a:pathLst>
            </a:custGeom>
            <a:solidFill>
              <a:srgbClr val="BBF0C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13166" cy="10818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824966" y="5089322"/>
            <a:ext cx="4685812" cy="4689477"/>
            <a:chOff x="0" y="0"/>
            <a:chExt cx="1234123" cy="123508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4123" cy="1235088"/>
            </a:xfrm>
            <a:custGeom>
              <a:avLst/>
              <a:gdLst/>
              <a:ahLst/>
              <a:cxnLst/>
              <a:rect r="r" b="b" t="t" l="l"/>
              <a:pathLst>
                <a:path h="1235088" w="1234123">
                  <a:moveTo>
                    <a:pt x="28087" y="0"/>
                  </a:moveTo>
                  <a:lnTo>
                    <a:pt x="1206036" y="0"/>
                  </a:lnTo>
                  <a:cubicBezTo>
                    <a:pt x="1213485" y="0"/>
                    <a:pt x="1220629" y="2959"/>
                    <a:pt x="1225897" y="8227"/>
                  </a:cubicBezTo>
                  <a:cubicBezTo>
                    <a:pt x="1231164" y="13494"/>
                    <a:pt x="1234123" y="20638"/>
                    <a:pt x="1234123" y="28087"/>
                  </a:cubicBezTo>
                  <a:lnTo>
                    <a:pt x="1234123" y="1207001"/>
                  </a:lnTo>
                  <a:cubicBezTo>
                    <a:pt x="1234123" y="1222513"/>
                    <a:pt x="1221548" y="1235088"/>
                    <a:pt x="1206036" y="1235088"/>
                  </a:cubicBezTo>
                  <a:lnTo>
                    <a:pt x="28087" y="1235088"/>
                  </a:lnTo>
                  <a:cubicBezTo>
                    <a:pt x="12575" y="1235088"/>
                    <a:pt x="0" y="1222513"/>
                    <a:pt x="0" y="1207001"/>
                  </a:cubicBezTo>
                  <a:lnTo>
                    <a:pt x="0" y="28087"/>
                  </a:lnTo>
                  <a:cubicBezTo>
                    <a:pt x="0" y="12575"/>
                    <a:pt x="12575" y="0"/>
                    <a:pt x="28087" y="0"/>
                  </a:cubicBezTo>
                  <a:close/>
                </a:path>
              </a:pathLst>
            </a:custGeom>
            <a:solidFill>
              <a:srgbClr val="BBF0C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34123" cy="12827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4818361"/>
            <a:ext cx="4252989" cy="4439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3"/>
              </a:lnSpc>
              <a:spcBef>
                <a:spcPct val="0"/>
              </a:spcBef>
            </a:pPr>
            <a:r>
              <a:rPr lang="en-US" b="true" sz="2624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Quản lý thông tin</a:t>
            </a:r>
          </a:p>
          <a:p>
            <a:pPr algn="just" marL="486094" indent="-243047" lvl="1">
              <a:lnSpc>
                <a:spcPts val="3152"/>
              </a:lnSpc>
              <a:buFont typeface="Arial"/>
              <a:buChar char="•"/>
            </a:pPr>
            <a:r>
              <a:rPr lang="en-US" sz="2251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Cho phép t</a:t>
            </a:r>
            <a:r>
              <a:rPr lang="en-US" sz="2251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hêm mới, chỉnh sửa, xóa hồ sơ nhân sự với đầy đủ thông tin cá nhân, phòng ban, vị trí, lương cơ bản...</a:t>
            </a:r>
          </a:p>
          <a:p>
            <a:pPr algn="just" marL="486094" indent="-243047" lvl="1">
              <a:lnSpc>
                <a:spcPts val="3152"/>
              </a:lnSpc>
              <a:buFont typeface="Arial"/>
              <a:buChar char="•"/>
            </a:pPr>
            <a:r>
              <a:rPr lang="en-US" sz="2251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Theo dõi danh sách ứng viên, lưu trữ hồ sơ và chuyển đổi ứng viên thành nhân viên chính thức khi trúng tuyển.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155607" y="5794685"/>
            <a:ext cx="4269039" cy="4208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1">
              <a:lnSpc>
                <a:spcPts val="4223"/>
              </a:lnSpc>
              <a:spcBef>
                <a:spcPct val="0"/>
              </a:spcBef>
            </a:pPr>
            <a:r>
              <a:rPr lang="en-US" b="true" sz="3016" strike="noStrike" u="none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Lưu trữ hồ sơ</a:t>
            </a:r>
          </a:p>
          <a:p>
            <a:pPr algn="just" marL="500225" indent="-250113" lvl="1">
              <a:lnSpc>
                <a:spcPts val="3243"/>
              </a:lnSpc>
              <a:buFont typeface="Arial"/>
              <a:buChar char="•"/>
            </a:pPr>
            <a:r>
              <a:rPr lang="en-US" sz="2316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Thông báo</a:t>
            </a:r>
            <a:r>
              <a:rPr lang="en-US" sz="2316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 nội bộ được gửi trực tiếp đến từng nhân viên hoặc toàn bộ hệ</a:t>
            </a:r>
            <a:r>
              <a:rPr lang="en-US" sz="2316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 t</a:t>
            </a:r>
            <a:r>
              <a:rPr lang="en-US" sz="2316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hống.</a:t>
            </a:r>
          </a:p>
          <a:p>
            <a:pPr algn="just" marL="500225" indent="-250113" lvl="1">
              <a:lnSpc>
                <a:spcPts val="3243"/>
              </a:lnSpc>
              <a:spcBef>
                <a:spcPct val="0"/>
              </a:spcBef>
              <a:buFont typeface="Arial"/>
              <a:buChar char="•"/>
            </a:pPr>
            <a:r>
              <a:rPr lang="en-US" sz="2316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T</a:t>
            </a:r>
            <a:r>
              <a:rPr lang="en-US" sz="2316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ài liệu </a:t>
            </a:r>
            <a:r>
              <a:rPr lang="en-US" sz="2316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và thông báo </a:t>
            </a:r>
            <a:r>
              <a:rPr lang="en-US" sz="2316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được lưu trữ </a:t>
            </a:r>
            <a:r>
              <a:rPr lang="en-US" sz="2316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a</a:t>
            </a:r>
            <a:r>
              <a:rPr lang="en-US" sz="2316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n toàn và có thể </a:t>
            </a:r>
            <a:r>
              <a:rPr lang="en-US" sz="2316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tra</a:t>
            </a:r>
            <a:r>
              <a:rPr lang="en-US" sz="2316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2316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cứu, khô</a:t>
            </a:r>
            <a:r>
              <a:rPr lang="en-US" sz="2316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i</a:t>
            </a:r>
            <a:r>
              <a:rPr lang="en-US" sz="2316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 phục</a:t>
            </a:r>
            <a:r>
              <a:rPr lang="en-US" sz="2316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 bất cứ lúc nào</a:t>
            </a:r>
            <a:r>
              <a:rPr lang="en-US" sz="2316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 khi cần thiết.</a:t>
            </a:r>
          </a:p>
          <a:p>
            <a:pPr algn="just" marL="0" indent="0" lvl="1">
              <a:lnSpc>
                <a:spcPts val="3243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2952389" y="5095875"/>
            <a:ext cx="4135713" cy="453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1">
              <a:lnSpc>
                <a:spcPts val="4363"/>
              </a:lnSpc>
              <a:spcBef>
                <a:spcPct val="0"/>
              </a:spcBef>
            </a:pPr>
            <a:r>
              <a:rPr lang="en-US" b="true" sz="3116" strike="noStrike" u="none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Phân quyền truy cập</a:t>
            </a:r>
          </a:p>
          <a:p>
            <a:pPr algn="just" marL="496566" indent="-248283" lvl="1">
              <a:lnSpc>
                <a:spcPts val="3219"/>
              </a:lnSpc>
              <a:buFont typeface="Arial"/>
              <a:buChar char="•"/>
            </a:pPr>
            <a:r>
              <a:rPr lang="en-US" sz="2299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Hệ thống hỗ trợ phân quyền và quản lý nhiều cấp bậc nhân sự, từ quản lý cấp cao, trưởng phòng đến nhân viên.</a:t>
            </a:r>
          </a:p>
          <a:p>
            <a:pPr algn="just" marL="496566" indent="-248283" lvl="1">
              <a:lnSpc>
                <a:spcPts val="3219"/>
              </a:lnSpc>
              <a:buFont typeface="Arial"/>
              <a:buChar char="•"/>
            </a:pPr>
            <a:r>
              <a:rPr lang="en-US" sz="2299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Mỗi vai trò sẽ có q</a:t>
            </a:r>
            <a:r>
              <a:rPr lang="en-US" sz="2299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u</a:t>
            </a:r>
            <a:r>
              <a:rPr lang="en-US" sz="2299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yề</a:t>
            </a:r>
            <a:r>
              <a:rPr lang="en-US" sz="2299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n </a:t>
            </a:r>
            <a:r>
              <a:rPr lang="en-US" sz="2299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truy cập và chỉnh</a:t>
            </a:r>
            <a:r>
              <a:rPr lang="en-US" sz="2299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2299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sử</a:t>
            </a:r>
            <a:r>
              <a:rPr lang="en-US" sz="2299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a </a:t>
            </a:r>
            <a:r>
              <a:rPr lang="en-US" sz="2299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phù hợ</a:t>
            </a:r>
            <a:r>
              <a:rPr lang="en-US" sz="2299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p</a:t>
            </a:r>
            <a:r>
              <a:rPr lang="en-US" sz="2299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, đảm</a:t>
            </a:r>
            <a:r>
              <a:rPr lang="en-US" sz="2299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2299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bảo b</a:t>
            </a:r>
            <a:r>
              <a:rPr lang="en-US" sz="2299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ả</a:t>
            </a:r>
            <a:r>
              <a:rPr lang="en-US" sz="2299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o</a:t>
            </a:r>
            <a:r>
              <a:rPr lang="en-US" sz="2299" strike="noStrike" u="none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 mật và phân công công việc hợp lý.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8C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676563"/>
            <a:ext cx="1474226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531982" y="0"/>
            <a:ext cx="7990172" cy="10276748"/>
          </a:xfrm>
          <a:custGeom>
            <a:avLst/>
            <a:gdLst/>
            <a:ahLst/>
            <a:cxnLst/>
            <a:rect r="r" b="b" t="t" l="l"/>
            <a:pathLst>
              <a:path h="10276748" w="7990172">
                <a:moveTo>
                  <a:pt x="0" y="0"/>
                </a:moveTo>
                <a:lnTo>
                  <a:pt x="7990171" y="0"/>
                </a:lnTo>
                <a:lnTo>
                  <a:pt x="7990171" y="10276748"/>
                </a:lnTo>
                <a:lnTo>
                  <a:pt x="0" y="102767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1383364" y="81813"/>
            <a:ext cx="15337881" cy="129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true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Chức năng hệ thống khác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6493" y="1743238"/>
            <a:ext cx="10566083" cy="204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71"/>
              </a:lnSpc>
            </a:pPr>
            <a:r>
              <a:rPr lang="en-US" sz="3371" b="true">
                <a:solidFill>
                  <a:srgbClr val="F2F2F2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Quản Lý Ứng</a:t>
            </a:r>
            <a:r>
              <a:rPr lang="en-US" sz="3371" b="true">
                <a:solidFill>
                  <a:srgbClr val="F2F2F2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 Viên: Tuyển Dụng Thông Minh</a:t>
            </a:r>
          </a:p>
          <a:p>
            <a:pPr algn="l" marL="397442" indent="-198721" lvl="1">
              <a:lnSpc>
                <a:spcPts val="3423"/>
              </a:lnSpc>
              <a:buFont typeface="Arial"/>
              <a:buChar char="•"/>
            </a:pPr>
            <a:r>
              <a:rPr lang="en-US" b="true" sz="1840">
                <a:solidFill>
                  <a:srgbClr val="F2F2F2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T</a:t>
            </a:r>
            <a:r>
              <a:rPr lang="en-US" sz="1840">
                <a:solidFill>
                  <a:srgbClr val="F2F2F2"/>
                </a:solidFill>
                <a:latin typeface="DejaVu Serif"/>
                <a:ea typeface="DejaVu Serif"/>
                <a:cs typeface="DejaVu Serif"/>
                <a:sym typeface="DejaVu Serif"/>
              </a:rPr>
              <a:t>ạo và đăng tin nhanh chóng, thu hút ứng viên.</a:t>
            </a:r>
          </a:p>
          <a:p>
            <a:pPr algn="l" marL="397442" indent="-198721" lvl="1">
              <a:lnSpc>
                <a:spcPts val="3423"/>
              </a:lnSpc>
              <a:buFont typeface="Arial"/>
              <a:buChar char="•"/>
            </a:pPr>
            <a:r>
              <a:rPr lang="en-US" sz="1840">
                <a:solidFill>
                  <a:srgbClr val="F2F2F2"/>
                </a:solidFill>
                <a:latin typeface="DejaVu Serif"/>
                <a:ea typeface="DejaVu Serif"/>
                <a:cs typeface="DejaVu Serif"/>
                <a:sym typeface="DejaVu Serif"/>
              </a:rPr>
              <a:t>Sàng lọc, đánh giá và theo dõi hồ sơ hiệu quả.</a:t>
            </a:r>
          </a:p>
          <a:p>
            <a:pPr algn="l">
              <a:lnSpc>
                <a:spcPts val="2577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26493" y="3576904"/>
            <a:ext cx="8786456" cy="1993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73"/>
              </a:lnSpc>
            </a:pPr>
            <a:r>
              <a:rPr lang="en-US" b="true" sz="3300" strike="noStrike" u="none">
                <a:solidFill>
                  <a:srgbClr val="F2F2F2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Chấm Công: Chính Xác và Minh Bạch</a:t>
            </a:r>
          </a:p>
          <a:p>
            <a:pPr algn="l" marL="388622" indent="-194311" lvl="1">
              <a:lnSpc>
                <a:spcPts val="3258"/>
              </a:lnSpc>
              <a:buFont typeface="Arial"/>
              <a:buChar char="•"/>
            </a:pPr>
            <a:r>
              <a:rPr lang="en-US" sz="1800" strike="noStrike" u="none">
                <a:solidFill>
                  <a:srgbClr val="F2F2F2"/>
                </a:solidFill>
                <a:latin typeface="DejaVu Serif"/>
                <a:ea typeface="DejaVu Serif"/>
                <a:cs typeface="DejaVu Serif"/>
                <a:sym typeface="DejaVu Serif"/>
              </a:rPr>
              <a:t>Ghi nhận chính xác giờ làm, tăng ca.</a:t>
            </a:r>
          </a:p>
          <a:p>
            <a:pPr algn="l" marL="388622" indent="-194311" lvl="1">
              <a:lnSpc>
                <a:spcPts val="3258"/>
              </a:lnSpc>
              <a:buFont typeface="Arial"/>
              <a:buChar char="•"/>
            </a:pPr>
            <a:r>
              <a:rPr lang="en-US" sz="1800" strike="noStrike" u="none">
                <a:solidFill>
                  <a:srgbClr val="F2F2F2"/>
                </a:solidFill>
                <a:latin typeface="DejaVu Serif"/>
                <a:ea typeface="DejaVu Serif"/>
                <a:cs typeface="DejaVu Serif"/>
                <a:sym typeface="DejaVu Serif"/>
              </a:rPr>
              <a:t>Xem và xuất dữ liệu chấm công dễ dàng.</a:t>
            </a:r>
          </a:p>
          <a:p>
            <a:pPr algn="l" marL="0" indent="0" lvl="0">
              <a:lnSpc>
                <a:spcPts val="3258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26493" y="5557764"/>
            <a:ext cx="13006425" cy="1734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67"/>
              </a:lnSpc>
            </a:pPr>
            <a:r>
              <a:rPr lang="en-US" b="true" sz="3300" strike="noStrike" u="none">
                <a:solidFill>
                  <a:srgbClr val="F2F2F2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Gửi Phản Hồi Cho Admin: Kênh Giao Tiếp Trực Tiếp</a:t>
            </a:r>
          </a:p>
          <a:p>
            <a:pPr algn="l" marL="388622" indent="-194311" lvl="1">
              <a:lnSpc>
                <a:spcPts val="3582"/>
              </a:lnSpc>
              <a:buFont typeface="Arial"/>
              <a:buChar char="•"/>
            </a:pPr>
            <a:r>
              <a:rPr lang="en-US" sz="1800" strike="noStrike" u="none">
                <a:solidFill>
                  <a:srgbClr val="F2F2F2"/>
                </a:solidFill>
                <a:latin typeface="DejaVu Serif"/>
                <a:ea typeface="DejaVu Serif"/>
                <a:cs typeface="DejaVu Serif"/>
                <a:sym typeface="DejaVu Serif"/>
              </a:rPr>
              <a:t>Gửi ý kiến đóng góp, khiếu nại dễ dàng.</a:t>
            </a:r>
          </a:p>
          <a:p>
            <a:pPr algn="l" marL="388622" indent="-194311" lvl="1">
              <a:lnSpc>
                <a:spcPts val="3582"/>
              </a:lnSpc>
              <a:buFont typeface="Arial"/>
              <a:buChar char="•"/>
            </a:pPr>
            <a:r>
              <a:rPr lang="en-US" sz="1800" strike="noStrike" u="none">
                <a:solidFill>
                  <a:srgbClr val="F2F2F2"/>
                </a:solidFill>
                <a:latin typeface="DejaVu Serif"/>
                <a:ea typeface="DejaVu Serif"/>
                <a:cs typeface="DejaVu Serif"/>
                <a:sym typeface="DejaVu Serif"/>
              </a:rPr>
              <a:t>Nhận và phản hồi chính xác từ quản trị viên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4117" y="7204521"/>
            <a:ext cx="12182919" cy="3082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41"/>
              </a:lnSpc>
            </a:pPr>
            <a:r>
              <a:rPr lang="en-US" b="true" sz="3300" strike="noStrike" u="none">
                <a:solidFill>
                  <a:srgbClr val="F2F2F2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Gửi Thông Báo Cho Nhân Viên: Cập Nhật Thông Tin Kịp Thời</a:t>
            </a:r>
          </a:p>
          <a:p>
            <a:pPr algn="l" marL="388622" indent="-194311" lvl="1">
              <a:lnSpc>
                <a:spcPts val="3186"/>
              </a:lnSpc>
              <a:buFont typeface="Arial"/>
              <a:buChar char="•"/>
            </a:pPr>
            <a:r>
              <a:rPr lang="en-US" sz="1800" strike="noStrike" u="none">
                <a:solidFill>
                  <a:srgbClr val="F2F2F2"/>
                </a:solidFill>
                <a:latin typeface="DejaVu Serif"/>
                <a:ea typeface="DejaVu Serif"/>
                <a:cs typeface="DejaVu Serif"/>
                <a:sym typeface="DejaVu Serif"/>
              </a:rPr>
              <a:t>Chính sách mới, hoạt động công ty.</a:t>
            </a:r>
          </a:p>
          <a:p>
            <a:pPr algn="l" marL="388622" indent="-194311" lvl="1">
              <a:lnSpc>
                <a:spcPts val="3186"/>
              </a:lnSpc>
              <a:buFont typeface="Arial"/>
              <a:buChar char="•"/>
            </a:pPr>
            <a:r>
              <a:rPr lang="en-US" sz="1800" strike="noStrike" u="none">
                <a:solidFill>
                  <a:srgbClr val="F2F2F2"/>
                </a:solidFill>
                <a:latin typeface="DejaVu Serif"/>
                <a:ea typeface="DejaVu Serif"/>
                <a:cs typeface="DejaVu Serif"/>
                <a:sym typeface="DejaVu Serif"/>
              </a:rPr>
              <a:t>Lương, phê duyệt riêng từng nhân viên.</a:t>
            </a:r>
          </a:p>
          <a:p>
            <a:pPr algn="l" marL="388622" indent="-194311" lvl="1">
              <a:lnSpc>
                <a:spcPts val="3186"/>
              </a:lnSpc>
              <a:buFont typeface="Arial"/>
              <a:buChar char="•"/>
            </a:pPr>
            <a:r>
              <a:rPr lang="en-US" sz="1800" strike="noStrike" u="none">
                <a:solidFill>
                  <a:srgbClr val="F2F2F2"/>
                </a:solidFill>
                <a:latin typeface="DejaVu Serif"/>
                <a:ea typeface="DejaVu Serif"/>
                <a:cs typeface="DejaVu Serif"/>
                <a:sym typeface="DejaVu Serif"/>
              </a:rPr>
              <a:t>Gửi thông báo theo thời gian quy định.</a:t>
            </a:r>
          </a:p>
          <a:p>
            <a:pPr algn="l" marL="388622" indent="-194311" lvl="1">
              <a:lnSpc>
                <a:spcPts val="3186"/>
              </a:lnSpc>
              <a:buFont typeface="Arial"/>
              <a:buChar char="•"/>
            </a:pPr>
            <a:r>
              <a:rPr lang="en-US" sz="1800" strike="noStrike" u="none">
                <a:solidFill>
                  <a:srgbClr val="F2F2F2"/>
                </a:solidFill>
                <a:latin typeface="DejaVu Serif"/>
                <a:ea typeface="DejaVu Serif"/>
                <a:cs typeface="DejaVu Serif"/>
                <a:sym typeface="DejaVu Serif"/>
              </a:rPr>
              <a:t>Kiểm soát số lượt xem và phản hồi.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DAGnM6L_NPE</dc:identifier>
  <dcterms:modified xsi:type="dcterms:W3CDTF">2011-08-01T06:04:30Z</dcterms:modified>
  <cp:revision>1</cp:revision>
  <dc:title>HỆ THỐN QUẢN LÍ NHÂN SỰ</dc:title>
</cp:coreProperties>
</file>