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70" r:id="rId2"/>
    <p:sldId id="266" r:id="rId3"/>
    <p:sldId id="378" r:id="rId4"/>
    <p:sldId id="408" r:id="rId5"/>
    <p:sldId id="381" r:id="rId6"/>
    <p:sldId id="392" r:id="rId7"/>
    <p:sldId id="409" r:id="rId8"/>
    <p:sldId id="410" r:id="rId9"/>
    <p:sldId id="395" r:id="rId10"/>
    <p:sldId id="411" r:id="rId11"/>
    <p:sldId id="412" r:id="rId12"/>
    <p:sldId id="376" r:id="rId13"/>
    <p:sldId id="41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3F3A873-5E73-AF47-5168-60E826C34ABE}" name="Administrator" initials="A" userId="Administrator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A537"/>
    <a:srgbClr val="2F5597"/>
    <a:srgbClr val="376092"/>
    <a:srgbClr val="327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5ED9D2-C01B-9507-48FB-25F31A74B042}" v="879" dt="2023-09-08T02:46:01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91" autoAdjust="0"/>
    <p:restoredTop sz="82000" autoAdjust="0"/>
  </p:normalViewPr>
  <p:slideViewPr>
    <p:cSldViewPr snapToGrid="0">
      <p:cViewPr varScale="1">
        <p:scale>
          <a:sx n="55" d="100"/>
          <a:sy n="55" d="100"/>
        </p:scale>
        <p:origin x="740" y="-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CD94FF-3C1B-40FF-F1F9-B9BD174CAC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B3E67C-8CC0-C543-7485-CC134CB1D1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E83CE-DA64-497F-8B77-F839100C990E}" type="datetimeFigureOut">
              <a:rPr lang="en-US" smtClean="0"/>
              <a:t>21/10/2023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0462D-75C7-3D10-01B8-5BA7D6060B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45D6E-B63C-B510-8A74-D7F1C1D007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25278-5F00-463D-9057-A6623D28E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437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0A568-1681-4782-B5FF-C0F069FA5170}" type="datetimeFigureOut">
              <a:rPr lang="en-US" smtClean="0"/>
              <a:t>21/10/2023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D5461-847D-49C7-8A60-BAC87B92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183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0013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96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21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Mã hóa và Mật m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:\Users\Kim\Desktop\Baigiang\NEN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99" y="504826"/>
            <a:ext cx="12204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:\Users\Kim\Desktop\Baigiang\pic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5257800"/>
            <a:ext cx="12192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113"/>
          <p:cNvSpPr>
            <a:spLocks noChangeArrowheads="1"/>
          </p:cNvSpPr>
          <p:nvPr userDrawn="1"/>
        </p:nvSpPr>
        <p:spPr bwMode="auto">
          <a:xfrm>
            <a:off x="715433" y="68264"/>
            <a:ext cx="2294467" cy="181292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7" name="Picture 2" descr="H:\Source\LogoTVU\Lo go cua Lam Le Thang\Logo-TVU-khong-ne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284164"/>
            <a:ext cx="1890184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3456517" y="576263"/>
            <a:ext cx="824441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sz="2400" b="1">
                <a:solidFill>
                  <a:srgbClr val="FFFF00"/>
                </a:solidFill>
                <a:cs typeface="Times New Roman" panose="02020603050405020304" pitchFamily="18" charset="0"/>
              </a:rPr>
              <a:t>TRƯỜNG ĐẠI HỌC TRÀ VINH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204633" y="917576"/>
            <a:ext cx="871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sz="2400" b="1">
                <a:solidFill>
                  <a:srgbClr val="FFFF00"/>
                </a:solidFill>
                <a:cs typeface="Times New Roman" panose="02020603050405020304" pitchFamily="18" charset="0"/>
              </a:rPr>
              <a:t>KHOA KỸ THUẬT VÀ CÔNG NGHỆ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14917" y="1768475"/>
            <a:ext cx="206374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sz="1800">
                <a:solidFill>
                  <a:srgbClr val="FF0000"/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ISO 9001:2015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689" y="2917421"/>
            <a:ext cx="11196761" cy="74237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000" baseline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7007" y="5147191"/>
            <a:ext cx="5616440" cy="380281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200" b="1" i="0" baseline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4767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293" y="24477"/>
            <a:ext cx="11461617" cy="76097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600" b="1" cap="none" baseline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8796" y="1059474"/>
            <a:ext cx="11342435" cy="529443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v"/>
              <a:defRPr sz="2400" b="1" baseline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Tx/>
              <a:buBlip>
                <a:blip r:embed="rId2"/>
              </a:buBlip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>
              <a:lnSpc>
                <a:spcPct val="150000"/>
              </a:lnSpc>
              <a:buFont typeface="Wingdings" panose="05000000000000000000" pitchFamily="2" charset="2"/>
              <a:buChar char="Ø"/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508317" y="6492876"/>
            <a:ext cx="68368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b="1" smtClean="0"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fld id="{A0C93CC3-8180-40F5-847B-DAC388A5767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2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nội dung (bảng, ảnh..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0185" y="1051536"/>
            <a:ext cx="5720863" cy="50015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v"/>
              <a:defRPr sz="2400" b="1" i="0" baseline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Tx/>
              <a:buBlip>
                <a:blip r:embed="rId2"/>
              </a:buBlip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828800" indent="-457200">
              <a:lnSpc>
                <a:spcPct val="150000"/>
              </a:lnSpc>
              <a:buFont typeface="Courier New" panose="02070309020205020404" pitchFamily="49" charset="0"/>
              <a:buChar char="o"/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941" y="1052151"/>
            <a:ext cx="5437553" cy="50015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v"/>
              <a:defRPr sz="2400" b="1" i="0" baseline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Tx/>
              <a:buBlip>
                <a:blip r:embed="rId2"/>
              </a:buBlip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80293" y="24477"/>
            <a:ext cx="11461617" cy="76097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600" b="1" cap="none" baseline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0303934" y="6511926"/>
            <a:ext cx="683684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A9A62D62-728F-4484-9450-946187B8EE6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0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ình, table, ... và diễn giả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9857" y="1331565"/>
            <a:ext cx="6642900" cy="552643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v"/>
              <a:defRPr sz="2400" b="1" i="0" baseline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Tx/>
              <a:buBlip>
                <a:blip r:embed="rId2"/>
              </a:buBlip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9499" y="1364275"/>
            <a:ext cx="3983543" cy="30945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80293" y="24477"/>
            <a:ext cx="11461617" cy="76097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600" b="1" kern="1200" cap="none" baseline="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0303934" y="6511926"/>
            <a:ext cx="683684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DBE12423-2212-45BC-9F78-EC3474AB7C8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9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ình minh họ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843" y="1179633"/>
            <a:ext cx="11311173" cy="481086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80293" y="24477"/>
            <a:ext cx="11461617" cy="76097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600" b="1" cap="none" baseline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0303934" y="6511926"/>
            <a:ext cx="683684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A95424BF-873A-4062-98FE-C9CAED40612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ang trắ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0303934" y="6511926"/>
            <a:ext cx="683684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A44EE388-8783-4BE5-908D-828AD7667C5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9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có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0293" y="24477"/>
            <a:ext cx="11461617" cy="76097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800" b="0" cap="none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291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4AAE-A349-194A-7430-D6EE0152A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25D3B-D22D-81AB-F191-7A54B9360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0AD8E-AB24-BC60-D875-5E0818A3CA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2CE0C-B9B8-A489-7726-2BE9EB81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EAC72-3F0A-A329-5A82-694084E8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CF16D06-4005-4AC9-A8E3-F7F3B468D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2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C:\Users\Kim\Desktop\Baigiang\background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91076"/>
            <a:ext cx="12192000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C:\Users\Kim\Desktop\Baigiang\TRAVINH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1689"/>
            <a:ext cx="12192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Oval 113"/>
          <p:cNvSpPr>
            <a:spLocks noChangeArrowheads="1"/>
          </p:cNvSpPr>
          <p:nvPr/>
        </p:nvSpPr>
        <p:spPr bwMode="auto">
          <a:xfrm>
            <a:off x="52918" y="595314"/>
            <a:ext cx="804333" cy="63023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1029" name="Picture 2" descr="H:\Source\LogoTVU\Lo go cua Lam Le Thang\Logo-TVU-khong-n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5" y="647700"/>
            <a:ext cx="69638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0"/>
    </p:custDataLst>
    <p:extLst>
      <p:ext uri="{BB962C8B-B14F-4D97-AF65-F5344CB8AC3E}">
        <p14:creationId xmlns:p14="http://schemas.microsoft.com/office/powerpoint/2010/main" val="322401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imes New Roman" panose="02020603050405020304" pitchFamily="18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imes New Roman" panose="02020603050405020304" pitchFamily="18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imes New Roman" panose="02020603050405020304" pitchFamily="18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imes New Roman" panose="02020603050405020304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A71C1D9-01C3-02F3-71E6-D3E054071033}"/>
              </a:ext>
            </a:extLst>
          </p:cNvPr>
          <p:cNvSpPr txBox="1"/>
          <p:nvPr/>
        </p:nvSpPr>
        <p:spPr>
          <a:xfrm>
            <a:off x="3329890" y="989571"/>
            <a:ext cx="65867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TRƯỜNG ĐẠI HỌC TRÀ VINH</a:t>
            </a:r>
          </a:p>
          <a:p>
            <a:pPr algn="ctr"/>
            <a:r>
              <a:rPr lang="en-US" sz="3000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KHOA KỸ THUẬT VÀ CÔNG NGHỆ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04280-BDA6-0186-E9D6-7C6FDF1DACBE}"/>
              </a:ext>
            </a:extLst>
          </p:cNvPr>
          <p:cNvSpPr txBox="1"/>
          <p:nvPr/>
        </p:nvSpPr>
        <p:spPr>
          <a:xfrm>
            <a:off x="266217" y="4185478"/>
            <a:ext cx="11597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			</a:t>
            </a:r>
            <a:r>
              <a:rPr lang="en-US" sz="30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Học</a:t>
            </a:r>
            <a:r>
              <a:rPr lang="en-US" sz="3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viên</a:t>
            </a:r>
            <a:r>
              <a:rPr lang="en-US" sz="3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sz="3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hiện</a:t>
            </a:r>
            <a:r>
              <a:rPr lang="en-US" sz="3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n-US" sz="3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				- </a:t>
            </a:r>
            <a:r>
              <a:rPr lang="en-US" sz="30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Nguyễn</a:t>
            </a:r>
            <a:r>
              <a:rPr lang="en-US" sz="3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Thị</a:t>
            </a:r>
            <a:r>
              <a:rPr lang="en-US" sz="3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Quyên</a:t>
            </a:r>
            <a:r>
              <a:rPr lang="en-US" sz="3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- 911222006</a:t>
            </a:r>
          </a:p>
          <a:p>
            <a:pPr algn="just"/>
            <a:r>
              <a:rPr lang="en-US" sz="3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				- </a:t>
            </a:r>
            <a:r>
              <a:rPr lang="en-US" sz="30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Đỗ</a:t>
            </a:r>
            <a:r>
              <a:rPr lang="en-US" sz="3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Thành Ý             - 911222013</a:t>
            </a:r>
          </a:p>
          <a:p>
            <a:pPr algn="just"/>
            <a:r>
              <a:rPr lang="en-US" sz="3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				- </a:t>
            </a:r>
            <a:r>
              <a:rPr lang="en-US" sz="30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Trần</a:t>
            </a:r>
            <a:r>
              <a:rPr lang="en-US" sz="3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Quốc</a:t>
            </a:r>
            <a:r>
              <a:rPr lang="en-US" sz="3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Tấn</a:t>
            </a:r>
            <a:r>
              <a:rPr lang="en-US" sz="3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- 911222008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4EBF85-0E41-342B-4F4A-9BBC1308DF6F}"/>
              </a:ext>
            </a:extLst>
          </p:cNvPr>
          <p:cNvSpPr txBox="1"/>
          <p:nvPr/>
        </p:nvSpPr>
        <p:spPr>
          <a:xfrm>
            <a:off x="266217" y="6230707"/>
            <a:ext cx="11597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Trà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Vinh – 10/2023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E3EAB8-14D5-8777-A3A4-58EEA6A3DA7B}"/>
              </a:ext>
            </a:extLst>
          </p:cNvPr>
          <p:cNvSpPr txBox="1"/>
          <p:nvPr/>
        </p:nvSpPr>
        <p:spPr>
          <a:xfrm>
            <a:off x="297083" y="2438961"/>
            <a:ext cx="115978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>
                <a:solidFill>
                  <a:srgbClr val="FFC000"/>
                </a:solidFill>
                <a:effectLst/>
              </a:rPr>
              <a:t>PHÂN TÍCH MẠNG XÃ HỘI VỀ</a:t>
            </a:r>
          </a:p>
          <a:p>
            <a:pPr algn="ctr"/>
            <a:r>
              <a:rPr lang="en-US" sz="3200" b="1" dirty="0">
                <a:solidFill>
                  <a:srgbClr val="FFC000"/>
                </a:solidFill>
              </a:rPr>
              <a:t>CYCLISTIC BIKE-SHARE DATA ANALYSIS</a:t>
            </a:r>
            <a:endParaRPr lang="en-US" sz="3200" b="1" i="0" dirty="0">
              <a:solidFill>
                <a:srgbClr val="FFC000"/>
              </a:solidFill>
              <a:effectLst/>
            </a:endParaRPr>
          </a:p>
          <a:p>
            <a:pPr algn="ctr"/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E3EAB8-14D5-8777-A3A4-58EEA6A3DA7B}"/>
              </a:ext>
            </a:extLst>
          </p:cNvPr>
          <p:cNvSpPr txBox="1"/>
          <p:nvPr/>
        </p:nvSpPr>
        <p:spPr>
          <a:xfrm>
            <a:off x="193789" y="3617576"/>
            <a:ext cx="11597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GVHD: TS. </a:t>
            </a:r>
            <a:r>
              <a:rPr lang="en-US" sz="3200" b="1" dirty="0" err="1">
                <a:solidFill>
                  <a:srgbClr val="0070C0"/>
                </a:solidFill>
              </a:rPr>
              <a:t>Nguyễn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Nhứt</a:t>
            </a:r>
            <a:r>
              <a:rPr lang="en-US" sz="3200" b="1" dirty="0">
                <a:solidFill>
                  <a:srgbClr val="0070C0"/>
                </a:solidFill>
              </a:rPr>
              <a:t> Lam</a:t>
            </a:r>
            <a:endParaRPr 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72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5396AB-32FD-4444-8F23-BAD61FC5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43" y="225083"/>
            <a:ext cx="11461617" cy="760971"/>
          </a:xfrm>
        </p:spPr>
        <p:txBody>
          <a:bodyPr lIns="91440" tIns="45720" rIns="91440" bIns="45720" anchor="ctr">
            <a:noAutofit/>
          </a:bodyPr>
          <a:lstStyle/>
          <a:p>
            <a:pPr algn="ctr"/>
            <a:br>
              <a:rPr lang="en-US" sz="3000" dirty="0">
                <a:latin typeface="+mn-lt"/>
              </a:rPr>
            </a:br>
            <a:r>
              <a:rPr lang="en-US" sz="3000" dirty="0">
                <a:solidFill>
                  <a:schemeClr val="tx1"/>
                </a:solidFill>
                <a:latin typeface="+mn-lt"/>
                <a:cs typeface="Arial"/>
              </a:rPr>
              <a:t>4. </a:t>
            </a:r>
            <a:r>
              <a:rPr lang="en-US" sz="3000" dirty="0" err="1">
                <a:solidFill>
                  <a:schemeClr val="tx1"/>
                </a:solidFill>
                <a:latin typeface="+mn-lt"/>
                <a:cs typeface="Arial"/>
              </a:rPr>
              <a:t>Phân</a:t>
            </a:r>
            <a:r>
              <a:rPr lang="en-US" sz="3000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+mn-lt"/>
                <a:cs typeface="Arial"/>
              </a:rPr>
              <a:t>tích</a:t>
            </a:r>
            <a:r>
              <a:rPr lang="en-US" sz="3000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+mn-lt"/>
                <a:cs typeface="Arial"/>
              </a:rPr>
              <a:t>mạng</a:t>
            </a:r>
            <a:br>
              <a:rPr lang="en-US" sz="3200" b="1" i="0" dirty="0">
                <a:effectLst/>
                <a:latin typeface="+mn-lt"/>
              </a:rPr>
            </a:br>
            <a:br>
              <a:rPr lang="en-US" sz="3000" b="1" i="0" dirty="0">
                <a:effectLst/>
                <a:latin typeface="+mn-lt"/>
              </a:rPr>
            </a:br>
            <a:endParaRPr lang="en-US" sz="30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87500-D2A2-3EE2-A4A9-1A5A123CB7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12423-2212-45BC-9F78-EC3474AB7C8C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607CB2-21FD-01EE-C82A-7813EA643F51}"/>
              </a:ext>
            </a:extLst>
          </p:cNvPr>
          <p:cNvSpPr txBox="1"/>
          <p:nvPr/>
        </p:nvSpPr>
        <p:spPr>
          <a:xfrm>
            <a:off x="1336119" y="5924778"/>
            <a:ext cx="9519762" cy="58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>
              <a:lnSpc>
                <a:spcPct val="150000"/>
              </a:lnSpc>
              <a:spcAft>
                <a:spcPts val="800"/>
              </a:spcAft>
            </a:pPr>
            <a:r>
              <a:rPr lang="en-US" sz="24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degree/value </a:t>
            </a:r>
            <a:r>
              <a:rPr lang="en-US" sz="24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node/count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1328EB-1AAB-2538-8A3D-6ED3C0007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78" y="1527858"/>
            <a:ext cx="9519762" cy="402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5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5396AB-32FD-4444-8F23-BAD61FC5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43" y="225083"/>
            <a:ext cx="11461617" cy="760971"/>
          </a:xfrm>
        </p:spPr>
        <p:txBody>
          <a:bodyPr lIns="91440" tIns="45720" rIns="91440" bIns="45720" anchor="ctr">
            <a:noAutofit/>
          </a:bodyPr>
          <a:lstStyle/>
          <a:p>
            <a:pPr algn="ctr"/>
            <a:br>
              <a:rPr lang="en-US" sz="3000" dirty="0">
                <a:latin typeface="+mn-lt"/>
              </a:rPr>
            </a:br>
            <a:r>
              <a:rPr lang="en-US" sz="3000" dirty="0">
                <a:solidFill>
                  <a:schemeClr val="tx1"/>
                </a:solidFill>
                <a:latin typeface="+mn-lt"/>
                <a:cs typeface="Arial"/>
              </a:rPr>
              <a:t>4. </a:t>
            </a:r>
            <a:r>
              <a:rPr lang="en-US" sz="3000" dirty="0" err="1">
                <a:solidFill>
                  <a:schemeClr val="tx1"/>
                </a:solidFill>
                <a:latin typeface="+mn-lt"/>
                <a:cs typeface="Arial"/>
              </a:rPr>
              <a:t>Phân</a:t>
            </a:r>
            <a:r>
              <a:rPr lang="en-US" sz="3000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+mn-lt"/>
                <a:cs typeface="Arial"/>
              </a:rPr>
              <a:t>tích</a:t>
            </a:r>
            <a:r>
              <a:rPr lang="en-US" sz="3000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+mn-lt"/>
                <a:cs typeface="Arial"/>
              </a:rPr>
              <a:t>mạng</a:t>
            </a:r>
            <a:br>
              <a:rPr lang="en-US" sz="3200" b="1" i="0" dirty="0">
                <a:effectLst/>
                <a:latin typeface="+mn-lt"/>
              </a:rPr>
            </a:br>
            <a:br>
              <a:rPr lang="en-US" sz="3000" b="1" i="0" dirty="0">
                <a:effectLst/>
                <a:latin typeface="+mn-lt"/>
              </a:rPr>
            </a:br>
            <a:endParaRPr lang="en-US" sz="30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87500-D2A2-3EE2-A4A9-1A5A123CB7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12423-2212-45BC-9F78-EC3474AB7C8C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607CB2-21FD-01EE-C82A-7813EA643F51}"/>
              </a:ext>
            </a:extLst>
          </p:cNvPr>
          <p:cNvSpPr txBox="1"/>
          <p:nvPr/>
        </p:nvSpPr>
        <p:spPr>
          <a:xfrm>
            <a:off x="1336119" y="5936353"/>
            <a:ext cx="99260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degree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node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degree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700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Trong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node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Milennium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Park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degree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endParaRPr lang="en-US" sz="20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E96E6B-C54C-75B2-AB9F-E22673E7C7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95" r="3196" b="18037"/>
          <a:stretch/>
        </p:blipFill>
        <p:spPr bwMode="auto">
          <a:xfrm>
            <a:off x="1160712" y="1144032"/>
            <a:ext cx="9826906" cy="44871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5738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52FF2E-9051-BD8B-C4D6-90F57870A4AF}"/>
              </a:ext>
            </a:extLst>
          </p:cNvPr>
          <p:cNvSpPr txBox="1"/>
          <p:nvPr/>
        </p:nvSpPr>
        <p:spPr>
          <a:xfrm>
            <a:off x="11883342" y="726518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E5A79D5-E425-4072-9375-498AD8A20FAA}" type="slidenum">
              <a:rPr lang="en-US" sz="2400" smtClean="0">
                <a:solidFill>
                  <a:srgbClr val="2F5597"/>
                </a:solidFill>
              </a:rPr>
              <a:pPr algn="ctr"/>
              <a:t>12</a:t>
            </a:fld>
            <a:endParaRPr lang="en-US" sz="2400">
              <a:solidFill>
                <a:srgbClr val="2F5597"/>
              </a:solidFill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6127E8B4-54A9-F144-14C6-3B3A8D5F041B}"/>
              </a:ext>
            </a:extLst>
          </p:cNvPr>
          <p:cNvSpPr txBox="1">
            <a:spLocks/>
          </p:cNvSpPr>
          <p:nvPr/>
        </p:nvSpPr>
        <p:spPr>
          <a:xfrm>
            <a:off x="219919" y="226665"/>
            <a:ext cx="11000193" cy="5943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333333"/>
                </a:solidFill>
              </a:rPr>
              <a:t>5</a:t>
            </a:r>
            <a:r>
              <a:rPr lang="en-US" sz="3000" b="1" i="0" dirty="0">
                <a:solidFill>
                  <a:srgbClr val="333333"/>
                </a:solidFill>
                <a:effectLst/>
              </a:rPr>
              <a:t>. </a:t>
            </a:r>
            <a:r>
              <a:rPr lang="en-US" sz="3000" b="1" i="0" dirty="0" err="1">
                <a:solidFill>
                  <a:srgbClr val="333333"/>
                </a:solidFill>
                <a:effectLst/>
              </a:rPr>
              <a:t>Kết</a:t>
            </a:r>
            <a:r>
              <a:rPr lang="en-US" sz="3000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3000" b="1" i="0" dirty="0" err="1">
                <a:solidFill>
                  <a:srgbClr val="333333"/>
                </a:solidFill>
                <a:effectLst/>
              </a:rPr>
              <a:t>luận</a:t>
            </a:r>
            <a:r>
              <a:rPr lang="en-US" sz="3000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3000" b="1" i="0" dirty="0" err="1">
                <a:solidFill>
                  <a:srgbClr val="333333"/>
                </a:solidFill>
                <a:effectLst/>
              </a:rPr>
              <a:t>và</a:t>
            </a:r>
            <a:r>
              <a:rPr lang="en-US" sz="3000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3000" b="1" i="0" dirty="0" err="1">
                <a:solidFill>
                  <a:srgbClr val="333333"/>
                </a:solidFill>
                <a:effectLst/>
              </a:rPr>
              <a:t>Khuyến</a:t>
            </a:r>
            <a:r>
              <a:rPr lang="en-US" sz="3000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3000" b="1" i="0" dirty="0" err="1">
                <a:solidFill>
                  <a:srgbClr val="333333"/>
                </a:solidFill>
                <a:effectLst/>
              </a:rPr>
              <a:t>nghị</a:t>
            </a:r>
            <a:endParaRPr lang="en-US" sz="3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C5F92C-5B59-BD8D-9F62-BEE0D479C734}"/>
              </a:ext>
            </a:extLst>
          </p:cNvPr>
          <p:cNvSpPr txBox="1"/>
          <p:nvPr/>
        </p:nvSpPr>
        <p:spPr>
          <a:xfrm>
            <a:off x="348498" y="1457034"/>
            <a:ext cx="11495004" cy="5400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 fontAlgn="base">
              <a:lnSpc>
                <a:spcPct val="150000"/>
              </a:lnSpc>
              <a:spcAft>
                <a:spcPts val="800"/>
              </a:spcAft>
              <a:buSzPts val="1000"/>
            </a:pP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-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Cyclistic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Bike-Share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báu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fontAlgn="base">
              <a:lnSpc>
                <a:spcPct val="150000"/>
              </a:lnSpc>
              <a:spcAft>
                <a:spcPts val="800"/>
              </a:spcAft>
              <a:buSzPts val="1000"/>
            </a:pPr>
            <a:r>
              <a:rPr lang="en-US" sz="32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-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Google Shape;196;p21">
            <a:hlinkClick r:id="rId3" action="ppaction://hlinksldjump"/>
          </p:cNvPr>
          <p:cNvSpPr/>
          <p:nvPr/>
        </p:nvSpPr>
        <p:spPr>
          <a:xfrm>
            <a:off x="11556079" y="6602278"/>
            <a:ext cx="440218" cy="368280"/>
          </a:xfrm>
          <a:custGeom>
            <a:avLst/>
            <a:gdLst/>
            <a:ahLst/>
            <a:cxnLst/>
            <a:rect l="l" t="t" r="r" b="b"/>
            <a:pathLst>
              <a:path w="12918" h="10807" extrusionOk="0">
                <a:moveTo>
                  <a:pt x="10807" y="851"/>
                </a:moveTo>
                <a:cubicBezTo>
                  <a:pt x="10366" y="1608"/>
                  <a:pt x="10366" y="2584"/>
                  <a:pt x="10807" y="3340"/>
                </a:cubicBezTo>
                <a:lnTo>
                  <a:pt x="2332" y="3340"/>
                </a:lnTo>
                <a:cubicBezTo>
                  <a:pt x="1765" y="3340"/>
                  <a:pt x="1293" y="2962"/>
                  <a:pt x="1135" y="2458"/>
                </a:cubicBezTo>
                <a:cubicBezTo>
                  <a:pt x="915" y="1671"/>
                  <a:pt x="1513" y="851"/>
                  <a:pt x="2332" y="851"/>
                </a:cubicBezTo>
                <a:close/>
                <a:moveTo>
                  <a:pt x="8822" y="4159"/>
                </a:moveTo>
                <a:lnTo>
                  <a:pt x="8822" y="6648"/>
                </a:lnTo>
                <a:lnTo>
                  <a:pt x="1891" y="6648"/>
                </a:lnTo>
                <a:lnTo>
                  <a:pt x="1891" y="4159"/>
                </a:lnTo>
                <a:close/>
                <a:moveTo>
                  <a:pt x="10524" y="4159"/>
                </a:moveTo>
                <a:lnTo>
                  <a:pt x="10524" y="6648"/>
                </a:lnTo>
                <a:lnTo>
                  <a:pt x="9704" y="6648"/>
                </a:lnTo>
                <a:lnTo>
                  <a:pt x="9704" y="4159"/>
                </a:lnTo>
                <a:close/>
                <a:moveTo>
                  <a:pt x="12130" y="4159"/>
                </a:moveTo>
                <a:lnTo>
                  <a:pt x="12130" y="6648"/>
                </a:lnTo>
                <a:lnTo>
                  <a:pt x="11343" y="6648"/>
                </a:lnTo>
                <a:lnTo>
                  <a:pt x="11343" y="4159"/>
                </a:lnTo>
                <a:close/>
                <a:moveTo>
                  <a:pt x="1986" y="7467"/>
                </a:moveTo>
                <a:lnTo>
                  <a:pt x="1986" y="9956"/>
                </a:lnTo>
                <a:lnTo>
                  <a:pt x="1104" y="9956"/>
                </a:lnTo>
                <a:lnTo>
                  <a:pt x="1104" y="7467"/>
                </a:lnTo>
                <a:close/>
                <a:moveTo>
                  <a:pt x="3624" y="7467"/>
                </a:moveTo>
                <a:lnTo>
                  <a:pt x="3624" y="9956"/>
                </a:lnTo>
                <a:lnTo>
                  <a:pt x="2805" y="9956"/>
                </a:lnTo>
                <a:lnTo>
                  <a:pt x="2805" y="7467"/>
                </a:lnTo>
                <a:close/>
                <a:moveTo>
                  <a:pt x="11311" y="7467"/>
                </a:moveTo>
                <a:lnTo>
                  <a:pt x="11311" y="9956"/>
                </a:lnTo>
                <a:lnTo>
                  <a:pt x="4443" y="9956"/>
                </a:lnTo>
                <a:lnTo>
                  <a:pt x="4443" y="7467"/>
                </a:lnTo>
                <a:close/>
                <a:moveTo>
                  <a:pt x="2364" y="1"/>
                </a:moveTo>
                <a:cubicBezTo>
                  <a:pt x="1671" y="1"/>
                  <a:pt x="1041" y="379"/>
                  <a:pt x="631" y="914"/>
                </a:cubicBezTo>
                <a:cubicBezTo>
                  <a:pt x="1" y="1828"/>
                  <a:pt x="253" y="3088"/>
                  <a:pt x="1104" y="3718"/>
                </a:cubicBezTo>
                <a:lnTo>
                  <a:pt x="1104" y="6648"/>
                </a:lnTo>
                <a:lnTo>
                  <a:pt x="694" y="6648"/>
                </a:lnTo>
                <a:cubicBezTo>
                  <a:pt x="442" y="6648"/>
                  <a:pt x="284" y="6837"/>
                  <a:pt x="284" y="7058"/>
                </a:cubicBezTo>
                <a:lnTo>
                  <a:pt x="284" y="10366"/>
                </a:lnTo>
                <a:cubicBezTo>
                  <a:pt x="284" y="10618"/>
                  <a:pt x="473" y="10807"/>
                  <a:pt x="694" y="10807"/>
                </a:cubicBezTo>
                <a:lnTo>
                  <a:pt x="11721" y="10807"/>
                </a:lnTo>
                <a:cubicBezTo>
                  <a:pt x="11941" y="10807"/>
                  <a:pt x="12130" y="10618"/>
                  <a:pt x="12130" y="10366"/>
                </a:cubicBezTo>
                <a:lnTo>
                  <a:pt x="12130" y="7499"/>
                </a:lnTo>
                <a:lnTo>
                  <a:pt x="12540" y="7499"/>
                </a:lnTo>
                <a:cubicBezTo>
                  <a:pt x="12760" y="7499"/>
                  <a:pt x="12918" y="7310"/>
                  <a:pt x="12918" y="7058"/>
                </a:cubicBezTo>
                <a:lnTo>
                  <a:pt x="12918" y="3750"/>
                </a:lnTo>
                <a:cubicBezTo>
                  <a:pt x="12918" y="3529"/>
                  <a:pt x="12760" y="3340"/>
                  <a:pt x="12540" y="3340"/>
                </a:cubicBezTo>
                <a:lnTo>
                  <a:pt x="11878" y="3340"/>
                </a:lnTo>
                <a:cubicBezTo>
                  <a:pt x="11091" y="2647"/>
                  <a:pt x="11122" y="1387"/>
                  <a:pt x="11973" y="757"/>
                </a:cubicBezTo>
                <a:cubicBezTo>
                  <a:pt x="12256" y="536"/>
                  <a:pt x="12130" y="64"/>
                  <a:pt x="11784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defRPr/>
            </a:pPr>
            <a:endParaRPr sz="1400" kern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59442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52FF2E-9051-BD8B-C4D6-90F57870A4AF}"/>
              </a:ext>
            </a:extLst>
          </p:cNvPr>
          <p:cNvSpPr txBox="1"/>
          <p:nvPr/>
        </p:nvSpPr>
        <p:spPr>
          <a:xfrm>
            <a:off x="11883342" y="726518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8E5A79D5-E425-4072-9375-498AD8A20FAA}" type="slidenum">
              <a:rPr lang="en-US" sz="2400" smtClean="0">
                <a:solidFill>
                  <a:srgbClr val="2F5597"/>
                </a:solidFill>
              </a:rPr>
              <a:pPr algn="ctr"/>
              <a:t>13</a:t>
            </a:fld>
            <a:endParaRPr lang="en-US" sz="2400">
              <a:solidFill>
                <a:srgbClr val="2F5597"/>
              </a:solidFill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6127E8B4-54A9-F144-14C6-3B3A8D5F041B}"/>
              </a:ext>
            </a:extLst>
          </p:cNvPr>
          <p:cNvSpPr txBox="1">
            <a:spLocks/>
          </p:cNvSpPr>
          <p:nvPr/>
        </p:nvSpPr>
        <p:spPr>
          <a:xfrm>
            <a:off x="219919" y="226665"/>
            <a:ext cx="11000193" cy="5943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solidFill>
                  <a:srgbClr val="333333"/>
                </a:solidFill>
              </a:rPr>
              <a:t>5</a:t>
            </a:r>
            <a:r>
              <a:rPr lang="en-US" sz="3000" b="1" i="0" dirty="0">
                <a:solidFill>
                  <a:srgbClr val="333333"/>
                </a:solidFill>
                <a:effectLst/>
              </a:rPr>
              <a:t>. </a:t>
            </a:r>
            <a:r>
              <a:rPr lang="en-US" sz="3000" b="1" i="0" dirty="0" err="1">
                <a:solidFill>
                  <a:srgbClr val="333333"/>
                </a:solidFill>
                <a:effectLst/>
              </a:rPr>
              <a:t>Kết</a:t>
            </a:r>
            <a:r>
              <a:rPr lang="en-US" sz="3000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3000" b="1" i="0" dirty="0" err="1">
                <a:solidFill>
                  <a:srgbClr val="333333"/>
                </a:solidFill>
                <a:effectLst/>
              </a:rPr>
              <a:t>luận</a:t>
            </a:r>
            <a:r>
              <a:rPr lang="en-US" sz="3000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3000" b="1" i="0" dirty="0" err="1">
                <a:solidFill>
                  <a:srgbClr val="333333"/>
                </a:solidFill>
                <a:effectLst/>
              </a:rPr>
              <a:t>và</a:t>
            </a:r>
            <a:r>
              <a:rPr lang="en-US" sz="3000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3000" b="1" i="0" dirty="0" err="1">
                <a:solidFill>
                  <a:srgbClr val="333333"/>
                </a:solidFill>
                <a:effectLst/>
              </a:rPr>
              <a:t>Khuyến</a:t>
            </a:r>
            <a:r>
              <a:rPr lang="en-US" sz="3000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3000" b="1" i="0" dirty="0" err="1">
                <a:solidFill>
                  <a:srgbClr val="333333"/>
                </a:solidFill>
                <a:effectLst/>
              </a:rPr>
              <a:t>nghị</a:t>
            </a:r>
            <a:endParaRPr lang="en-US" sz="3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C5F92C-5B59-BD8D-9F62-BEE0D479C734}"/>
              </a:ext>
            </a:extLst>
          </p:cNvPr>
          <p:cNvSpPr txBox="1"/>
          <p:nvPr/>
        </p:nvSpPr>
        <p:spPr>
          <a:xfrm>
            <a:off x="501293" y="1457034"/>
            <a:ext cx="11495004" cy="5123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+mj-lt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 fontAlgn="base">
              <a:lnSpc>
                <a:spcPct val="150000"/>
              </a:lnSpc>
              <a:spcAft>
                <a:spcPts val="800"/>
              </a:spcAft>
              <a:buSzPts val="1000"/>
            </a:pP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-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trạm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đạp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fontAlgn="base">
              <a:lnSpc>
                <a:spcPct val="150000"/>
              </a:lnSpc>
              <a:spcAft>
                <a:spcPts val="800"/>
              </a:spcAft>
              <a:buSzPts val="1000"/>
            </a:pPr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-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8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Google Shape;196;p21">
            <a:hlinkClick r:id="rId3" action="ppaction://hlinksldjump"/>
          </p:cNvPr>
          <p:cNvSpPr/>
          <p:nvPr/>
        </p:nvSpPr>
        <p:spPr>
          <a:xfrm>
            <a:off x="11556079" y="6602278"/>
            <a:ext cx="440218" cy="368280"/>
          </a:xfrm>
          <a:custGeom>
            <a:avLst/>
            <a:gdLst/>
            <a:ahLst/>
            <a:cxnLst/>
            <a:rect l="l" t="t" r="r" b="b"/>
            <a:pathLst>
              <a:path w="12918" h="10807" extrusionOk="0">
                <a:moveTo>
                  <a:pt x="10807" y="851"/>
                </a:moveTo>
                <a:cubicBezTo>
                  <a:pt x="10366" y="1608"/>
                  <a:pt x="10366" y="2584"/>
                  <a:pt x="10807" y="3340"/>
                </a:cubicBezTo>
                <a:lnTo>
                  <a:pt x="2332" y="3340"/>
                </a:lnTo>
                <a:cubicBezTo>
                  <a:pt x="1765" y="3340"/>
                  <a:pt x="1293" y="2962"/>
                  <a:pt x="1135" y="2458"/>
                </a:cubicBezTo>
                <a:cubicBezTo>
                  <a:pt x="915" y="1671"/>
                  <a:pt x="1513" y="851"/>
                  <a:pt x="2332" y="851"/>
                </a:cubicBezTo>
                <a:close/>
                <a:moveTo>
                  <a:pt x="8822" y="4159"/>
                </a:moveTo>
                <a:lnTo>
                  <a:pt x="8822" y="6648"/>
                </a:lnTo>
                <a:lnTo>
                  <a:pt x="1891" y="6648"/>
                </a:lnTo>
                <a:lnTo>
                  <a:pt x="1891" y="4159"/>
                </a:lnTo>
                <a:close/>
                <a:moveTo>
                  <a:pt x="10524" y="4159"/>
                </a:moveTo>
                <a:lnTo>
                  <a:pt x="10524" y="6648"/>
                </a:lnTo>
                <a:lnTo>
                  <a:pt x="9704" y="6648"/>
                </a:lnTo>
                <a:lnTo>
                  <a:pt x="9704" y="4159"/>
                </a:lnTo>
                <a:close/>
                <a:moveTo>
                  <a:pt x="12130" y="4159"/>
                </a:moveTo>
                <a:lnTo>
                  <a:pt x="12130" y="6648"/>
                </a:lnTo>
                <a:lnTo>
                  <a:pt x="11343" y="6648"/>
                </a:lnTo>
                <a:lnTo>
                  <a:pt x="11343" y="4159"/>
                </a:lnTo>
                <a:close/>
                <a:moveTo>
                  <a:pt x="1986" y="7467"/>
                </a:moveTo>
                <a:lnTo>
                  <a:pt x="1986" y="9956"/>
                </a:lnTo>
                <a:lnTo>
                  <a:pt x="1104" y="9956"/>
                </a:lnTo>
                <a:lnTo>
                  <a:pt x="1104" y="7467"/>
                </a:lnTo>
                <a:close/>
                <a:moveTo>
                  <a:pt x="3624" y="7467"/>
                </a:moveTo>
                <a:lnTo>
                  <a:pt x="3624" y="9956"/>
                </a:lnTo>
                <a:lnTo>
                  <a:pt x="2805" y="9956"/>
                </a:lnTo>
                <a:lnTo>
                  <a:pt x="2805" y="7467"/>
                </a:lnTo>
                <a:close/>
                <a:moveTo>
                  <a:pt x="11311" y="7467"/>
                </a:moveTo>
                <a:lnTo>
                  <a:pt x="11311" y="9956"/>
                </a:lnTo>
                <a:lnTo>
                  <a:pt x="4443" y="9956"/>
                </a:lnTo>
                <a:lnTo>
                  <a:pt x="4443" y="7467"/>
                </a:lnTo>
                <a:close/>
                <a:moveTo>
                  <a:pt x="2364" y="1"/>
                </a:moveTo>
                <a:cubicBezTo>
                  <a:pt x="1671" y="1"/>
                  <a:pt x="1041" y="379"/>
                  <a:pt x="631" y="914"/>
                </a:cubicBezTo>
                <a:cubicBezTo>
                  <a:pt x="1" y="1828"/>
                  <a:pt x="253" y="3088"/>
                  <a:pt x="1104" y="3718"/>
                </a:cubicBezTo>
                <a:lnTo>
                  <a:pt x="1104" y="6648"/>
                </a:lnTo>
                <a:lnTo>
                  <a:pt x="694" y="6648"/>
                </a:lnTo>
                <a:cubicBezTo>
                  <a:pt x="442" y="6648"/>
                  <a:pt x="284" y="6837"/>
                  <a:pt x="284" y="7058"/>
                </a:cubicBezTo>
                <a:lnTo>
                  <a:pt x="284" y="10366"/>
                </a:lnTo>
                <a:cubicBezTo>
                  <a:pt x="284" y="10618"/>
                  <a:pt x="473" y="10807"/>
                  <a:pt x="694" y="10807"/>
                </a:cubicBezTo>
                <a:lnTo>
                  <a:pt x="11721" y="10807"/>
                </a:lnTo>
                <a:cubicBezTo>
                  <a:pt x="11941" y="10807"/>
                  <a:pt x="12130" y="10618"/>
                  <a:pt x="12130" y="10366"/>
                </a:cubicBezTo>
                <a:lnTo>
                  <a:pt x="12130" y="7499"/>
                </a:lnTo>
                <a:lnTo>
                  <a:pt x="12540" y="7499"/>
                </a:lnTo>
                <a:cubicBezTo>
                  <a:pt x="12760" y="7499"/>
                  <a:pt x="12918" y="7310"/>
                  <a:pt x="12918" y="7058"/>
                </a:cubicBezTo>
                <a:lnTo>
                  <a:pt x="12918" y="3750"/>
                </a:lnTo>
                <a:cubicBezTo>
                  <a:pt x="12918" y="3529"/>
                  <a:pt x="12760" y="3340"/>
                  <a:pt x="12540" y="3340"/>
                </a:cubicBezTo>
                <a:lnTo>
                  <a:pt x="11878" y="3340"/>
                </a:lnTo>
                <a:cubicBezTo>
                  <a:pt x="11091" y="2647"/>
                  <a:pt x="11122" y="1387"/>
                  <a:pt x="11973" y="757"/>
                </a:cubicBezTo>
                <a:cubicBezTo>
                  <a:pt x="12256" y="536"/>
                  <a:pt x="12130" y="64"/>
                  <a:pt x="11784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defRPr/>
            </a:pPr>
            <a:endParaRPr sz="1400" kern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87473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91;p21"/>
          <p:cNvGrpSpPr/>
          <p:nvPr/>
        </p:nvGrpSpPr>
        <p:grpSpPr>
          <a:xfrm>
            <a:off x="2217126" y="1473447"/>
            <a:ext cx="371882" cy="373766"/>
            <a:chOff x="-41270450" y="1973375"/>
            <a:chExt cx="315850" cy="317450"/>
          </a:xfrm>
        </p:grpSpPr>
        <p:sp>
          <p:nvSpPr>
            <p:cNvPr id="16" name="Google Shape;192;p21"/>
            <p:cNvSpPr/>
            <p:nvPr/>
          </p:nvSpPr>
          <p:spPr>
            <a:xfrm>
              <a:off x="-41270450" y="1973375"/>
              <a:ext cx="315850" cy="317450"/>
            </a:xfrm>
            <a:custGeom>
              <a:avLst/>
              <a:gdLst/>
              <a:ahLst/>
              <a:cxnLst/>
              <a:rect l="l" t="t" r="r" b="b"/>
              <a:pathLst>
                <a:path w="12634" h="12698" extrusionOk="0">
                  <a:moveTo>
                    <a:pt x="11814" y="820"/>
                  </a:moveTo>
                  <a:lnTo>
                    <a:pt x="11814" y="11847"/>
                  </a:lnTo>
                  <a:lnTo>
                    <a:pt x="788" y="11847"/>
                  </a:lnTo>
                  <a:lnTo>
                    <a:pt x="788" y="820"/>
                  </a:lnTo>
                  <a:close/>
                  <a:moveTo>
                    <a:pt x="378" y="1"/>
                  </a:moveTo>
                  <a:cubicBezTo>
                    <a:pt x="158" y="1"/>
                    <a:pt x="0" y="190"/>
                    <a:pt x="0" y="410"/>
                  </a:cubicBezTo>
                  <a:lnTo>
                    <a:pt x="0" y="12288"/>
                  </a:lnTo>
                  <a:cubicBezTo>
                    <a:pt x="0" y="12508"/>
                    <a:pt x="189" y="12697"/>
                    <a:pt x="378" y="12697"/>
                  </a:cubicBezTo>
                  <a:lnTo>
                    <a:pt x="12224" y="12697"/>
                  </a:lnTo>
                  <a:cubicBezTo>
                    <a:pt x="12476" y="12697"/>
                    <a:pt x="12634" y="12508"/>
                    <a:pt x="12634" y="12288"/>
                  </a:cubicBezTo>
                  <a:lnTo>
                    <a:pt x="12634" y="410"/>
                  </a:lnTo>
                  <a:cubicBezTo>
                    <a:pt x="12634" y="158"/>
                    <a:pt x="12476" y="1"/>
                    <a:pt x="12224" y="1"/>
                  </a:cubicBezTo>
                  <a:close/>
                </a:path>
              </a:pathLst>
            </a:custGeom>
            <a:solidFill>
              <a:srgbClr val="FDF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defRPr/>
              </a:pPr>
              <a:endParaRPr sz="1400" kern="0">
                <a:solidFill>
                  <a:srgbClr val="FDF9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" name="Google Shape;193;p21"/>
            <p:cNvSpPr/>
            <p:nvPr/>
          </p:nvSpPr>
          <p:spPr>
            <a:xfrm>
              <a:off x="-41230300" y="2015125"/>
              <a:ext cx="235525" cy="192200"/>
            </a:xfrm>
            <a:custGeom>
              <a:avLst/>
              <a:gdLst/>
              <a:ahLst/>
              <a:cxnLst/>
              <a:rect l="l" t="t" r="r" b="b"/>
              <a:pathLst>
                <a:path w="9421" h="7688" extrusionOk="0">
                  <a:moveTo>
                    <a:pt x="8539" y="788"/>
                  </a:moveTo>
                  <a:lnTo>
                    <a:pt x="8539" y="6869"/>
                  </a:lnTo>
                  <a:lnTo>
                    <a:pt x="820" y="6869"/>
                  </a:lnTo>
                  <a:lnTo>
                    <a:pt x="820" y="788"/>
                  </a:lnTo>
                  <a:close/>
                  <a:moveTo>
                    <a:pt x="442" y="1"/>
                  </a:moveTo>
                  <a:cubicBezTo>
                    <a:pt x="190" y="1"/>
                    <a:pt x="1" y="221"/>
                    <a:pt x="1" y="410"/>
                  </a:cubicBezTo>
                  <a:lnTo>
                    <a:pt x="1" y="7310"/>
                  </a:lnTo>
                  <a:cubicBezTo>
                    <a:pt x="1" y="7404"/>
                    <a:pt x="32" y="7499"/>
                    <a:pt x="127" y="7562"/>
                  </a:cubicBezTo>
                  <a:cubicBezTo>
                    <a:pt x="190" y="7656"/>
                    <a:pt x="316" y="7688"/>
                    <a:pt x="442" y="7688"/>
                  </a:cubicBezTo>
                  <a:lnTo>
                    <a:pt x="8980" y="7688"/>
                  </a:lnTo>
                  <a:cubicBezTo>
                    <a:pt x="9232" y="7688"/>
                    <a:pt x="9421" y="7499"/>
                    <a:pt x="9421" y="7310"/>
                  </a:cubicBezTo>
                  <a:lnTo>
                    <a:pt x="9421" y="410"/>
                  </a:lnTo>
                  <a:cubicBezTo>
                    <a:pt x="9421" y="158"/>
                    <a:pt x="9232" y="1"/>
                    <a:pt x="8980" y="1"/>
                  </a:cubicBezTo>
                  <a:close/>
                </a:path>
              </a:pathLst>
            </a:custGeom>
            <a:solidFill>
              <a:srgbClr val="FDF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defRPr/>
              </a:pPr>
              <a:endParaRPr sz="1400" kern="0" dirty="0">
                <a:solidFill>
                  <a:srgbClr val="FDF9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" name="Google Shape;194;p21"/>
            <p:cNvSpPr/>
            <p:nvPr/>
          </p:nvSpPr>
          <p:spPr>
            <a:xfrm>
              <a:off x="-41139725" y="2061750"/>
              <a:ext cx="83525" cy="103675"/>
            </a:xfrm>
            <a:custGeom>
              <a:avLst/>
              <a:gdLst/>
              <a:ahLst/>
              <a:cxnLst/>
              <a:rect l="l" t="t" r="r" b="b"/>
              <a:pathLst>
                <a:path w="3341" h="4147" extrusionOk="0">
                  <a:moveTo>
                    <a:pt x="789" y="1223"/>
                  </a:moveTo>
                  <a:lnTo>
                    <a:pt x="2112" y="2074"/>
                  </a:lnTo>
                  <a:lnTo>
                    <a:pt x="789" y="2987"/>
                  </a:lnTo>
                  <a:lnTo>
                    <a:pt x="789" y="1223"/>
                  </a:lnTo>
                  <a:close/>
                  <a:moveTo>
                    <a:pt x="389" y="0"/>
                  </a:moveTo>
                  <a:cubicBezTo>
                    <a:pt x="182" y="0"/>
                    <a:pt x="1" y="185"/>
                    <a:pt x="1" y="435"/>
                  </a:cubicBezTo>
                  <a:lnTo>
                    <a:pt x="1" y="3743"/>
                  </a:lnTo>
                  <a:cubicBezTo>
                    <a:pt x="1" y="3981"/>
                    <a:pt x="198" y="4147"/>
                    <a:pt x="416" y="4147"/>
                  </a:cubicBezTo>
                  <a:cubicBezTo>
                    <a:pt x="487" y="4147"/>
                    <a:pt x="561" y="4129"/>
                    <a:pt x="631" y="4090"/>
                  </a:cubicBezTo>
                  <a:lnTo>
                    <a:pt x="3120" y="2452"/>
                  </a:lnTo>
                  <a:cubicBezTo>
                    <a:pt x="3340" y="2294"/>
                    <a:pt x="3340" y="1916"/>
                    <a:pt x="3120" y="1727"/>
                  </a:cubicBezTo>
                  <a:lnTo>
                    <a:pt x="631" y="89"/>
                  </a:lnTo>
                  <a:cubicBezTo>
                    <a:pt x="552" y="28"/>
                    <a:pt x="469" y="0"/>
                    <a:pt x="389" y="0"/>
                  </a:cubicBezTo>
                  <a:close/>
                </a:path>
              </a:pathLst>
            </a:custGeom>
            <a:solidFill>
              <a:srgbClr val="FDF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defRPr/>
              </a:pPr>
              <a:endParaRPr sz="1400" kern="0">
                <a:solidFill>
                  <a:srgbClr val="FDF9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" name="Google Shape;195;p21"/>
            <p:cNvSpPr/>
            <p:nvPr/>
          </p:nvSpPr>
          <p:spPr>
            <a:xfrm>
              <a:off x="-41230300" y="2227000"/>
              <a:ext cx="235525" cy="21300"/>
            </a:xfrm>
            <a:custGeom>
              <a:avLst/>
              <a:gdLst/>
              <a:ahLst/>
              <a:cxnLst/>
              <a:rect l="l" t="t" r="r" b="b"/>
              <a:pathLst>
                <a:path w="9421" h="852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62"/>
                    <a:pt x="190" y="851"/>
                    <a:pt x="442" y="851"/>
                  </a:cubicBezTo>
                  <a:lnTo>
                    <a:pt x="8980" y="851"/>
                  </a:lnTo>
                  <a:cubicBezTo>
                    <a:pt x="9232" y="851"/>
                    <a:pt x="9421" y="662"/>
                    <a:pt x="9421" y="441"/>
                  </a:cubicBezTo>
                  <a:cubicBezTo>
                    <a:pt x="9421" y="189"/>
                    <a:pt x="9232" y="0"/>
                    <a:pt x="8980" y="0"/>
                  </a:cubicBezTo>
                  <a:close/>
                </a:path>
              </a:pathLst>
            </a:custGeom>
            <a:solidFill>
              <a:srgbClr val="FDF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defRPr/>
              </a:pPr>
              <a:endParaRPr sz="1400" kern="0">
                <a:solidFill>
                  <a:srgbClr val="FDF9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688396" y="1893945"/>
            <a:ext cx="6837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err="1">
                <a:solidFill>
                  <a:srgbClr val="333333"/>
                </a:solidFill>
                <a:latin typeface="Verdana" panose="020B0604030504040204" pitchFamily="34" charset="0"/>
              </a:rPr>
              <a:t>Tóm</a:t>
            </a:r>
            <a:r>
              <a:rPr lang="en-US" sz="2800" b="1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333333"/>
                </a:solidFill>
                <a:latin typeface="Verdana" panose="020B0604030504040204" pitchFamily="34" charset="0"/>
              </a:rPr>
              <a:t>tắt</a:t>
            </a:r>
            <a:endParaRPr lang="en-US" sz="2800" b="1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88396" y="2664029"/>
            <a:ext cx="9137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Ph</a:t>
            </a:r>
            <a:r>
              <a:rPr lang="vi-VN" sz="28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ươ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ng </a:t>
            </a:r>
            <a:r>
              <a:rPr lang="en-US" sz="2800" b="1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pháp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800" b="1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thực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800" b="1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hiện</a:t>
            </a:r>
            <a:endParaRPr lang="en-US" sz="2800" b="1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88396" y="4256707"/>
            <a:ext cx="10064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Phân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800" b="1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tích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800" b="1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mạng</a:t>
            </a:r>
            <a:endParaRPr lang="en-US" sz="2800" b="1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vi-VN" sz="2800" b="1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43EB28-0886-2FE2-DF98-27489FEDB8D1}"/>
              </a:ext>
            </a:extLst>
          </p:cNvPr>
          <p:cNvSpPr txBox="1"/>
          <p:nvPr/>
        </p:nvSpPr>
        <p:spPr>
          <a:xfrm>
            <a:off x="1688396" y="3429000"/>
            <a:ext cx="1056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Phân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800" b="1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tích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800" b="1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mô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800" b="1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tả</a:t>
            </a:r>
            <a:endParaRPr lang="en-US" sz="2800" b="1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29D4B64-B3A7-225D-1C60-EAC304252046}"/>
              </a:ext>
            </a:extLst>
          </p:cNvPr>
          <p:cNvSpPr txBox="1"/>
          <p:nvPr/>
        </p:nvSpPr>
        <p:spPr>
          <a:xfrm>
            <a:off x="928308" y="3224011"/>
            <a:ext cx="1014443" cy="5454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2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42900" indent="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105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9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75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75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7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7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7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7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4F81BD"/>
              </a:buClr>
            </a:pPr>
            <a:endParaRPr lang="vi-VN" sz="3000" dirty="0">
              <a:solidFill>
                <a:schemeClr val="bg1"/>
              </a:solidFill>
            </a:endParaRPr>
          </a:p>
        </p:txBody>
      </p:sp>
      <p:sp>
        <p:nvSpPr>
          <p:cNvPr id="47" name="Google Shape;179;p21">
            <a:hlinkClick r:id="" action="ppaction://noaction"/>
          </p:cNvPr>
          <p:cNvSpPr/>
          <p:nvPr/>
        </p:nvSpPr>
        <p:spPr>
          <a:xfrm>
            <a:off x="846019" y="1828653"/>
            <a:ext cx="642000" cy="642000"/>
          </a:xfrm>
          <a:prstGeom prst="ellipse">
            <a:avLst/>
          </a:prstGeom>
          <a:gradFill>
            <a:gsLst>
              <a:gs pos="0">
                <a:srgbClr val="DF5953"/>
              </a:gs>
              <a:gs pos="100000">
                <a:srgbClr val="E8B83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defRPr/>
            </a:pPr>
            <a:r>
              <a:rPr lang="en-US" sz="2800" b="1" kern="0" dirty="0">
                <a:latin typeface="+mj-lt"/>
                <a:ea typeface="Roboto"/>
                <a:cs typeface="Roboto"/>
              </a:rPr>
              <a:t>1</a:t>
            </a:r>
          </a:p>
        </p:txBody>
      </p:sp>
      <p:sp>
        <p:nvSpPr>
          <p:cNvPr id="49" name="Google Shape;179;p21">
            <a:hlinkClick r:id="" action="ppaction://noaction"/>
          </p:cNvPr>
          <p:cNvSpPr/>
          <p:nvPr/>
        </p:nvSpPr>
        <p:spPr>
          <a:xfrm>
            <a:off x="832451" y="2627267"/>
            <a:ext cx="642000" cy="642000"/>
          </a:xfrm>
          <a:prstGeom prst="ellipse">
            <a:avLst/>
          </a:prstGeom>
          <a:gradFill>
            <a:gsLst>
              <a:gs pos="0">
                <a:srgbClr val="DF5953"/>
              </a:gs>
              <a:gs pos="100000">
                <a:srgbClr val="E8B83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defRPr/>
            </a:pPr>
            <a:r>
              <a:rPr lang="en-US" sz="2800" b="1" kern="0" dirty="0">
                <a:latin typeface="+mj-lt"/>
                <a:ea typeface="Roboto"/>
                <a:cs typeface="Roboto"/>
                <a:sym typeface="Roboto"/>
              </a:rPr>
              <a:t>2</a:t>
            </a:r>
            <a:endParaRPr lang="en-US" sz="2800" b="1" kern="0" dirty="0">
              <a:latin typeface="+mj-lt"/>
              <a:ea typeface="Roboto"/>
              <a:cs typeface="Roboto"/>
            </a:endParaRPr>
          </a:p>
        </p:txBody>
      </p:sp>
      <p:sp>
        <p:nvSpPr>
          <p:cNvPr id="50" name="Google Shape;179;p21">
            <a:hlinkClick r:id="" action="ppaction://noaction"/>
          </p:cNvPr>
          <p:cNvSpPr/>
          <p:nvPr/>
        </p:nvSpPr>
        <p:spPr>
          <a:xfrm>
            <a:off x="846019" y="3416394"/>
            <a:ext cx="642000" cy="642000"/>
          </a:xfrm>
          <a:prstGeom prst="ellipse">
            <a:avLst/>
          </a:prstGeom>
          <a:gradFill>
            <a:gsLst>
              <a:gs pos="0">
                <a:srgbClr val="DF5953"/>
              </a:gs>
              <a:gs pos="100000">
                <a:srgbClr val="E8B83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defRPr/>
            </a:pPr>
            <a:r>
              <a:rPr lang="en-US" sz="2800" b="1" kern="0" dirty="0">
                <a:latin typeface="+mj-lt"/>
                <a:ea typeface="Roboto"/>
                <a:cs typeface="Roboto"/>
                <a:sym typeface="Roboto"/>
              </a:rPr>
              <a:t>3</a:t>
            </a:r>
            <a:endParaRPr lang="en-US" sz="2800" b="1" kern="0" dirty="0">
              <a:latin typeface="+mj-lt"/>
              <a:ea typeface="Roboto"/>
              <a:cs typeface="Roboto"/>
            </a:endParaRPr>
          </a:p>
        </p:txBody>
      </p:sp>
      <p:sp>
        <p:nvSpPr>
          <p:cNvPr id="51" name="Google Shape;179;p21">
            <a:hlinkClick r:id="" action="ppaction://noaction"/>
          </p:cNvPr>
          <p:cNvSpPr/>
          <p:nvPr/>
        </p:nvSpPr>
        <p:spPr>
          <a:xfrm>
            <a:off x="832451" y="4161731"/>
            <a:ext cx="642000" cy="642000"/>
          </a:xfrm>
          <a:prstGeom prst="ellipse">
            <a:avLst/>
          </a:prstGeom>
          <a:gradFill>
            <a:gsLst>
              <a:gs pos="0">
                <a:srgbClr val="DF5953"/>
              </a:gs>
              <a:gs pos="100000">
                <a:srgbClr val="E8B83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defRPr/>
            </a:pPr>
            <a:r>
              <a:rPr lang="en-US" sz="2800" b="1" kern="0" dirty="0">
                <a:latin typeface="+mj-lt"/>
                <a:ea typeface="Roboto"/>
                <a:cs typeface="Roboto"/>
                <a:sym typeface="Roboto"/>
              </a:rPr>
              <a:t>4</a:t>
            </a:r>
            <a:endParaRPr lang="en-US" sz="2800" b="1" kern="0" dirty="0">
              <a:latin typeface="+mj-lt"/>
              <a:ea typeface="Roboto"/>
              <a:cs typeface="Roboto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79478" y="5073787"/>
            <a:ext cx="9547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Kết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800" b="1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luận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800" b="1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và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800" b="1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Khuyến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800" b="1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nghị</a:t>
            </a:r>
            <a:endParaRPr lang="en-US" sz="2800" b="1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3" name="Google Shape;179;p21">
            <a:hlinkClick r:id="" action="ppaction://noaction"/>
          </p:cNvPr>
          <p:cNvSpPr/>
          <p:nvPr/>
        </p:nvSpPr>
        <p:spPr>
          <a:xfrm>
            <a:off x="832451" y="4973657"/>
            <a:ext cx="642000" cy="642000"/>
          </a:xfrm>
          <a:prstGeom prst="ellipse">
            <a:avLst/>
          </a:prstGeom>
          <a:gradFill>
            <a:gsLst>
              <a:gs pos="0">
                <a:srgbClr val="DF5953"/>
              </a:gs>
              <a:gs pos="100000">
                <a:srgbClr val="E8B83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defRPr/>
            </a:pPr>
            <a:r>
              <a:rPr lang="en-US" sz="2800" b="1" kern="0" dirty="0">
                <a:latin typeface="+mj-lt"/>
                <a:ea typeface="Roboto"/>
                <a:cs typeface="Roboto"/>
                <a:sym typeface="Roboto"/>
              </a:rPr>
              <a:t>5</a:t>
            </a:r>
            <a:endParaRPr lang="en-US" sz="2800" b="1" kern="0" dirty="0">
              <a:latin typeface="+mj-lt"/>
              <a:ea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5F8D36-B71C-0330-2EE7-E866936EB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33" y="1127583"/>
            <a:ext cx="10958733" cy="5716349"/>
          </a:xfrm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3200" dirty="0" err="1"/>
              <a:t>Tập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chia </a:t>
            </a:r>
            <a:r>
              <a:rPr lang="en-US" sz="3200" dirty="0" err="1"/>
              <a:t>sẻ</a:t>
            </a:r>
            <a:r>
              <a:rPr lang="en-US" sz="3200" dirty="0"/>
              <a:t> </a:t>
            </a:r>
            <a:r>
              <a:rPr lang="en-US" sz="3200" dirty="0" err="1"/>
              <a:t>xe</a:t>
            </a:r>
            <a:r>
              <a:rPr lang="en-US" sz="3200" dirty="0"/>
              <a:t> </a:t>
            </a:r>
            <a:r>
              <a:rPr lang="en-US" sz="3200" dirty="0" err="1"/>
              <a:t>đạp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phiên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r>
              <a:rPr lang="en-US" sz="3200" dirty="0"/>
              <a:t> </a:t>
            </a:r>
            <a:r>
              <a:rPr lang="en-US" sz="3200" dirty="0" err="1"/>
              <a:t>đã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làm</a:t>
            </a:r>
            <a:r>
              <a:rPr lang="en-US" sz="3200" dirty="0"/>
              <a:t> </a:t>
            </a:r>
            <a:r>
              <a:rPr lang="en-US" sz="3200" dirty="0" err="1"/>
              <a:t>sạch</a:t>
            </a:r>
            <a:r>
              <a:rPr lang="en-US" sz="3200" dirty="0"/>
              <a:t> </a:t>
            </a:r>
            <a:r>
              <a:rPr lang="en-US" sz="3200" dirty="0" err="1"/>
              <a:t>trước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cần</a:t>
            </a:r>
            <a:r>
              <a:rPr lang="en-US" sz="3200" dirty="0"/>
              <a:t> </a:t>
            </a:r>
            <a:r>
              <a:rPr lang="en-US" sz="3200" dirty="0" err="1"/>
              <a:t>thiết</a:t>
            </a:r>
            <a:r>
              <a:rPr lang="en-US" sz="3200" dirty="0"/>
              <a:t>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hoàn</a:t>
            </a:r>
            <a:r>
              <a:rPr lang="en-US" sz="3200" dirty="0"/>
              <a:t> 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tập</a:t>
            </a:r>
            <a:r>
              <a:rPr lang="en-US" sz="3200" dirty="0"/>
              <a:t> </a:t>
            </a:r>
            <a:r>
              <a:rPr lang="en-US" sz="3200" dirty="0" err="1"/>
              <a:t>nghiên</a:t>
            </a:r>
            <a:r>
              <a:rPr lang="en-US" sz="3200" dirty="0"/>
              <a:t> </a:t>
            </a:r>
            <a:r>
              <a:rPr lang="en-US" sz="3200" dirty="0" err="1"/>
              <a:t>cứu</a:t>
            </a:r>
            <a:r>
              <a:rPr lang="en-US" sz="3200" dirty="0"/>
              <a:t> 1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khóa</a:t>
            </a:r>
            <a:r>
              <a:rPr lang="en-US" sz="3200" dirty="0"/>
              <a:t> </a:t>
            </a:r>
            <a:r>
              <a:rPr lang="en-US" sz="3200" dirty="0" err="1"/>
              <a:t>học</a:t>
            </a:r>
            <a:r>
              <a:rPr lang="en-US" sz="3200" dirty="0"/>
              <a:t> Cao </a:t>
            </a:r>
            <a:r>
              <a:rPr lang="en-US" sz="3200" dirty="0" err="1"/>
              <a:t>cấp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r>
              <a:rPr lang="en-US" sz="3200" dirty="0"/>
              <a:t> </a:t>
            </a:r>
            <a:r>
              <a:rPr lang="en-US" sz="3200" dirty="0" err="1"/>
              <a:t>kê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Google, </a:t>
            </a:r>
            <a:r>
              <a:rPr lang="en-US" sz="3200" dirty="0" err="1"/>
              <a:t>dựa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ty chia </a:t>
            </a:r>
            <a:r>
              <a:rPr lang="en-US" sz="3200" dirty="0" err="1"/>
              <a:t>sẻ</a:t>
            </a:r>
            <a:r>
              <a:rPr lang="en-US" sz="3200" dirty="0"/>
              <a:t> </a:t>
            </a:r>
            <a:r>
              <a:rPr lang="en-US" sz="3200" dirty="0" err="1"/>
              <a:t>xe</a:t>
            </a:r>
            <a:r>
              <a:rPr lang="en-US" sz="3200" dirty="0"/>
              <a:t> </a:t>
            </a:r>
            <a:r>
              <a:rPr lang="en-US" sz="3200" dirty="0" err="1"/>
              <a:t>đạp</a:t>
            </a:r>
            <a:r>
              <a:rPr lang="en-US" sz="3200" dirty="0"/>
              <a:t> </a:t>
            </a:r>
            <a:r>
              <a:rPr lang="en-US" sz="3200" dirty="0" err="1"/>
              <a:t>hư</a:t>
            </a:r>
            <a:r>
              <a:rPr lang="en-US" sz="3200" dirty="0"/>
              <a:t> </a:t>
            </a:r>
            <a:r>
              <a:rPr lang="en-US" sz="3200" dirty="0" err="1"/>
              <a:t>cấu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tên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Cyclistic</a:t>
            </a:r>
            <a:r>
              <a:rPr lang="en-US" sz="3200" dirty="0"/>
              <a:t>. </a:t>
            </a:r>
            <a:r>
              <a:rPr lang="en-US" sz="3200" dirty="0" err="1"/>
              <a:t>Cyclistic</a:t>
            </a:r>
            <a:r>
              <a:rPr lang="en-US" sz="3200" dirty="0"/>
              <a:t> </a:t>
            </a:r>
            <a:r>
              <a:rPr lang="en-US" sz="3200" dirty="0" err="1"/>
              <a:t>đã</a:t>
            </a:r>
            <a:r>
              <a:rPr lang="en-US" sz="3200" dirty="0"/>
              <a:t> 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việc</a:t>
            </a:r>
            <a:r>
              <a:rPr lang="en-US" sz="3200" dirty="0"/>
              <a:t> </a:t>
            </a:r>
            <a:r>
              <a:rPr lang="en-US" sz="3200" dirty="0" err="1"/>
              <a:t>triển</a:t>
            </a:r>
            <a:r>
              <a:rPr lang="en-US" sz="3200" dirty="0"/>
              <a:t> </a:t>
            </a:r>
            <a:r>
              <a:rPr lang="en-US" sz="3200" dirty="0" err="1"/>
              <a:t>khai</a:t>
            </a:r>
            <a:r>
              <a:rPr lang="en-US" sz="3200" dirty="0"/>
              <a:t> </a:t>
            </a:r>
            <a:r>
              <a:rPr lang="en-US" sz="3200" dirty="0" err="1"/>
              <a:t>dịch</a:t>
            </a:r>
            <a:r>
              <a:rPr lang="en-US" sz="3200" dirty="0"/>
              <a:t> </a:t>
            </a:r>
            <a:r>
              <a:rPr lang="en-US" sz="3200" dirty="0" err="1"/>
              <a:t>vụ</a:t>
            </a:r>
            <a:r>
              <a:rPr lang="en-US" sz="3200" dirty="0"/>
              <a:t> chia </a:t>
            </a:r>
            <a:r>
              <a:rPr lang="en-US" sz="3200" dirty="0" err="1"/>
              <a:t>sẻ</a:t>
            </a:r>
            <a:r>
              <a:rPr lang="en-US" sz="3200" dirty="0"/>
              <a:t> </a:t>
            </a:r>
            <a:r>
              <a:rPr lang="en-US" sz="3200" dirty="0" err="1"/>
              <a:t>xe</a:t>
            </a:r>
            <a:r>
              <a:rPr lang="en-US" sz="3200" dirty="0"/>
              <a:t> </a:t>
            </a:r>
            <a:r>
              <a:rPr lang="en-US" sz="3200" dirty="0" err="1"/>
              <a:t>đạp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, </a:t>
            </a:r>
            <a:r>
              <a:rPr lang="en-US" sz="3200" dirty="0" err="1"/>
              <a:t>chương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đã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triển</a:t>
            </a:r>
            <a:r>
              <a:rPr lang="en-US" sz="3200" dirty="0"/>
              <a:t> 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đội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5.824 </a:t>
            </a:r>
            <a:r>
              <a:rPr lang="en-US" sz="3200" dirty="0" err="1"/>
              <a:t>chiếc</a:t>
            </a:r>
            <a:r>
              <a:rPr lang="en-US" sz="3200" dirty="0"/>
              <a:t> </a:t>
            </a:r>
            <a:r>
              <a:rPr lang="en-US" sz="3200" dirty="0" err="1"/>
              <a:t>xe</a:t>
            </a:r>
            <a:r>
              <a:rPr lang="en-US" sz="3200" dirty="0"/>
              <a:t> </a:t>
            </a:r>
            <a:r>
              <a:rPr lang="en-US" sz="3200" dirty="0" err="1"/>
              <a:t>đạp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định</a:t>
            </a:r>
            <a:r>
              <a:rPr lang="en-US" sz="3200" dirty="0"/>
              <a:t> </a:t>
            </a:r>
            <a:r>
              <a:rPr lang="en-US" sz="3200" dirty="0" err="1"/>
              <a:t>vị</a:t>
            </a:r>
            <a:r>
              <a:rPr lang="en-US" sz="3200" dirty="0"/>
              <a:t> </a:t>
            </a:r>
            <a:r>
              <a:rPr lang="en-US" sz="3200" dirty="0" err="1"/>
              <a:t>địa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khóa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mạng</a:t>
            </a:r>
            <a:r>
              <a:rPr lang="en-US" sz="3200" dirty="0"/>
              <a:t> </a:t>
            </a:r>
            <a:r>
              <a:rPr lang="en-US" sz="3200" dirty="0" err="1"/>
              <a:t>lưới</a:t>
            </a:r>
            <a:r>
              <a:rPr lang="en-US" sz="3200" dirty="0"/>
              <a:t> </a:t>
            </a:r>
            <a:r>
              <a:rPr lang="en-US" sz="3200" dirty="0" err="1"/>
              <a:t>gồm</a:t>
            </a:r>
            <a:r>
              <a:rPr lang="en-US" sz="3200" dirty="0"/>
              <a:t> 692 </a:t>
            </a:r>
            <a:r>
              <a:rPr lang="en-US" sz="3200" dirty="0" err="1"/>
              <a:t>trạm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dirty="0" err="1"/>
              <a:t>toàn</a:t>
            </a:r>
            <a:r>
              <a:rPr lang="en-US" sz="3200" dirty="0"/>
              <a:t> </a:t>
            </a:r>
            <a:r>
              <a:rPr lang="en-US" sz="3200" dirty="0" err="1"/>
              <a:t>bộ</a:t>
            </a:r>
            <a:r>
              <a:rPr lang="en-US" sz="3200" dirty="0"/>
              <a:t> Chicago. </a:t>
            </a:r>
            <a:endParaRPr lang="en-US" sz="3200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975E89-376C-C797-8681-F44E92F7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6820" y="14068"/>
            <a:ext cx="11461617" cy="760971"/>
          </a:xfrm>
        </p:spPr>
        <p:txBody>
          <a:bodyPr lIns="91440" tIns="45720" rIns="91440" bIns="45720" anchor="ctr">
            <a:normAutofit fontScale="90000"/>
          </a:bodyPr>
          <a:lstStyle/>
          <a:p>
            <a:pPr algn="ctr"/>
            <a:br>
              <a:rPr lang="en-US" altLang="en-US" sz="3000" dirty="0">
                <a:solidFill>
                  <a:schemeClr val="tx1"/>
                </a:solidFill>
                <a:cs typeface="Arial"/>
              </a:rPr>
            </a:br>
            <a:r>
              <a:rPr lang="en-US" altLang="en-US" sz="3600" dirty="0">
                <a:solidFill>
                  <a:schemeClr val="tx1"/>
                </a:solidFill>
                <a:cs typeface="Arial"/>
              </a:rPr>
              <a:t>1. </a:t>
            </a:r>
            <a:r>
              <a:rPr lang="en-US" sz="3600" dirty="0" err="1">
                <a:solidFill>
                  <a:srgbClr val="333333"/>
                </a:solidFill>
                <a:latin typeface="Times New Roman"/>
                <a:ea typeface="Verdana"/>
                <a:cs typeface="Arial"/>
              </a:rPr>
              <a:t>Tóm</a:t>
            </a:r>
            <a:r>
              <a:rPr lang="en-US" sz="3600" dirty="0">
                <a:solidFill>
                  <a:srgbClr val="333333"/>
                </a:solidFill>
                <a:latin typeface="Times New Roman"/>
                <a:ea typeface="Verdana"/>
                <a:cs typeface="Arial"/>
              </a:rPr>
              <a:t> </a:t>
            </a:r>
            <a:r>
              <a:rPr lang="en-US" sz="3600" dirty="0" err="1">
                <a:solidFill>
                  <a:srgbClr val="333333"/>
                </a:solidFill>
                <a:latin typeface="Times New Roman"/>
                <a:ea typeface="Verdana"/>
                <a:cs typeface="Arial"/>
              </a:rPr>
              <a:t>tắt</a:t>
            </a:r>
            <a:endParaRPr lang="en-US" sz="3600" b="0" dirty="0">
              <a:solidFill>
                <a:srgbClr val="333333"/>
              </a:solidFill>
              <a:latin typeface="Times New Roman"/>
              <a:ea typeface="Verdana"/>
              <a:cs typeface="Arial"/>
            </a:endParaRPr>
          </a:p>
          <a:p>
            <a:pPr algn="ctr"/>
            <a:endParaRPr lang="en-US" altLang="en-US" sz="3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8BCEE-A38B-444D-BE7C-3EA5DE7057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12423-2212-45BC-9F78-EC3474AB7C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0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5F8D36-B71C-0330-2EE7-E866936EB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33" y="1127583"/>
            <a:ext cx="10958733" cy="5716349"/>
          </a:xfrm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800" dirty="0"/>
              <a:t>Thông qua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 </a:t>
            </a:r>
            <a:r>
              <a:rPr lang="en-US" sz="2800" dirty="0" err="1"/>
              <a:t>mạng</a:t>
            </a:r>
            <a:r>
              <a:rPr lang="en-US" sz="2800" dirty="0"/>
              <a:t> </a:t>
            </a:r>
            <a:r>
              <a:rPr lang="en-US" sz="2800" dirty="0" err="1"/>
              <a:t>xã</a:t>
            </a:r>
            <a:r>
              <a:rPr lang="en-US" sz="2800" dirty="0"/>
              <a:t> </a:t>
            </a:r>
            <a:r>
              <a:rPr lang="en-US" sz="2800" dirty="0" err="1"/>
              <a:t>hội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, </a:t>
            </a:r>
            <a:r>
              <a:rPr lang="en-US" sz="2800" dirty="0" err="1"/>
              <a:t>nghiên</a:t>
            </a:r>
            <a:r>
              <a:rPr lang="en-US" sz="2800" dirty="0"/>
              <a:t> </a:t>
            </a:r>
            <a:r>
              <a:rPr lang="en-US" sz="2800" dirty="0" err="1"/>
              <a:t>cứu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mang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trọng</a:t>
            </a:r>
            <a:r>
              <a:rPr lang="en-US" sz="2800" dirty="0"/>
              <a:t>: 1) </a:t>
            </a:r>
            <a:r>
              <a:rPr lang="en-US" sz="2800" dirty="0" err="1"/>
              <a:t>Nghiên</a:t>
            </a:r>
            <a:r>
              <a:rPr lang="en-US" sz="2800" dirty="0"/>
              <a:t> </a:t>
            </a:r>
            <a:r>
              <a:rPr lang="en-US" sz="2800" dirty="0" err="1"/>
              <a:t>cứu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nhóm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, bao </a:t>
            </a:r>
            <a:r>
              <a:rPr lang="en-US" sz="2800" dirty="0" err="1"/>
              <a:t>gồm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thường</a:t>
            </a:r>
            <a:r>
              <a:rPr lang="en-US" sz="2800" dirty="0"/>
              <a:t> </a:t>
            </a:r>
            <a:r>
              <a:rPr lang="en-US" sz="2800" dirty="0" err="1"/>
              <a:t>xuyên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lần</a:t>
            </a:r>
            <a:r>
              <a:rPr lang="en-US" sz="2800" dirty="0"/>
              <a:t>. 2)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thấy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xe</a:t>
            </a:r>
            <a:r>
              <a:rPr lang="en-US" sz="2800" dirty="0"/>
              <a:t> </a:t>
            </a:r>
            <a:r>
              <a:rPr lang="en-US" sz="2800" dirty="0" err="1"/>
              <a:t>đạp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đổi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mùa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ngày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tuần</a:t>
            </a:r>
            <a:r>
              <a:rPr lang="en-US" sz="2800" dirty="0"/>
              <a:t>. 3) Thông qua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địa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, </a:t>
            </a:r>
            <a:r>
              <a:rPr lang="en-US" sz="2800" dirty="0" err="1"/>
              <a:t>nghiên</a:t>
            </a:r>
            <a:r>
              <a:rPr lang="en-US" sz="2800" dirty="0"/>
              <a:t> </a:t>
            </a:r>
            <a:r>
              <a:rPr lang="en-US" sz="2800" dirty="0" err="1"/>
              <a:t>cứu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khu</a:t>
            </a:r>
            <a:r>
              <a:rPr lang="en-US" sz="2800" dirty="0"/>
              <a:t> </a:t>
            </a:r>
            <a:r>
              <a:rPr lang="en-US" sz="2800" dirty="0" err="1"/>
              <a:t>vực</a:t>
            </a:r>
            <a:r>
              <a:rPr lang="en-US" sz="2800" dirty="0"/>
              <a:t> </a:t>
            </a:r>
            <a:r>
              <a:rPr lang="en-US" sz="2800" dirty="0" err="1"/>
              <a:t>phổ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xe</a:t>
            </a:r>
            <a:r>
              <a:rPr lang="en-US" sz="2800" dirty="0"/>
              <a:t> </a:t>
            </a:r>
            <a:r>
              <a:rPr lang="en-US" sz="2800" dirty="0" err="1"/>
              <a:t>đạp</a:t>
            </a:r>
            <a:r>
              <a:rPr lang="en-US" sz="2800" dirty="0"/>
              <a:t>. 4) </a:t>
            </a:r>
            <a:r>
              <a:rPr lang="en-US" sz="2800" dirty="0" err="1"/>
              <a:t>Nghiên</a:t>
            </a:r>
            <a:r>
              <a:rPr lang="en-US" sz="2800" dirty="0"/>
              <a:t> </a:t>
            </a:r>
            <a:r>
              <a:rPr lang="en-US" sz="2800" dirty="0" err="1"/>
              <a:t>cứu</a:t>
            </a:r>
            <a:r>
              <a:rPr lang="en-US" sz="2800" dirty="0"/>
              <a:t> </a:t>
            </a:r>
            <a:r>
              <a:rPr lang="en-US" sz="2800" dirty="0" err="1"/>
              <a:t>đóng</a:t>
            </a:r>
            <a:r>
              <a:rPr lang="en-US" sz="2800" dirty="0"/>
              <a:t> </a:t>
            </a:r>
            <a:r>
              <a:rPr lang="en-US" sz="2800" dirty="0" err="1"/>
              <a:t>góp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đánh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toàn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suất</a:t>
            </a:r>
            <a:r>
              <a:rPr lang="en-US" sz="2800" dirty="0"/>
              <a:t> </a:t>
            </a:r>
            <a:r>
              <a:rPr lang="en-US" sz="2800" dirty="0" err="1"/>
              <a:t>tài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Cyclistic</a:t>
            </a:r>
            <a:r>
              <a:rPr lang="en-US" sz="2800" dirty="0"/>
              <a:t>, </a:t>
            </a:r>
            <a:r>
              <a:rPr lang="en-US" sz="2800" dirty="0" err="1"/>
              <a:t>nhấn</a:t>
            </a:r>
            <a:r>
              <a:rPr lang="en-US" sz="2800" dirty="0"/>
              <a:t> </a:t>
            </a:r>
            <a:r>
              <a:rPr lang="en-US" sz="2800" dirty="0" err="1"/>
              <a:t>mạnh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mạnh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tiềm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tăng</a:t>
            </a:r>
            <a:r>
              <a:rPr lang="en-US" sz="2800" dirty="0"/>
              <a:t> </a:t>
            </a:r>
            <a:r>
              <a:rPr lang="en-US" sz="2800" dirty="0" err="1"/>
              <a:t>trưởng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lai</a:t>
            </a:r>
            <a:r>
              <a:rPr lang="en-US" sz="2800" dirty="0"/>
              <a:t>. </a:t>
            </a:r>
            <a:endParaRPr lang="en-US" sz="2800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975E89-376C-C797-8681-F44E92F7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6820" y="14068"/>
            <a:ext cx="11461617" cy="760971"/>
          </a:xfrm>
        </p:spPr>
        <p:txBody>
          <a:bodyPr lIns="91440" tIns="45720" rIns="91440" bIns="45720" anchor="ctr">
            <a:normAutofit fontScale="90000"/>
          </a:bodyPr>
          <a:lstStyle/>
          <a:p>
            <a:pPr algn="ctr"/>
            <a:br>
              <a:rPr lang="en-US" altLang="en-US" sz="3000" dirty="0">
                <a:solidFill>
                  <a:schemeClr val="tx1"/>
                </a:solidFill>
                <a:cs typeface="Arial"/>
              </a:rPr>
            </a:br>
            <a:r>
              <a:rPr lang="en-US" altLang="en-US" sz="3600" dirty="0">
                <a:solidFill>
                  <a:schemeClr val="tx1"/>
                </a:solidFill>
                <a:cs typeface="Arial"/>
              </a:rPr>
              <a:t>1. </a:t>
            </a:r>
            <a:r>
              <a:rPr lang="en-US" sz="3600" dirty="0" err="1">
                <a:solidFill>
                  <a:srgbClr val="333333"/>
                </a:solidFill>
                <a:latin typeface="Times New Roman"/>
                <a:ea typeface="Verdana"/>
                <a:cs typeface="Arial"/>
              </a:rPr>
              <a:t>Tóm</a:t>
            </a:r>
            <a:r>
              <a:rPr lang="en-US" sz="3600" dirty="0">
                <a:solidFill>
                  <a:srgbClr val="333333"/>
                </a:solidFill>
                <a:latin typeface="Times New Roman"/>
                <a:ea typeface="Verdana"/>
                <a:cs typeface="Arial"/>
              </a:rPr>
              <a:t> </a:t>
            </a:r>
            <a:r>
              <a:rPr lang="en-US" sz="3600" dirty="0" err="1">
                <a:solidFill>
                  <a:srgbClr val="333333"/>
                </a:solidFill>
                <a:latin typeface="Times New Roman"/>
                <a:ea typeface="Verdana"/>
                <a:cs typeface="Arial"/>
              </a:rPr>
              <a:t>tắt</a:t>
            </a:r>
            <a:endParaRPr lang="en-US" sz="3600" b="0" dirty="0">
              <a:solidFill>
                <a:srgbClr val="333333"/>
              </a:solidFill>
              <a:latin typeface="Times New Roman"/>
              <a:ea typeface="Verdana"/>
              <a:cs typeface="Arial"/>
            </a:endParaRPr>
          </a:p>
          <a:p>
            <a:pPr algn="ctr"/>
            <a:endParaRPr lang="en-US" altLang="en-US" sz="3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8BCEE-A38B-444D-BE7C-3EA5DE7057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12423-2212-45BC-9F78-EC3474AB7C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1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5396AB-32FD-4444-8F23-BAD61FC5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43" y="225083"/>
            <a:ext cx="11461617" cy="760971"/>
          </a:xfrm>
        </p:spPr>
        <p:txBody>
          <a:bodyPr lIns="91440" tIns="45720" rIns="91440" bIns="45720" anchor="ctr">
            <a:noAutofit/>
          </a:bodyPr>
          <a:lstStyle/>
          <a:p>
            <a:pPr algn="ctr"/>
            <a:br>
              <a:rPr lang="en-US" sz="3000" dirty="0">
                <a:latin typeface="+mn-lt"/>
              </a:rPr>
            </a:br>
            <a:r>
              <a:rPr lang="en-US" sz="3000" dirty="0">
                <a:solidFill>
                  <a:schemeClr val="tx1"/>
                </a:solidFill>
                <a:latin typeface="+mn-lt"/>
                <a:cs typeface="Arial"/>
              </a:rPr>
              <a:t>2.</a:t>
            </a:r>
            <a:r>
              <a:rPr lang="en-US" sz="3000" b="1" i="0" dirty="0">
                <a:solidFill>
                  <a:schemeClr val="tx1"/>
                </a:solidFill>
                <a:effectLst/>
                <a:latin typeface="+mn-lt"/>
                <a:cs typeface="Arial"/>
              </a:rPr>
              <a:t> </a:t>
            </a:r>
            <a:r>
              <a:rPr lang="en-US" sz="3000" b="1" i="0" dirty="0">
                <a:solidFill>
                  <a:srgbClr val="333333"/>
                </a:solidFill>
                <a:effectLst/>
                <a:latin typeface="+mn-lt"/>
                <a:cs typeface="Arial"/>
              </a:rPr>
              <a:t>Ph</a:t>
            </a:r>
            <a:r>
              <a:rPr lang="vi-VN" sz="3000" b="1" i="0" dirty="0">
                <a:solidFill>
                  <a:srgbClr val="333333"/>
                </a:solidFill>
                <a:effectLst/>
                <a:latin typeface="+mn-lt"/>
                <a:cs typeface="Arial"/>
              </a:rPr>
              <a:t>ươ</a:t>
            </a:r>
            <a:r>
              <a:rPr lang="en-US" sz="3000" b="1" i="0" dirty="0">
                <a:solidFill>
                  <a:srgbClr val="333333"/>
                </a:solidFill>
                <a:effectLst/>
                <a:latin typeface="+mn-lt"/>
                <a:cs typeface="Arial"/>
              </a:rPr>
              <a:t>ng </a:t>
            </a:r>
            <a:r>
              <a:rPr lang="en-US" sz="3000" b="1" i="0" dirty="0" err="1">
                <a:solidFill>
                  <a:srgbClr val="333333"/>
                </a:solidFill>
                <a:effectLst/>
                <a:latin typeface="+mn-lt"/>
                <a:cs typeface="Arial"/>
              </a:rPr>
              <a:t>pháp</a:t>
            </a:r>
            <a:r>
              <a:rPr lang="en-US" sz="3000" b="1" i="0" dirty="0">
                <a:solidFill>
                  <a:srgbClr val="333333"/>
                </a:solidFill>
                <a:effectLst/>
                <a:latin typeface="+mn-lt"/>
                <a:cs typeface="Arial"/>
              </a:rPr>
              <a:t> </a:t>
            </a:r>
            <a:r>
              <a:rPr lang="en-US" sz="3000" b="1" i="0" dirty="0" err="1">
                <a:solidFill>
                  <a:srgbClr val="333333"/>
                </a:solidFill>
                <a:effectLst/>
                <a:latin typeface="+mn-lt"/>
                <a:cs typeface="Arial"/>
              </a:rPr>
              <a:t>thực</a:t>
            </a:r>
            <a:r>
              <a:rPr lang="en-US" sz="3000" dirty="0">
                <a:solidFill>
                  <a:srgbClr val="333333"/>
                </a:solidFill>
                <a:latin typeface="+mn-lt"/>
                <a:cs typeface="Arial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+mn-lt"/>
                <a:cs typeface="Arial"/>
              </a:rPr>
              <a:t>hiện</a:t>
            </a:r>
            <a:br>
              <a:rPr lang="en-US" sz="3000" b="1" i="0" dirty="0">
                <a:effectLst/>
                <a:latin typeface="+mn-lt"/>
              </a:rPr>
            </a:br>
            <a:br>
              <a:rPr lang="en-US" sz="3000" b="1" i="0" dirty="0">
                <a:effectLst/>
                <a:latin typeface="+mn-lt"/>
              </a:rPr>
            </a:br>
            <a:endParaRPr lang="en-US" sz="30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87500-D2A2-3EE2-A4A9-1A5A123CB7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12423-2212-45BC-9F78-EC3474AB7C8C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C3BBB0-E103-75B7-5C58-7C0C1F38674D}"/>
              </a:ext>
            </a:extLst>
          </p:cNvPr>
          <p:cNvSpPr txBox="1"/>
          <p:nvPr/>
        </p:nvSpPr>
        <p:spPr>
          <a:xfrm>
            <a:off x="1204382" y="1211300"/>
            <a:ext cx="10641765" cy="59246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đạp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Cyclistic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Thu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sạch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hang</a:t>
            </a: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US" sz="3000" b="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địa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endParaRPr lang="en-US" sz="3000" b="0" i="0" dirty="0">
              <a:solidFill>
                <a:srgbClr val="000000"/>
              </a:solidFill>
              <a:effectLst/>
              <a:latin typeface="Times New Roman"/>
              <a:cs typeface="Times New Roman"/>
            </a:endParaRPr>
          </a:p>
          <a:p>
            <a:endParaRPr lang="en-US" sz="2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921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5396AB-32FD-4444-8F23-BAD61FC5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43" y="225083"/>
            <a:ext cx="11461617" cy="760971"/>
          </a:xfrm>
        </p:spPr>
        <p:txBody>
          <a:bodyPr lIns="91440" tIns="45720" rIns="91440" bIns="45720" anchor="ctr">
            <a:noAutofit/>
          </a:bodyPr>
          <a:lstStyle/>
          <a:p>
            <a:pPr algn="ctr"/>
            <a:br>
              <a:rPr lang="en-US" sz="3000" dirty="0">
                <a:latin typeface="+mn-lt"/>
              </a:rPr>
            </a:br>
            <a:r>
              <a:rPr lang="en-US" sz="3000" dirty="0">
                <a:solidFill>
                  <a:schemeClr val="tx1"/>
                </a:solidFill>
                <a:latin typeface="+mn-lt"/>
                <a:cs typeface="Arial"/>
              </a:rPr>
              <a:t>3.</a:t>
            </a:r>
            <a:r>
              <a:rPr lang="en-US" sz="3000" b="1" i="0" dirty="0">
                <a:solidFill>
                  <a:schemeClr val="tx1"/>
                </a:solidFill>
                <a:effectLst/>
                <a:latin typeface="+mn-lt"/>
                <a:cs typeface="Arial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/>
                <a:ea typeface="Verdana"/>
                <a:cs typeface="Arial"/>
              </a:rPr>
              <a:t>Phân</a:t>
            </a:r>
            <a:r>
              <a:rPr lang="en-US" sz="3000" dirty="0">
                <a:solidFill>
                  <a:srgbClr val="333333"/>
                </a:solidFill>
                <a:latin typeface="Times New Roman"/>
                <a:ea typeface="Verdana"/>
                <a:cs typeface="Arial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/>
                <a:ea typeface="Verdana"/>
                <a:cs typeface="Arial"/>
              </a:rPr>
              <a:t>tích</a:t>
            </a:r>
            <a:r>
              <a:rPr lang="en-US" sz="3000" dirty="0">
                <a:solidFill>
                  <a:srgbClr val="333333"/>
                </a:solidFill>
                <a:latin typeface="Times New Roman"/>
                <a:ea typeface="Verdana"/>
                <a:cs typeface="Arial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/>
                <a:ea typeface="Verdana"/>
                <a:cs typeface="Arial"/>
              </a:rPr>
              <a:t>mô</a:t>
            </a:r>
            <a:r>
              <a:rPr lang="en-US" sz="3000" dirty="0">
                <a:solidFill>
                  <a:srgbClr val="333333"/>
                </a:solidFill>
                <a:latin typeface="Times New Roman"/>
                <a:ea typeface="Verdana"/>
                <a:cs typeface="Arial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/>
                <a:ea typeface="Verdana"/>
                <a:cs typeface="Arial"/>
              </a:rPr>
              <a:t>tả</a:t>
            </a:r>
            <a:br>
              <a:rPr lang="en-US" sz="3200" b="1" i="0" dirty="0">
                <a:effectLst/>
                <a:latin typeface="+mn-lt"/>
              </a:rPr>
            </a:br>
            <a:br>
              <a:rPr lang="en-US" sz="3000" b="1" i="0" dirty="0">
                <a:effectLst/>
                <a:latin typeface="+mn-lt"/>
              </a:rPr>
            </a:br>
            <a:endParaRPr lang="en-US" sz="30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87500-D2A2-3EE2-A4A9-1A5A123CB7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12423-2212-45BC-9F78-EC3474AB7C8C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94D8A2-6CCB-2F93-11C6-6D6647B33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78" y="1551008"/>
            <a:ext cx="9286140" cy="35881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D96E1C-75B8-D21C-C00A-17C4CAFAF1BA}"/>
              </a:ext>
            </a:extLst>
          </p:cNvPr>
          <p:cNvSpPr txBox="1"/>
          <p:nvPr/>
        </p:nvSpPr>
        <p:spPr>
          <a:xfrm>
            <a:off x="2449546" y="5473280"/>
            <a:ext cx="78543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3.1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Degree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trạm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196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5396AB-32FD-4444-8F23-BAD61FC5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43" y="225083"/>
            <a:ext cx="11461617" cy="760971"/>
          </a:xfrm>
        </p:spPr>
        <p:txBody>
          <a:bodyPr lIns="91440" tIns="45720" rIns="91440" bIns="45720" anchor="ctr">
            <a:noAutofit/>
          </a:bodyPr>
          <a:lstStyle/>
          <a:p>
            <a:pPr algn="ctr"/>
            <a:br>
              <a:rPr lang="en-US" sz="3000" dirty="0">
                <a:latin typeface="+mn-lt"/>
              </a:rPr>
            </a:br>
            <a:r>
              <a:rPr lang="en-US" sz="3000" dirty="0">
                <a:solidFill>
                  <a:schemeClr val="tx1"/>
                </a:solidFill>
                <a:latin typeface="+mn-lt"/>
                <a:cs typeface="Arial"/>
              </a:rPr>
              <a:t>3.</a:t>
            </a:r>
            <a:r>
              <a:rPr lang="en-US" sz="3000" b="1" i="0" dirty="0">
                <a:solidFill>
                  <a:schemeClr val="tx1"/>
                </a:solidFill>
                <a:effectLst/>
                <a:latin typeface="+mn-lt"/>
                <a:cs typeface="Arial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/>
                <a:ea typeface="Verdana"/>
                <a:cs typeface="Arial"/>
              </a:rPr>
              <a:t>Phân</a:t>
            </a:r>
            <a:r>
              <a:rPr lang="en-US" sz="3000" dirty="0">
                <a:solidFill>
                  <a:srgbClr val="333333"/>
                </a:solidFill>
                <a:latin typeface="Times New Roman"/>
                <a:ea typeface="Verdana"/>
                <a:cs typeface="Arial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/>
                <a:ea typeface="Verdana"/>
                <a:cs typeface="Arial"/>
              </a:rPr>
              <a:t>tích</a:t>
            </a:r>
            <a:r>
              <a:rPr lang="en-US" sz="3000" dirty="0">
                <a:solidFill>
                  <a:srgbClr val="333333"/>
                </a:solidFill>
                <a:latin typeface="Times New Roman"/>
                <a:ea typeface="Verdana"/>
                <a:cs typeface="Arial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/>
                <a:ea typeface="Verdana"/>
                <a:cs typeface="Arial"/>
              </a:rPr>
              <a:t>mô</a:t>
            </a:r>
            <a:r>
              <a:rPr lang="en-US" sz="3000" dirty="0">
                <a:solidFill>
                  <a:srgbClr val="333333"/>
                </a:solidFill>
                <a:latin typeface="Times New Roman"/>
                <a:ea typeface="Verdana"/>
                <a:cs typeface="Arial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/>
                <a:ea typeface="Verdana"/>
                <a:cs typeface="Arial"/>
              </a:rPr>
              <a:t>tả</a:t>
            </a:r>
            <a:br>
              <a:rPr lang="en-US" sz="3200" b="1" i="0" dirty="0">
                <a:effectLst/>
                <a:latin typeface="+mn-lt"/>
              </a:rPr>
            </a:br>
            <a:br>
              <a:rPr lang="en-US" sz="3000" b="1" i="0" dirty="0">
                <a:effectLst/>
                <a:latin typeface="+mn-lt"/>
              </a:rPr>
            </a:br>
            <a:endParaRPr lang="en-US" sz="30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87500-D2A2-3EE2-A4A9-1A5A123CB7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12423-2212-45BC-9F78-EC3474AB7C8C}" type="slidenum">
              <a:rPr lang="en-US" smtClean="0"/>
              <a:t>7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F8240D-253B-13B0-D3E1-E8AB19257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019" y="1473877"/>
            <a:ext cx="9619527" cy="3977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1AF203-5561-DAE3-C329-AD06878B2FFC}"/>
              </a:ext>
            </a:extLst>
          </p:cNvPr>
          <p:cNvSpPr txBox="1"/>
          <p:nvPr/>
        </p:nvSpPr>
        <p:spPr>
          <a:xfrm>
            <a:off x="1469019" y="5939499"/>
            <a:ext cx="103024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3.2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Out-Degree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Trạm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736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5396AB-32FD-4444-8F23-BAD61FC5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43" y="225083"/>
            <a:ext cx="11461617" cy="760971"/>
          </a:xfrm>
        </p:spPr>
        <p:txBody>
          <a:bodyPr lIns="91440" tIns="45720" rIns="91440" bIns="45720" anchor="ctr">
            <a:noAutofit/>
          </a:bodyPr>
          <a:lstStyle/>
          <a:p>
            <a:pPr algn="ctr"/>
            <a:br>
              <a:rPr lang="en-US" sz="3000" dirty="0">
                <a:latin typeface="+mn-lt"/>
              </a:rPr>
            </a:br>
            <a:r>
              <a:rPr lang="en-US" sz="3000" dirty="0">
                <a:solidFill>
                  <a:schemeClr val="tx1"/>
                </a:solidFill>
                <a:latin typeface="+mn-lt"/>
                <a:cs typeface="Arial"/>
              </a:rPr>
              <a:t>3.</a:t>
            </a:r>
            <a:r>
              <a:rPr lang="en-US" sz="3000" b="1" i="0" dirty="0">
                <a:solidFill>
                  <a:schemeClr val="tx1"/>
                </a:solidFill>
                <a:effectLst/>
                <a:latin typeface="+mn-lt"/>
                <a:cs typeface="Arial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/>
                <a:ea typeface="Verdana"/>
                <a:cs typeface="Arial"/>
              </a:rPr>
              <a:t>Phân</a:t>
            </a:r>
            <a:r>
              <a:rPr lang="en-US" sz="3000" dirty="0">
                <a:solidFill>
                  <a:srgbClr val="333333"/>
                </a:solidFill>
                <a:latin typeface="Times New Roman"/>
                <a:ea typeface="Verdana"/>
                <a:cs typeface="Arial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/>
                <a:ea typeface="Verdana"/>
                <a:cs typeface="Arial"/>
              </a:rPr>
              <a:t>tích</a:t>
            </a:r>
            <a:r>
              <a:rPr lang="en-US" sz="3000" dirty="0">
                <a:solidFill>
                  <a:srgbClr val="333333"/>
                </a:solidFill>
                <a:latin typeface="Times New Roman"/>
                <a:ea typeface="Verdana"/>
                <a:cs typeface="Arial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/>
                <a:ea typeface="Verdana"/>
                <a:cs typeface="Arial"/>
              </a:rPr>
              <a:t>mô</a:t>
            </a:r>
            <a:r>
              <a:rPr lang="en-US" sz="3000" dirty="0">
                <a:solidFill>
                  <a:srgbClr val="333333"/>
                </a:solidFill>
                <a:latin typeface="Times New Roman"/>
                <a:ea typeface="Verdana"/>
                <a:cs typeface="Arial"/>
              </a:rPr>
              <a:t> </a:t>
            </a:r>
            <a:r>
              <a:rPr lang="en-US" sz="3000" dirty="0" err="1">
                <a:solidFill>
                  <a:srgbClr val="333333"/>
                </a:solidFill>
                <a:latin typeface="Times New Roman"/>
                <a:ea typeface="Verdana"/>
                <a:cs typeface="Arial"/>
              </a:rPr>
              <a:t>tả</a:t>
            </a:r>
            <a:br>
              <a:rPr lang="en-US" sz="3200" b="1" i="0" dirty="0">
                <a:effectLst/>
                <a:latin typeface="+mn-lt"/>
              </a:rPr>
            </a:br>
            <a:br>
              <a:rPr lang="en-US" sz="3000" b="1" i="0" dirty="0">
                <a:effectLst/>
                <a:latin typeface="+mn-lt"/>
              </a:rPr>
            </a:br>
            <a:endParaRPr lang="en-US" sz="30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87500-D2A2-3EE2-A4A9-1A5A123CB7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12423-2212-45BC-9F78-EC3474AB7C8C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1AF203-5561-DAE3-C329-AD06878B2FFC}"/>
              </a:ext>
            </a:extLst>
          </p:cNvPr>
          <p:cNvSpPr txBox="1"/>
          <p:nvPr/>
        </p:nvSpPr>
        <p:spPr>
          <a:xfrm>
            <a:off x="1469019" y="5939499"/>
            <a:ext cx="10302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0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0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4. 3 </a:t>
            </a:r>
            <a:r>
              <a:rPr lang="en-US" sz="20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0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tả</a:t>
            </a:r>
            <a:r>
              <a:rPr lang="en-US" sz="20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0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0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Out-Degree </a:t>
            </a:r>
            <a:r>
              <a:rPr lang="en-US" sz="20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0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20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20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0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0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0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US" sz="20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i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Trạm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BED076-41CD-268B-7E80-6777C1EA2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019" y="1446835"/>
            <a:ext cx="9619528" cy="409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1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5396AB-32FD-4444-8F23-BAD61FC5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43" y="225083"/>
            <a:ext cx="11461617" cy="760971"/>
          </a:xfrm>
        </p:spPr>
        <p:txBody>
          <a:bodyPr lIns="91440" tIns="45720" rIns="91440" bIns="45720" anchor="ctr">
            <a:noAutofit/>
          </a:bodyPr>
          <a:lstStyle/>
          <a:p>
            <a:pPr algn="ctr"/>
            <a:br>
              <a:rPr lang="en-US" sz="3000" dirty="0">
                <a:latin typeface="+mn-lt"/>
              </a:rPr>
            </a:br>
            <a:r>
              <a:rPr lang="en-US" sz="3000" dirty="0">
                <a:solidFill>
                  <a:schemeClr val="tx1"/>
                </a:solidFill>
                <a:latin typeface="+mn-lt"/>
                <a:cs typeface="Arial"/>
              </a:rPr>
              <a:t>4. </a:t>
            </a:r>
            <a:r>
              <a:rPr lang="en-US" sz="3000" dirty="0" err="1">
                <a:solidFill>
                  <a:schemeClr val="tx1"/>
                </a:solidFill>
                <a:latin typeface="+mn-lt"/>
                <a:cs typeface="Arial"/>
              </a:rPr>
              <a:t>Phân</a:t>
            </a:r>
            <a:r>
              <a:rPr lang="en-US" sz="3000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+mn-lt"/>
                <a:cs typeface="Arial"/>
              </a:rPr>
              <a:t>tích</a:t>
            </a:r>
            <a:r>
              <a:rPr lang="en-US" sz="3000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+mn-lt"/>
                <a:cs typeface="Arial"/>
              </a:rPr>
              <a:t>mạng</a:t>
            </a:r>
            <a:br>
              <a:rPr lang="en-US" sz="3200" b="1" i="0" dirty="0">
                <a:effectLst/>
                <a:latin typeface="+mn-lt"/>
              </a:rPr>
            </a:br>
            <a:br>
              <a:rPr lang="en-US" sz="3000" b="1" i="0" dirty="0">
                <a:effectLst/>
                <a:latin typeface="+mn-lt"/>
              </a:rPr>
            </a:br>
            <a:endParaRPr lang="en-US" sz="30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87500-D2A2-3EE2-A4A9-1A5A123CB7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E12423-2212-45BC-9F78-EC3474AB7C8C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6CD04-D35C-9413-C4AB-FE0E04177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870" y="1632030"/>
            <a:ext cx="5678464" cy="3923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607CB2-21FD-01EE-C82A-7813EA643F51}"/>
              </a:ext>
            </a:extLst>
          </p:cNvPr>
          <p:cNvSpPr txBox="1"/>
          <p:nvPr/>
        </p:nvSpPr>
        <p:spPr>
          <a:xfrm>
            <a:off x="2922066" y="5741572"/>
            <a:ext cx="80655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4.1 Minh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xã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hội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lọc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800 degree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endParaRPr lang="en-US" sz="24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2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2003</TotalTime>
  <Words>733</Words>
  <Application>Microsoft Office PowerPoint</Application>
  <PresentationFormat>Widescreen</PresentationFormat>
  <Paragraphs>62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 New</vt:lpstr>
      <vt:lpstr>Impact</vt:lpstr>
      <vt:lpstr>Times New Roman</vt:lpstr>
      <vt:lpstr>Verdana</vt:lpstr>
      <vt:lpstr>Wingdings</vt:lpstr>
      <vt:lpstr>Wingdings 3</vt:lpstr>
      <vt:lpstr>Facet</vt:lpstr>
      <vt:lpstr>PowerPoint Presentation</vt:lpstr>
      <vt:lpstr>PowerPoint Presentation</vt:lpstr>
      <vt:lpstr> 1. Tóm tắt </vt:lpstr>
      <vt:lpstr> 1. Tóm tắt </vt:lpstr>
      <vt:lpstr> 2. Phương pháp thực hiện  </vt:lpstr>
      <vt:lpstr> 3. Phân tích mô tả  </vt:lpstr>
      <vt:lpstr> 3. Phân tích mô tả  </vt:lpstr>
      <vt:lpstr> 3. Phân tích mô tả  </vt:lpstr>
      <vt:lpstr> 4. Phân tích mạng  </vt:lpstr>
      <vt:lpstr> 4. Phân tích mạng  </vt:lpstr>
      <vt:lpstr> 4. Phân tích mạng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661</cp:revision>
  <dcterms:created xsi:type="dcterms:W3CDTF">2022-10-09T01:13:50Z</dcterms:created>
  <dcterms:modified xsi:type="dcterms:W3CDTF">2023-10-21T02:33:06Z</dcterms:modified>
</cp:coreProperties>
</file>