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70" r:id="rId2"/>
    <p:sldId id="266" r:id="rId3"/>
    <p:sldId id="378" r:id="rId4"/>
    <p:sldId id="380" r:id="rId5"/>
    <p:sldId id="381" r:id="rId6"/>
    <p:sldId id="382" r:id="rId7"/>
    <p:sldId id="383" r:id="rId8"/>
    <p:sldId id="384" r:id="rId9"/>
    <p:sldId id="385" r:id="rId10"/>
    <p:sldId id="386" r:id="rId11"/>
    <p:sldId id="387" r:id="rId12"/>
    <p:sldId id="388" r:id="rId13"/>
    <p:sldId id="389" r:id="rId14"/>
    <p:sldId id="390"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271" r:id="rId31"/>
    <p:sldId id="273" r:id="rId32"/>
    <p:sldId id="376" r:id="rId33"/>
    <p:sldId id="377" r:id="rId34"/>
    <p:sldId id="4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537"/>
    <a:srgbClr val="2F5597"/>
    <a:srgbClr val="376092"/>
    <a:srgbClr val="3272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ED9D2-C01B-9507-48FB-25F31A74B042}" v="879" dt="2023-09-08T02:46:01.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1" autoAdjust="0"/>
    <p:restoredTop sz="82000" autoAdjust="0"/>
  </p:normalViewPr>
  <p:slideViewPr>
    <p:cSldViewPr snapToGrid="0">
      <p:cViewPr varScale="1">
        <p:scale>
          <a:sx n="60" d="100"/>
          <a:sy n="60" d="100"/>
        </p:scale>
        <p:origin x="7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CD94FF-3C1B-40FF-F1F9-B9BD174CAC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B3E67C-8CC0-C543-7485-CC134CB1D1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E83CE-DA64-497F-8B77-F839100C990E}" type="datetimeFigureOut">
              <a:rPr lang="en-US" smtClean="0"/>
              <a:t>9/9/2023</a:t>
            </a:fld>
            <a:endParaRPr lang="en-US"/>
          </a:p>
        </p:txBody>
      </p:sp>
      <p:sp>
        <p:nvSpPr>
          <p:cNvPr id="4" name="Footer Placeholder 3">
            <a:extLst>
              <a:ext uri="{FF2B5EF4-FFF2-40B4-BE49-F238E27FC236}">
                <a16:creationId xmlns:a16="http://schemas.microsoft.com/office/drawing/2014/main" id="{55A0462D-75C7-3D10-01B8-5BA7D6060B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945D6E-B63C-B510-8A74-D7F1C1D007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825278-5F00-463D-9057-A6623D28E786}" type="slidenum">
              <a:rPr lang="en-US" smtClean="0"/>
              <a:t>‹#›</a:t>
            </a:fld>
            <a:endParaRPr lang="en-US"/>
          </a:p>
        </p:txBody>
      </p:sp>
    </p:spTree>
    <p:extLst>
      <p:ext uri="{BB962C8B-B14F-4D97-AF65-F5344CB8AC3E}">
        <p14:creationId xmlns:p14="http://schemas.microsoft.com/office/powerpoint/2010/main" val="126384376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0A568-1681-4782-B5FF-C0F069FA5170}"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D5461-847D-49C7-8A60-BAC87B922167}" type="slidenum">
              <a:rPr lang="en-US" smtClean="0"/>
              <a:t>‹#›</a:t>
            </a:fld>
            <a:endParaRPr lang="en-US"/>
          </a:p>
        </p:txBody>
      </p:sp>
    </p:spTree>
    <p:extLst>
      <p:ext uri="{BB962C8B-B14F-4D97-AF65-F5344CB8AC3E}">
        <p14:creationId xmlns:p14="http://schemas.microsoft.com/office/powerpoint/2010/main" val="98771835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71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255001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617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264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359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76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9355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Mã hóa và Mật mã">
    <p:spTree>
      <p:nvGrpSpPr>
        <p:cNvPr id="1" name=""/>
        <p:cNvGrpSpPr/>
        <p:nvPr/>
      </p:nvGrpSpPr>
      <p:grpSpPr>
        <a:xfrm>
          <a:off x="0" y="0"/>
          <a:ext cx="0" cy="0"/>
          <a:chOff x="0" y="0"/>
          <a:chExt cx="0" cy="0"/>
        </a:xfrm>
      </p:grpSpPr>
      <p:pic>
        <p:nvPicPr>
          <p:cNvPr id="4" name="Picture 7" descr="C:\Users\Kim\Desktop\Baigiang\NE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699" y="504826"/>
            <a:ext cx="12204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Users\Kim\Desktop\Baigiang\pic.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00" y="5257800"/>
            <a:ext cx="12192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113"/>
          <p:cNvSpPr>
            <a:spLocks noChangeArrowheads="1"/>
          </p:cNvSpPr>
          <p:nvPr userDrawn="1"/>
        </p:nvSpPr>
        <p:spPr bwMode="auto">
          <a:xfrm>
            <a:off x="715433" y="68264"/>
            <a:ext cx="2294467" cy="181292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800">
              <a:solidFill>
                <a:schemeClr val="bg1"/>
              </a:solidFill>
            </a:endParaRPr>
          </a:p>
        </p:txBody>
      </p:sp>
      <p:pic>
        <p:nvPicPr>
          <p:cNvPr id="7" name="Picture 2" descr="H:\Source\LogoTVU\Lo go cua Lam Le Thang\Logo-TVU-khong-ne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1700" y="284164"/>
            <a:ext cx="1890184"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3456517" y="576263"/>
            <a:ext cx="824441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algn="ctr" eaLnBrk="1" hangingPunct="1">
              <a:defRPr/>
            </a:pPr>
            <a:r>
              <a:rPr lang="en-US" sz="2400" b="1">
                <a:solidFill>
                  <a:srgbClr val="FFFF00"/>
                </a:solidFill>
                <a:cs typeface="Times New Roman" panose="02020603050405020304" pitchFamily="18" charset="0"/>
              </a:rPr>
              <a:t>TRƯỜNG ĐẠI HỌC TRÀ VINH</a:t>
            </a:r>
          </a:p>
        </p:txBody>
      </p:sp>
      <p:sp>
        <p:nvSpPr>
          <p:cNvPr id="9" name="TextBox 8"/>
          <p:cNvSpPr txBox="1">
            <a:spLocks noChangeArrowheads="1"/>
          </p:cNvSpPr>
          <p:nvPr userDrawn="1"/>
        </p:nvSpPr>
        <p:spPr bwMode="auto">
          <a:xfrm>
            <a:off x="3204633" y="917576"/>
            <a:ext cx="871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algn="ctr" eaLnBrk="1" hangingPunct="1">
              <a:defRPr/>
            </a:pPr>
            <a:r>
              <a:rPr lang="en-US" sz="2400" b="1">
                <a:solidFill>
                  <a:srgbClr val="FFFF00"/>
                </a:solidFill>
                <a:cs typeface="Times New Roman" panose="02020603050405020304" pitchFamily="18" charset="0"/>
              </a:rPr>
              <a:t>KHOA KỸ THUẬT VÀ CÔNG NGHỆ</a:t>
            </a:r>
          </a:p>
        </p:txBody>
      </p:sp>
      <p:sp>
        <p:nvSpPr>
          <p:cNvPr id="10" name="TextBox 9"/>
          <p:cNvSpPr txBox="1">
            <a:spLocks noChangeArrowheads="1"/>
          </p:cNvSpPr>
          <p:nvPr userDrawn="1"/>
        </p:nvSpPr>
        <p:spPr bwMode="auto">
          <a:xfrm>
            <a:off x="814917" y="1768475"/>
            <a:ext cx="206374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eaLnBrk="1" hangingPunct="1">
              <a:defRPr/>
            </a:pPr>
            <a:r>
              <a:rPr lang="en-US" sz="1800">
                <a:solidFill>
                  <a:srgbClr val="FF0000"/>
                </a:solidFill>
                <a:latin typeface="Impact" panose="020B0806030902050204" pitchFamily="34" charset="0"/>
                <a:cs typeface="Times New Roman" panose="02020603050405020304" pitchFamily="18" charset="0"/>
              </a:rPr>
              <a:t>ISO 9001:2015</a:t>
            </a:r>
          </a:p>
        </p:txBody>
      </p:sp>
      <p:sp>
        <p:nvSpPr>
          <p:cNvPr id="2" name="Title 1"/>
          <p:cNvSpPr>
            <a:spLocks noGrp="1"/>
          </p:cNvSpPr>
          <p:nvPr>
            <p:ph type="ctrTitle"/>
          </p:nvPr>
        </p:nvSpPr>
        <p:spPr>
          <a:xfrm>
            <a:off x="456689" y="2917421"/>
            <a:ext cx="11196761" cy="742371"/>
          </a:xfrm>
          <a:prstGeom prst="rect">
            <a:avLst/>
          </a:prstGeom>
        </p:spPr>
        <p:txBody>
          <a:bodyPr anchor="b">
            <a:noAutofit/>
          </a:bodyPr>
          <a:lstStyle>
            <a:lvl1pPr algn="ctr">
              <a:defRPr sz="4000" baseline="0">
                <a:solidFill>
                  <a:srgbClr val="FF0000"/>
                </a:solidFill>
                <a:latin typeface="Arial" panose="020B0604020202020204" pitchFamily="34" charset="0"/>
                <a:cs typeface="Arial" panose="020B0604020202020204" pitchFamily="34" charset="0"/>
              </a:defRPr>
            </a:lvl1pPr>
          </a:lstStyle>
          <a:p>
            <a:r>
              <a:rPr lang="en-US" dirty="0"/>
              <a:t>Click to edit Master </a:t>
            </a:r>
            <a:r>
              <a:rPr lang="en-US"/>
              <a:t>title style</a:t>
            </a:r>
            <a:endParaRPr lang="en-US" dirty="0"/>
          </a:p>
        </p:txBody>
      </p:sp>
      <p:sp>
        <p:nvSpPr>
          <p:cNvPr id="3" name="Subtitle 2"/>
          <p:cNvSpPr>
            <a:spLocks noGrp="1"/>
          </p:cNvSpPr>
          <p:nvPr>
            <p:ph type="subTitle" idx="1"/>
          </p:nvPr>
        </p:nvSpPr>
        <p:spPr>
          <a:xfrm>
            <a:off x="6037007" y="5147191"/>
            <a:ext cx="5616440" cy="380281"/>
          </a:xfrm>
          <a:prstGeom prst="rect">
            <a:avLst/>
          </a:prstGeom>
        </p:spPr>
        <p:txBody>
          <a:bodyPr anchor="b" anchorCtr="0"/>
          <a:lstStyle>
            <a:lvl1pPr marL="0" indent="0" algn="ctr">
              <a:buNone/>
              <a:defRPr sz="2200" b="1" i="0" baseline="0">
                <a:solidFill>
                  <a:schemeClr val="accent1">
                    <a:lumMod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7670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ội dung">
    <p:spTree>
      <p:nvGrpSpPr>
        <p:cNvPr id="1" name=""/>
        <p:cNvGrpSpPr/>
        <p:nvPr/>
      </p:nvGrpSpPr>
      <p:grpSpPr>
        <a:xfrm>
          <a:off x="0" y="0"/>
          <a:ext cx="0" cy="0"/>
          <a:chOff x="0" y="0"/>
          <a:chExt cx="0" cy="0"/>
        </a:xfrm>
      </p:grpSpPr>
      <p:sp>
        <p:nvSpPr>
          <p:cNvPr id="2" name="Title 1"/>
          <p:cNvSpPr>
            <a:spLocks noGrp="1"/>
          </p:cNvSpPr>
          <p:nvPr>
            <p:ph type="title"/>
          </p:nvPr>
        </p:nvSpPr>
        <p:spPr>
          <a:xfrm>
            <a:off x="480293" y="24477"/>
            <a:ext cx="11461617" cy="760971"/>
          </a:xfrm>
          <a:prstGeom prst="rect">
            <a:avLst/>
          </a:prstGeom>
        </p:spPr>
        <p:txBody>
          <a:bodyPr anchor="ctr">
            <a:normAutofit/>
          </a:bodyPr>
          <a:lstStyle>
            <a:lvl1pPr algn="l">
              <a:defRPr sz="2600" b="1" cap="none" baseline="0">
                <a:solidFill>
                  <a:schemeClr val="accent1">
                    <a:lumMod val="75000"/>
                  </a:schemeClr>
                </a:solidFill>
                <a:latin typeface="+mj-lt"/>
                <a:cs typeface="Arial" panose="020B0604020202020204" pitchFamily="34" charset="0"/>
              </a:defRPr>
            </a:lvl1pPr>
          </a:lstStyle>
          <a:p>
            <a:r>
              <a:rPr lang="en-US" dirty="0"/>
              <a:t>Click to edit Master title style</a:t>
            </a:r>
          </a:p>
        </p:txBody>
      </p:sp>
      <p:sp>
        <p:nvSpPr>
          <p:cNvPr id="5" name="Content Placeholder 2"/>
          <p:cNvSpPr>
            <a:spLocks noGrp="1"/>
          </p:cNvSpPr>
          <p:nvPr>
            <p:ph idx="1"/>
          </p:nvPr>
        </p:nvSpPr>
        <p:spPr>
          <a:xfrm>
            <a:off x="458796" y="1059474"/>
            <a:ext cx="11342435" cy="5294435"/>
          </a:xfrm>
          <a:prstGeom prst="rect">
            <a:avLst/>
          </a:prstGeom>
        </p:spPr>
        <p:txBody>
          <a:bodyPr/>
          <a:lstStyle>
            <a:lvl1pPr marL="342900" indent="-342900">
              <a:lnSpc>
                <a:spcPct val="150000"/>
              </a:lnSpc>
              <a:buFont typeface="Wingdings" panose="05000000000000000000" pitchFamily="2" charset="2"/>
              <a:buChar char="v"/>
              <a:defRPr sz="2400" b="1" baseline="0">
                <a:solidFill>
                  <a:schemeClr val="accent1">
                    <a:lumMod val="75000"/>
                  </a:schemeClr>
                </a:solidFill>
                <a:latin typeface="Times New Roman" panose="02020603050405020304" pitchFamily="18" charset="0"/>
                <a:cs typeface="Times New Roman" panose="02020603050405020304" pitchFamily="18" charset="0"/>
              </a:defRPr>
            </a:lvl1pPr>
            <a:lvl2pPr marL="742950" indent="-285750">
              <a:lnSpc>
                <a:spcPct val="150000"/>
              </a:lnSpc>
              <a:buFontTx/>
              <a:buBlip>
                <a:blip r:embed="rId2"/>
              </a:buBlip>
              <a:defRPr sz="2400" baseline="0">
                <a:solidFill>
                  <a:schemeClr val="tx1"/>
                </a:solidFill>
                <a:latin typeface="Times New Roman" panose="02020603050405020304" pitchFamily="18" charset="0"/>
                <a:cs typeface="Times New Roman" panose="02020603050405020304" pitchFamily="18" charset="0"/>
              </a:defRPr>
            </a:lvl2pPr>
            <a:lvl3pPr marL="1257300" indent="-342900">
              <a:lnSpc>
                <a:spcPct val="150000"/>
              </a:lnSpc>
              <a:buFont typeface="Wingdings" panose="05000000000000000000" pitchFamily="2" charset="2"/>
              <a:buChar char="Ø"/>
              <a:defRPr sz="2400" baseline="0">
                <a:solidFill>
                  <a:schemeClr val="tx1"/>
                </a:solidFill>
                <a:latin typeface="Times New Roman" panose="02020603050405020304" pitchFamily="18" charset="0"/>
                <a:cs typeface="Times New Roman" panose="02020603050405020304" pitchFamily="18" charset="0"/>
              </a:defRPr>
            </a:lvl3pPr>
            <a:lvl4pPr marL="1600200" indent="-228600">
              <a:lnSpc>
                <a:spcPct val="150000"/>
              </a:lnSpc>
              <a:buFont typeface="Courier New" panose="02070309020205020404" pitchFamily="49" charset="0"/>
              <a:buChar char="o"/>
              <a:defRPr sz="2400" baseline="0">
                <a:solidFill>
                  <a:schemeClr val="tx1"/>
                </a:solidFill>
                <a:latin typeface="Times New Roman" panose="02020603050405020304" pitchFamily="18" charset="0"/>
                <a:cs typeface="Times New Roman" panose="02020603050405020304" pitchFamily="18" charset="0"/>
              </a:defRPr>
            </a:lvl4pPr>
            <a:lvl5pPr marL="2057400" indent="-228600">
              <a:lnSpc>
                <a:spcPct val="150000"/>
              </a:lnSpc>
              <a:buFont typeface="Wingdings" panose="05000000000000000000" pitchFamily="2" charset="2"/>
              <a:buChar char="§"/>
              <a:defRPr sz="2400" baseline="0">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11508317" y="6492876"/>
            <a:ext cx="683683" cy="365125"/>
          </a:xfrm>
          <a:prstGeom prst="rect">
            <a:avLst/>
          </a:prstGeom>
        </p:spPr>
        <p:txBody>
          <a:bodyPr vert="horz" wrap="square" lIns="91440" tIns="45720" rIns="91440" bIns="45720" numCol="1" anchor="t" anchorCtr="0" compatLnSpc="1"/>
          <a:lstStyle>
            <a:lvl1pPr eaLnBrk="1" hangingPunct="1">
              <a:defRPr b="1" smtClean="0">
                <a:solidFill>
                  <a:srgbClr val="0070C0"/>
                </a:solidFill>
              </a:defRPr>
            </a:lvl1pPr>
          </a:lstStyle>
          <a:p>
            <a:pPr>
              <a:defRPr/>
            </a:pPr>
            <a:fld id="{A0C93CC3-8180-40F5-847B-DAC388A57676}" type="slidenum">
              <a:rPr lang="en-US"/>
              <a:t>‹#›</a:t>
            </a:fld>
            <a:endParaRPr lang="en-US"/>
          </a:p>
        </p:txBody>
      </p:sp>
    </p:spTree>
    <p:extLst>
      <p:ext uri="{BB962C8B-B14F-4D97-AF65-F5344CB8AC3E}">
        <p14:creationId xmlns:p14="http://schemas.microsoft.com/office/powerpoint/2010/main" val="33931272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nội dung (bảng, ảnh...)">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0185" y="1051536"/>
            <a:ext cx="5720863" cy="5001551"/>
          </a:xfrm>
          <a:prstGeom prst="rect">
            <a:avLst/>
          </a:prstGeom>
        </p:spPr>
        <p:txBody>
          <a:bodyPr>
            <a:normAutofit/>
          </a:bodyPr>
          <a:lstStyle>
            <a:lvl1pPr marL="342900" indent="-342900">
              <a:lnSpc>
                <a:spcPct val="150000"/>
              </a:lnSpc>
              <a:buFont typeface="Wingdings" panose="05000000000000000000" pitchFamily="2" charset="2"/>
              <a:buChar char="v"/>
              <a:defRPr sz="2400" b="1" i="0" baseline="0">
                <a:solidFill>
                  <a:schemeClr val="accent1">
                    <a:lumMod val="75000"/>
                  </a:schemeClr>
                </a:solidFill>
                <a:latin typeface="Times New Roman" panose="02020603050405020304" pitchFamily="18" charset="0"/>
                <a:cs typeface="Times New Roman" panose="02020603050405020304" pitchFamily="18" charset="0"/>
              </a:defRPr>
            </a:lvl1pPr>
            <a:lvl2pPr marL="742950" indent="-285750">
              <a:lnSpc>
                <a:spcPct val="150000"/>
              </a:lnSpc>
              <a:buFontTx/>
              <a:buBlip>
                <a:blip r:embed="rId2"/>
              </a:buBlip>
              <a:defRPr sz="2400" baseline="0">
                <a:solidFill>
                  <a:schemeClr val="tx1"/>
                </a:solidFill>
                <a:latin typeface="Times New Roman" panose="02020603050405020304" pitchFamily="18" charset="0"/>
                <a:cs typeface="Times New Roman" panose="02020603050405020304" pitchFamily="18" charset="0"/>
              </a:defRPr>
            </a:lvl2pPr>
            <a:lvl3pPr marL="1143000" indent="-228600">
              <a:lnSpc>
                <a:spcPct val="150000"/>
              </a:lnSpc>
              <a:buFont typeface="Wingdings" panose="05000000000000000000" pitchFamily="2" charset="2"/>
              <a:buChar char="Ø"/>
              <a:defRPr sz="2400" baseline="0">
                <a:solidFill>
                  <a:schemeClr val="tx1"/>
                </a:solidFill>
                <a:latin typeface="Times New Roman" panose="02020603050405020304" pitchFamily="18" charset="0"/>
                <a:cs typeface="Times New Roman" panose="02020603050405020304" pitchFamily="18" charset="0"/>
              </a:defRPr>
            </a:lvl3pPr>
            <a:lvl4pPr marL="1828800" indent="-457200">
              <a:lnSpc>
                <a:spcPct val="150000"/>
              </a:lnSpc>
              <a:buFont typeface="Courier New" panose="02070309020205020404" pitchFamily="49" charset="0"/>
              <a:buChar char="o"/>
              <a:defRPr sz="2400" baseline="0">
                <a:solidFill>
                  <a:schemeClr val="tx1"/>
                </a:solidFill>
                <a:latin typeface="Times New Roman" panose="02020603050405020304" pitchFamily="18" charset="0"/>
                <a:cs typeface="Times New Roman" panose="02020603050405020304" pitchFamily="18" charset="0"/>
              </a:defRPr>
            </a:lvl4pPr>
            <a:lvl5pPr marL="2057400" indent="-228600">
              <a:lnSpc>
                <a:spcPct val="150000"/>
              </a:lnSpc>
              <a:buFont typeface="Wingdings" panose="05000000000000000000" pitchFamily="2" charset="2"/>
              <a:buChar char="§"/>
              <a:defRPr sz="2400" baseline="0">
                <a:solidFill>
                  <a:schemeClr val="tx1"/>
                </a:solidFill>
                <a:latin typeface="Times New Roman" panose="02020603050405020304" pitchFamily="18" charset="0"/>
                <a:cs typeface="Times New Roman" panose="02020603050405020304" pitchFamily="18"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941" y="1052151"/>
            <a:ext cx="5437553" cy="5001551"/>
          </a:xfrm>
          <a:prstGeom prst="rect">
            <a:avLst/>
          </a:prstGeom>
        </p:spPr>
        <p:txBody>
          <a:bodyPr>
            <a:normAutofit/>
          </a:bodyPr>
          <a:lstStyle>
            <a:lvl1pPr marL="342900" indent="-342900">
              <a:lnSpc>
                <a:spcPct val="150000"/>
              </a:lnSpc>
              <a:buFont typeface="Wingdings" panose="05000000000000000000" pitchFamily="2" charset="2"/>
              <a:buChar char="v"/>
              <a:defRPr sz="2400" b="1" i="0" baseline="0">
                <a:solidFill>
                  <a:schemeClr val="accent1">
                    <a:lumMod val="75000"/>
                  </a:schemeClr>
                </a:solidFill>
                <a:latin typeface="Times New Roman" panose="02020603050405020304" pitchFamily="18" charset="0"/>
                <a:cs typeface="Times New Roman" panose="02020603050405020304" pitchFamily="18" charset="0"/>
              </a:defRPr>
            </a:lvl1pPr>
            <a:lvl2pPr marL="742950" indent="-285750">
              <a:lnSpc>
                <a:spcPct val="150000"/>
              </a:lnSpc>
              <a:buFontTx/>
              <a:buBlip>
                <a:blip r:embed="rId2"/>
              </a:buBlip>
              <a:defRPr sz="2400" baseline="0">
                <a:solidFill>
                  <a:schemeClr val="tx1"/>
                </a:solidFill>
                <a:latin typeface="Times New Roman" panose="02020603050405020304" pitchFamily="18" charset="0"/>
                <a:cs typeface="Times New Roman" panose="02020603050405020304" pitchFamily="18" charset="0"/>
              </a:defRPr>
            </a:lvl2pPr>
            <a:lvl3pPr marL="1143000" indent="-228600">
              <a:lnSpc>
                <a:spcPct val="150000"/>
              </a:lnSpc>
              <a:buFont typeface="Wingdings" panose="05000000000000000000" pitchFamily="2" charset="2"/>
              <a:buChar char="Ø"/>
              <a:defRPr sz="2400" baseline="0">
                <a:solidFill>
                  <a:schemeClr val="tx1"/>
                </a:solidFill>
                <a:latin typeface="Times New Roman" panose="02020603050405020304" pitchFamily="18" charset="0"/>
                <a:cs typeface="Times New Roman" panose="02020603050405020304" pitchFamily="18" charset="0"/>
              </a:defRPr>
            </a:lvl3pPr>
            <a:lvl4pPr marL="1600200" indent="-228600">
              <a:lnSpc>
                <a:spcPct val="150000"/>
              </a:lnSpc>
              <a:buFont typeface="Courier New" panose="02070309020205020404" pitchFamily="49" charset="0"/>
              <a:buChar char="o"/>
              <a:defRPr sz="2400" baseline="0">
                <a:solidFill>
                  <a:schemeClr val="tx1"/>
                </a:solidFill>
                <a:latin typeface="Times New Roman" panose="02020603050405020304" pitchFamily="18" charset="0"/>
                <a:cs typeface="Times New Roman" panose="02020603050405020304" pitchFamily="18" charset="0"/>
              </a:defRPr>
            </a:lvl4pPr>
            <a:lvl5pPr marL="2057400" indent="-228600">
              <a:lnSpc>
                <a:spcPct val="150000"/>
              </a:lnSpc>
              <a:buFont typeface="Wingdings" panose="05000000000000000000" pitchFamily="2" charset="2"/>
              <a:buChar char="§"/>
              <a:defRPr sz="2400" baseline="0">
                <a:solidFill>
                  <a:schemeClr val="tx1"/>
                </a:solidFill>
                <a:latin typeface="Times New Roman" panose="02020603050405020304" pitchFamily="18" charset="0"/>
                <a:cs typeface="Times New Roman" panose="02020603050405020304" pitchFamily="18" charset="0"/>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80293" y="24477"/>
            <a:ext cx="11461617" cy="760971"/>
          </a:xfrm>
          <a:prstGeom prst="rect">
            <a:avLst/>
          </a:prstGeom>
        </p:spPr>
        <p:txBody>
          <a:bodyPr anchor="ctr">
            <a:normAutofit/>
          </a:bodyPr>
          <a:lstStyle>
            <a:lvl1pPr algn="l">
              <a:defRPr sz="2600" b="1" cap="none" baseline="0">
                <a:solidFill>
                  <a:schemeClr val="accent1">
                    <a:lumMod val="75000"/>
                  </a:schemeClr>
                </a:solidFill>
                <a:latin typeface="+mj-lt"/>
                <a:cs typeface="Arial" panose="020B0604020202020204" pitchFamily="34" charset="0"/>
              </a:defRPr>
            </a:lvl1pPr>
          </a:lstStyle>
          <a:p>
            <a:r>
              <a:rPr lang="en-US" dirty="0"/>
              <a:t>Click to edit Master title style</a:t>
            </a:r>
          </a:p>
        </p:txBody>
      </p:sp>
      <p:sp>
        <p:nvSpPr>
          <p:cNvPr id="5" name="Slide Number Placeholder 5"/>
          <p:cNvSpPr>
            <a:spLocks noGrp="1"/>
          </p:cNvSpPr>
          <p:nvPr>
            <p:ph type="sldNum" sz="quarter" idx="10"/>
          </p:nvPr>
        </p:nvSpPr>
        <p:spPr>
          <a:xfrm>
            <a:off x="10303934" y="6511926"/>
            <a:ext cx="683684"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A9A62D62-728F-4484-9450-946187B8EE6C}" type="slidenum">
              <a:rPr lang="en-US"/>
              <a:t>‹#›</a:t>
            </a:fld>
            <a:endParaRPr lang="en-US"/>
          </a:p>
        </p:txBody>
      </p:sp>
    </p:spTree>
    <p:extLst>
      <p:ext uri="{BB962C8B-B14F-4D97-AF65-F5344CB8AC3E}">
        <p14:creationId xmlns:p14="http://schemas.microsoft.com/office/powerpoint/2010/main" val="20229040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ình, table, ... và diễn giải">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9857" y="1331565"/>
            <a:ext cx="6642900" cy="5526437"/>
          </a:xfrm>
          <a:prstGeom prst="rect">
            <a:avLst/>
          </a:prstGeom>
        </p:spPr>
        <p:txBody>
          <a:bodyPr>
            <a:normAutofit/>
          </a:bodyPr>
          <a:lstStyle>
            <a:lvl1pPr marL="342900" indent="-342900">
              <a:lnSpc>
                <a:spcPct val="150000"/>
              </a:lnSpc>
              <a:buFont typeface="Wingdings" panose="05000000000000000000" pitchFamily="2" charset="2"/>
              <a:buChar char="v"/>
              <a:defRPr sz="2400" b="1" i="0" baseline="0">
                <a:solidFill>
                  <a:schemeClr val="accent1">
                    <a:lumMod val="75000"/>
                  </a:schemeClr>
                </a:solidFill>
                <a:latin typeface="Times New Roman" panose="02020603050405020304" pitchFamily="18" charset="0"/>
                <a:cs typeface="Times New Roman" panose="02020603050405020304" pitchFamily="18" charset="0"/>
              </a:defRPr>
            </a:lvl1pPr>
            <a:lvl2pPr marL="742950" indent="-285750">
              <a:lnSpc>
                <a:spcPct val="150000"/>
              </a:lnSpc>
              <a:buFontTx/>
              <a:buBlip>
                <a:blip r:embed="rId2"/>
              </a:buBlip>
              <a:defRPr sz="2400" baseline="0">
                <a:solidFill>
                  <a:schemeClr val="tx1"/>
                </a:solidFill>
                <a:latin typeface="Times New Roman" panose="02020603050405020304" pitchFamily="18" charset="0"/>
                <a:cs typeface="Times New Roman" panose="02020603050405020304" pitchFamily="18" charset="0"/>
              </a:defRPr>
            </a:lvl2pPr>
            <a:lvl3pPr marL="1143000" indent="-228600">
              <a:lnSpc>
                <a:spcPct val="150000"/>
              </a:lnSpc>
              <a:buFont typeface="Wingdings" panose="05000000000000000000" pitchFamily="2" charset="2"/>
              <a:buChar char="Ø"/>
              <a:defRPr sz="2400">
                <a:solidFill>
                  <a:schemeClr val="tx1"/>
                </a:solidFill>
                <a:latin typeface="Times New Roman" panose="02020603050405020304" pitchFamily="18" charset="0"/>
                <a:cs typeface="Times New Roman" panose="02020603050405020304" pitchFamily="18" charset="0"/>
              </a:defRPr>
            </a:lvl3pPr>
            <a:lvl4pPr marL="1600200" indent="-228600">
              <a:lnSpc>
                <a:spcPct val="150000"/>
              </a:lnSpc>
              <a:buFont typeface="Courier New" panose="02070309020205020404" pitchFamily="49" charset="0"/>
              <a:buChar char="o"/>
              <a:defRPr sz="2400">
                <a:solidFill>
                  <a:schemeClr val="tx1"/>
                </a:solidFill>
                <a:latin typeface="Times New Roman" panose="02020603050405020304" pitchFamily="18" charset="0"/>
                <a:cs typeface="Times New Roman" panose="02020603050405020304" pitchFamily="18" charset="0"/>
              </a:defRPr>
            </a:lvl4pPr>
            <a:lvl5pPr marL="2057400" indent="-228600">
              <a:lnSpc>
                <a:spcPct val="150000"/>
              </a:lnSpc>
              <a:buFont typeface="Wingdings" panose="05000000000000000000" pitchFamily="2" charset="2"/>
              <a:buChar char="§"/>
              <a:defRPr sz="2400">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9499" y="1364275"/>
            <a:ext cx="3983543" cy="3094568"/>
          </a:xfrm>
          <a:prstGeom prst="rect">
            <a:avLst/>
          </a:prstGeom>
        </p:spPr>
        <p:txBody>
          <a:bodyPr>
            <a:normAutofit/>
          </a:bodyPr>
          <a:lstStyle>
            <a:lvl1pPr marL="0" indent="0">
              <a:buNone/>
              <a:defRPr sz="2400">
                <a:solidFill>
                  <a:schemeClr val="accent1">
                    <a:lumMod val="75000"/>
                  </a:schemeClr>
                </a:solidFill>
                <a:latin typeface="Times New Roman" panose="02020603050405020304" pitchFamily="18" charset="0"/>
                <a:cs typeface="Times New Roman" panose="02020603050405020304" pitchFamily="18"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7" name="Title 1"/>
          <p:cNvSpPr>
            <a:spLocks noGrp="1"/>
          </p:cNvSpPr>
          <p:nvPr>
            <p:ph type="title"/>
          </p:nvPr>
        </p:nvSpPr>
        <p:spPr>
          <a:xfrm>
            <a:off x="480293" y="24477"/>
            <a:ext cx="11461617" cy="760971"/>
          </a:xfrm>
          <a:prstGeom prst="rect">
            <a:avLst/>
          </a:prstGeom>
        </p:spPr>
        <p:txBody>
          <a:bodyPr anchor="ctr">
            <a:normAutofit/>
          </a:bodyPr>
          <a:lstStyle>
            <a:lvl1pPr algn="l" defTabSz="457200" rtl="0" eaLnBrk="1" latinLnBrk="0" hangingPunct="1">
              <a:spcBef>
                <a:spcPct val="0"/>
              </a:spcBef>
              <a:buNone/>
              <a:defRPr lang="en-US" sz="2600" b="1" kern="1200" cap="none" baseline="0" dirty="0">
                <a:solidFill>
                  <a:schemeClr val="accent1">
                    <a:lumMod val="75000"/>
                  </a:schemeClr>
                </a:solidFill>
                <a:latin typeface="+mj-lt"/>
                <a:ea typeface="+mj-ea"/>
                <a:cs typeface="Arial" panose="020B0604020202020204" pitchFamily="34" charset="0"/>
              </a:defRPr>
            </a:lvl1pPr>
          </a:lstStyle>
          <a:p>
            <a:r>
              <a:rPr lang="en-US" dirty="0"/>
              <a:t>Click to edit Master title style</a:t>
            </a:r>
          </a:p>
        </p:txBody>
      </p:sp>
      <p:sp>
        <p:nvSpPr>
          <p:cNvPr id="5" name="Slide Number Placeholder 5"/>
          <p:cNvSpPr>
            <a:spLocks noGrp="1"/>
          </p:cNvSpPr>
          <p:nvPr>
            <p:ph type="sldNum" sz="quarter" idx="10"/>
          </p:nvPr>
        </p:nvSpPr>
        <p:spPr>
          <a:xfrm>
            <a:off x="10303934" y="6511926"/>
            <a:ext cx="683684"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DBE12423-2212-45BC-9F78-EC3474AB7C8C}" type="slidenum">
              <a:rPr lang="en-US"/>
              <a:t>‹#›</a:t>
            </a:fld>
            <a:endParaRPr lang="en-US"/>
          </a:p>
        </p:txBody>
      </p:sp>
    </p:spTree>
    <p:extLst>
      <p:ext uri="{BB962C8B-B14F-4D97-AF65-F5344CB8AC3E}">
        <p14:creationId xmlns:p14="http://schemas.microsoft.com/office/powerpoint/2010/main" val="42292907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ình minh họ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83843" y="1179633"/>
            <a:ext cx="11311173" cy="4810861"/>
          </a:xfrm>
          <a:prstGeom prst="rect">
            <a:avLst/>
          </a:prstGeom>
        </p:spPr>
        <p:txBody>
          <a:bodyPr anchor="t">
            <a:norm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p>
        </p:txBody>
      </p:sp>
      <p:sp>
        <p:nvSpPr>
          <p:cNvPr id="6" name="Title 1"/>
          <p:cNvSpPr>
            <a:spLocks noGrp="1"/>
          </p:cNvSpPr>
          <p:nvPr>
            <p:ph type="title"/>
          </p:nvPr>
        </p:nvSpPr>
        <p:spPr>
          <a:xfrm>
            <a:off x="480293" y="24477"/>
            <a:ext cx="11461617" cy="760971"/>
          </a:xfrm>
          <a:prstGeom prst="rect">
            <a:avLst/>
          </a:prstGeom>
        </p:spPr>
        <p:txBody>
          <a:bodyPr anchor="ctr">
            <a:normAutofit/>
          </a:bodyPr>
          <a:lstStyle>
            <a:lvl1pPr algn="l">
              <a:defRPr sz="2600" b="1" cap="none" baseline="0">
                <a:solidFill>
                  <a:schemeClr val="accent1">
                    <a:lumMod val="75000"/>
                  </a:schemeClr>
                </a:solidFill>
                <a:latin typeface="+mj-lt"/>
                <a:cs typeface="Arial" panose="020B0604020202020204" pitchFamily="34" charset="0"/>
              </a:defRPr>
            </a:lvl1pPr>
          </a:lstStyle>
          <a:p>
            <a:r>
              <a:rPr lang="en-US" dirty="0"/>
              <a:t>Click to edit Master title style</a:t>
            </a:r>
          </a:p>
        </p:txBody>
      </p:sp>
      <p:sp>
        <p:nvSpPr>
          <p:cNvPr id="4" name="Slide Number Placeholder 5"/>
          <p:cNvSpPr>
            <a:spLocks noGrp="1"/>
          </p:cNvSpPr>
          <p:nvPr>
            <p:ph type="sldNum" sz="quarter" idx="10"/>
          </p:nvPr>
        </p:nvSpPr>
        <p:spPr>
          <a:xfrm>
            <a:off x="10303934" y="6511926"/>
            <a:ext cx="683684"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A95424BF-873A-4062-98FE-C9CAED406122}" type="slidenum">
              <a:rPr lang="en-US"/>
              <a:t>‹#›</a:t>
            </a:fld>
            <a:endParaRPr lang="en-US"/>
          </a:p>
        </p:txBody>
      </p:sp>
    </p:spTree>
    <p:extLst>
      <p:ext uri="{BB962C8B-B14F-4D97-AF65-F5344CB8AC3E}">
        <p14:creationId xmlns:p14="http://schemas.microsoft.com/office/powerpoint/2010/main" val="9060112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Trang trắng">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10303934" y="6511926"/>
            <a:ext cx="683684"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A44EE388-8783-4BE5-908D-828AD7667C50}" type="slidenum">
              <a:rPr lang="en-US"/>
              <a:t>‹#›</a:t>
            </a:fld>
            <a:endParaRPr lang="en-US"/>
          </a:p>
        </p:txBody>
      </p:sp>
    </p:spTree>
    <p:extLst>
      <p:ext uri="{BB962C8B-B14F-4D97-AF65-F5344CB8AC3E}">
        <p14:creationId xmlns:p14="http://schemas.microsoft.com/office/powerpoint/2010/main" val="30724944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Title 1"/>
          <p:cNvSpPr>
            <a:spLocks noGrp="1"/>
          </p:cNvSpPr>
          <p:nvPr>
            <p:ph type="title"/>
          </p:nvPr>
        </p:nvSpPr>
        <p:spPr>
          <a:xfrm>
            <a:off x="480293" y="24477"/>
            <a:ext cx="11461617" cy="760971"/>
          </a:xfrm>
          <a:prstGeom prst="rect">
            <a:avLst/>
          </a:prstGeom>
        </p:spPr>
        <p:txBody>
          <a:bodyPr anchor="ctr">
            <a:normAutofit/>
          </a:bodyPr>
          <a:lstStyle>
            <a:lvl1pPr algn="l">
              <a:defRPr sz="2800" b="0" cap="none" baseline="0">
                <a:solidFill>
                  <a:schemeClr val="accent1">
                    <a:lumMod val="7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282916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4AAE-A349-194A-7430-D6EE0152AA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925D3B-D22D-81AB-F191-7A54B9360D3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0AD8E-AB24-BC60-D875-5E0818A3CAC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CE2CE0C-B9B8-A489-7726-2BE9EB81D34A}"/>
              </a:ext>
            </a:extLst>
          </p:cNvPr>
          <p:cNvSpPr>
            <a:spLocks noGrp="1"/>
          </p:cNvSpPr>
          <p:nvPr>
            <p:ph type="ftr" sz="quarter" idx="11"/>
          </p:nvPr>
        </p:nvSpPr>
        <p:spPr>
          <a:xfrm>
            <a:off x="4038600" y="6356350"/>
            <a:ext cx="4114800" cy="365125"/>
          </a:xfrm>
          <a:prstGeom prst="rect">
            <a:avLst/>
          </a:prstGeom>
        </p:spPr>
        <p:txBody>
          <a:bodyPr/>
          <a:lstStyle/>
          <a:p>
            <a:r>
              <a:rPr lang="en-US"/>
              <a:t>Slide 1</a:t>
            </a:r>
          </a:p>
        </p:txBody>
      </p:sp>
      <p:sp>
        <p:nvSpPr>
          <p:cNvPr id="6" name="Slide Number Placeholder 5">
            <a:extLst>
              <a:ext uri="{FF2B5EF4-FFF2-40B4-BE49-F238E27FC236}">
                <a16:creationId xmlns:a16="http://schemas.microsoft.com/office/drawing/2014/main" id="{161EAC72-3F0A-A329-5A82-694084E8AB80}"/>
              </a:ext>
            </a:extLst>
          </p:cNvPr>
          <p:cNvSpPr>
            <a:spLocks noGrp="1"/>
          </p:cNvSpPr>
          <p:nvPr>
            <p:ph type="sldNum" sz="quarter" idx="12"/>
          </p:nvPr>
        </p:nvSpPr>
        <p:spPr>
          <a:xfrm>
            <a:off x="8610600" y="6356350"/>
            <a:ext cx="2743200" cy="365125"/>
          </a:xfrm>
          <a:prstGeom prst="rect">
            <a:avLst/>
          </a:prstGeom>
        </p:spPr>
        <p:txBody>
          <a:bodyPr/>
          <a:lstStyle>
            <a:lvl1pPr>
              <a:defRPr sz="2400">
                <a:solidFill>
                  <a:schemeClr val="bg1"/>
                </a:solidFill>
                <a:latin typeface="Arial" panose="020B0604020202020204" pitchFamily="34" charset="0"/>
                <a:cs typeface="Arial" panose="020B0604020202020204" pitchFamily="34" charset="0"/>
              </a:defRPr>
            </a:lvl1pPr>
          </a:lstStyle>
          <a:p>
            <a:fld id="{BCF16D06-4005-4AC9-A8E3-F7F3B468D982}" type="slidenum">
              <a:rPr lang="en-US" smtClean="0"/>
              <a:pPr/>
              <a:t>‹#›</a:t>
            </a:fld>
            <a:endParaRPr lang="en-US"/>
          </a:p>
        </p:txBody>
      </p:sp>
    </p:spTree>
    <p:extLst>
      <p:ext uri="{BB962C8B-B14F-4D97-AF65-F5344CB8AC3E}">
        <p14:creationId xmlns:p14="http://schemas.microsoft.com/office/powerpoint/2010/main" val="239892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C:\Users\Kim\Desktop\Baigiang\backgroun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791076"/>
            <a:ext cx="121920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C:\Users\Kim\Desktop\Baigiang\TRAVINH.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801689"/>
            <a:ext cx="12192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Oval 113"/>
          <p:cNvSpPr>
            <a:spLocks noChangeArrowheads="1"/>
          </p:cNvSpPr>
          <p:nvPr/>
        </p:nvSpPr>
        <p:spPr bwMode="auto">
          <a:xfrm>
            <a:off x="52918" y="595314"/>
            <a:ext cx="804333" cy="630237"/>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800">
              <a:solidFill>
                <a:schemeClr val="bg1"/>
              </a:solidFill>
            </a:endParaRPr>
          </a:p>
        </p:txBody>
      </p:sp>
      <p:pic>
        <p:nvPicPr>
          <p:cNvPr id="1029" name="Picture 2" descr="H:\Source\LogoTVU\Lo go cua Lam Le Thang\Logo-TVU-khong-n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9485" y="647700"/>
            <a:ext cx="69638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0"/>
    </p:custDataLst>
    <p:extLst>
      <p:ext uri="{BB962C8B-B14F-4D97-AF65-F5344CB8AC3E}">
        <p14:creationId xmlns:p14="http://schemas.microsoft.com/office/powerpoint/2010/main" val="3224010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imes New Roman" panose="02020603050405020304" pitchFamily="18" charset="0"/>
        </a:defRPr>
      </a:lvl2pPr>
      <a:lvl3pPr algn="l" defTabSz="457200" rtl="0" eaLnBrk="0" fontAlgn="base" hangingPunct="0">
        <a:spcBef>
          <a:spcPct val="0"/>
        </a:spcBef>
        <a:spcAft>
          <a:spcPct val="0"/>
        </a:spcAft>
        <a:defRPr sz="3600">
          <a:solidFill>
            <a:schemeClr val="accent1"/>
          </a:solidFill>
          <a:latin typeface="Times New Roman" panose="02020603050405020304" pitchFamily="18" charset="0"/>
        </a:defRPr>
      </a:lvl3pPr>
      <a:lvl4pPr algn="l" defTabSz="457200" rtl="0" eaLnBrk="0" fontAlgn="base" hangingPunct="0">
        <a:spcBef>
          <a:spcPct val="0"/>
        </a:spcBef>
        <a:spcAft>
          <a:spcPct val="0"/>
        </a:spcAft>
        <a:defRPr sz="3600">
          <a:solidFill>
            <a:schemeClr val="accent1"/>
          </a:solidFill>
          <a:latin typeface="Times New Roman" panose="02020603050405020304" pitchFamily="18" charset="0"/>
        </a:defRPr>
      </a:lvl4pPr>
      <a:lvl5pPr algn="l" defTabSz="457200" rtl="0" eaLnBrk="0" fontAlgn="base" hangingPunct="0">
        <a:spcBef>
          <a:spcPct val="0"/>
        </a:spcBef>
        <a:spcAft>
          <a:spcPct val="0"/>
        </a:spcAft>
        <a:defRPr sz="3600">
          <a:solidFill>
            <a:schemeClr val="accent1"/>
          </a:solidFill>
          <a:latin typeface="Times New Roman" panose="02020603050405020304"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1.gif"/><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71C1D9-01C3-02F3-71E6-D3E054071033}"/>
              </a:ext>
            </a:extLst>
          </p:cNvPr>
          <p:cNvSpPr txBox="1"/>
          <p:nvPr/>
        </p:nvSpPr>
        <p:spPr>
          <a:xfrm>
            <a:off x="3329890" y="989571"/>
            <a:ext cx="6586739" cy="1015663"/>
          </a:xfrm>
          <a:prstGeom prst="rect">
            <a:avLst/>
          </a:prstGeom>
          <a:noFill/>
        </p:spPr>
        <p:txBody>
          <a:bodyPr wrap="none" rtlCol="0">
            <a:spAutoFit/>
          </a:bodyPr>
          <a:lstStyle/>
          <a:p>
            <a:pPr algn="ctr"/>
            <a:r>
              <a:rPr lang="en-US" sz="3000" b="1" dirty="0">
                <a:solidFill>
                  <a:srgbClr val="FFFF00"/>
                </a:solidFill>
                <a:latin typeface="Times New Roman" panose="02020603050405020304" pitchFamily="18" charset="0"/>
                <a:ea typeface="Tahoma" panose="020B0604030504040204" pitchFamily="34" charset="0"/>
                <a:cs typeface="Times New Roman" panose="02020603050405020304" pitchFamily="18" charset="0"/>
              </a:rPr>
              <a:t>TRƯỜNG ĐẠI HỌC TRÀ VINH</a:t>
            </a:r>
          </a:p>
          <a:p>
            <a:pPr algn="ctr"/>
            <a:r>
              <a:rPr lang="en-US" sz="3000" b="1" dirty="0">
                <a:solidFill>
                  <a:srgbClr val="FFFF00"/>
                </a:solidFill>
                <a:latin typeface="Times New Roman" panose="02020603050405020304" pitchFamily="18" charset="0"/>
                <a:ea typeface="Tahoma" panose="020B0604030504040204" pitchFamily="34" charset="0"/>
                <a:cs typeface="Times New Roman" panose="02020603050405020304" pitchFamily="18" charset="0"/>
              </a:rPr>
              <a:t>KHOA KỸ THUẬT VÀ CÔNG NGHỆ</a:t>
            </a:r>
          </a:p>
        </p:txBody>
      </p:sp>
      <p:sp>
        <p:nvSpPr>
          <p:cNvPr id="9" name="TextBox 8">
            <a:extLst>
              <a:ext uri="{FF2B5EF4-FFF2-40B4-BE49-F238E27FC236}">
                <a16:creationId xmlns:a16="http://schemas.microsoft.com/office/drawing/2014/main" id="{F0C04280-BDA6-0186-E9D6-7C6FDF1DACBE}"/>
              </a:ext>
            </a:extLst>
          </p:cNvPr>
          <p:cNvSpPr txBox="1"/>
          <p:nvPr/>
        </p:nvSpPr>
        <p:spPr>
          <a:xfrm>
            <a:off x="266217" y="4185478"/>
            <a:ext cx="11597832" cy="1938992"/>
          </a:xfrm>
          <a:prstGeom prst="rect">
            <a:avLst/>
          </a:prstGeom>
          <a:noFill/>
        </p:spPr>
        <p:txBody>
          <a:bodyPr wrap="square" rtlCol="0">
            <a:spAutoFit/>
          </a:bodyPr>
          <a:lstStyle/>
          <a:p>
            <a:pPr algn="just"/>
            <a:r>
              <a:rPr lang="en-US" sz="3000"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Học</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viên</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thực</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hiện</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p>
          <a:p>
            <a:pPr algn="just"/>
            <a:r>
              <a:rPr lang="en-US" sz="3000" b="1" dirty="0">
                <a:latin typeface="Times New Roman" panose="02020603050405020304" pitchFamily="18" charset="0"/>
                <a:ea typeface="Tahoma" panose="020B0604030504040204" pitchFamily="34" charset="0"/>
                <a:cs typeface="Times New Roman" panose="02020603050405020304" pitchFamily="18" charset="0"/>
              </a:rPr>
              <a:t>						-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Nguyễn</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Thị</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Quyên</a:t>
            </a:r>
            <a:r>
              <a:rPr lang="en-US" sz="3000" b="1" dirty="0">
                <a:latin typeface="Times New Roman" panose="02020603050405020304" pitchFamily="18" charset="0"/>
                <a:ea typeface="Tahoma" panose="020B0604030504040204" pitchFamily="34" charset="0"/>
                <a:cs typeface="Times New Roman" panose="02020603050405020304" pitchFamily="18" charset="0"/>
              </a:rPr>
              <a:t> - 911222006</a:t>
            </a:r>
          </a:p>
          <a:p>
            <a:pPr algn="just"/>
            <a:r>
              <a:rPr lang="en-US" sz="3000" b="1" dirty="0">
                <a:latin typeface="Times New Roman" panose="02020603050405020304" pitchFamily="18" charset="0"/>
                <a:ea typeface="Tahoma" panose="020B0604030504040204" pitchFamily="34" charset="0"/>
                <a:cs typeface="Times New Roman" panose="02020603050405020304" pitchFamily="18" charset="0"/>
              </a:rPr>
              <a:t>						-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Đỗ</a:t>
            </a:r>
            <a:r>
              <a:rPr lang="en-US" sz="3000" b="1" dirty="0">
                <a:latin typeface="Times New Roman" panose="02020603050405020304" pitchFamily="18" charset="0"/>
                <a:ea typeface="Tahoma" panose="020B0604030504040204" pitchFamily="34" charset="0"/>
                <a:cs typeface="Times New Roman" panose="02020603050405020304" pitchFamily="18" charset="0"/>
              </a:rPr>
              <a:t> Thành Ý             - 911222013</a:t>
            </a:r>
          </a:p>
          <a:p>
            <a:pPr algn="just"/>
            <a:r>
              <a:rPr lang="en-US" sz="3000" b="1" dirty="0">
                <a:latin typeface="Times New Roman" panose="02020603050405020304" pitchFamily="18" charset="0"/>
                <a:ea typeface="Tahoma" panose="020B0604030504040204" pitchFamily="34" charset="0"/>
                <a:cs typeface="Times New Roman" panose="02020603050405020304" pitchFamily="18" charset="0"/>
              </a:rPr>
              <a:t>						-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Trần</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Quốc</a:t>
            </a:r>
            <a:r>
              <a:rPr lang="en-US" sz="3000" b="1"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err="1">
                <a:latin typeface="Times New Roman" panose="02020603050405020304" pitchFamily="18" charset="0"/>
                <a:ea typeface="Tahoma" panose="020B0604030504040204" pitchFamily="34" charset="0"/>
                <a:cs typeface="Times New Roman" panose="02020603050405020304" pitchFamily="18" charset="0"/>
              </a:rPr>
              <a:t>Tấn</a:t>
            </a:r>
            <a:r>
              <a:rPr lang="en-US" sz="3000" b="1" dirty="0">
                <a:latin typeface="Times New Roman" panose="02020603050405020304" pitchFamily="18" charset="0"/>
                <a:ea typeface="Tahoma" panose="020B0604030504040204" pitchFamily="34" charset="0"/>
                <a:cs typeface="Times New Roman" panose="02020603050405020304" pitchFamily="18" charset="0"/>
              </a:rPr>
              <a:t>       - 911222008</a:t>
            </a:r>
          </a:p>
        </p:txBody>
      </p:sp>
      <p:sp>
        <p:nvSpPr>
          <p:cNvPr id="11" name="TextBox 10">
            <a:extLst>
              <a:ext uri="{FF2B5EF4-FFF2-40B4-BE49-F238E27FC236}">
                <a16:creationId xmlns:a16="http://schemas.microsoft.com/office/drawing/2014/main" id="{5F4EBF85-0E41-342B-4F4A-9BBC1308DF6F}"/>
              </a:ext>
            </a:extLst>
          </p:cNvPr>
          <p:cNvSpPr txBox="1"/>
          <p:nvPr/>
        </p:nvSpPr>
        <p:spPr>
          <a:xfrm>
            <a:off x="266217" y="6230707"/>
            <a:ext cx="11597832" cy="553998"/>
          </a:xfrm>
          <a:prstGeom prst="rect">
            <a:avLst/>
          </a:prstGeom>
          <a:noFill/>
        </p:spPr>
        <p:txBody>
          <a:bodyPr wrap="square" rtlCol="0">
            <a:spAutoFit/>
          </a:bodyPr>
          <a:lstStyle/>
          <a:p>
            <a:pPr algn="ctr"/>
            <a:r>
              <a:rPr lang="en-US" sz="3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Trà</a:t>
            </a:r>
            <a:r>
              <a:rPr lang="en-US" sz="3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Vinh – 09/2023</a:t>
            </a:r>
          </a:p>
        </p:txBody>
      </p:sp>
      <p:sp>
        <p:nvSpPr>
          <p:cNvPr id="2" name="TextBox 1">
            <a:extLst>
              <a:ext uri="{FF2B5EF4-FFF2-40B4-BE49-F238E27FC236}">
                <a16:creationId xmlns:a16="http://schemas.microsoft.com/office/drawing/2014/main" id="{86E3EAB8-14D5-8777-A3A4-58EEA6A3DA7B}"/>
              </a:ext>
            </a:extLst>
          </p:cNvPr>
          <p:cNvSpPr txBox="1"/>
          <p:nvPr/>
        </p:nvSpPr>
        <p:spPr>
          <a:xfrm>
            <a:off x="297083" y="2438961"/>
            <a:ext cx="11597833" cy="1569660"/>
          </a:xfrm>
          <a:prstGeom prst="rect">
            <a:avLst/>
          </a:prstGeom>
          <a:noFill/>
        </p:spPr>
        <p:txBody>
          <a:bodyPr wrap="square" rtlCol="0">
            <a:spAutoFit/>
          </a:bodyPr>
          <a:lstStyle/>
          <a:p>
            <a:pPr algn="ctr"/>
            <a:r>
              <a:rPr lang="en-US" sz="3200" b="1" i="0" dirty="0">
                <a:solidFill>
                  <a:srgbClr val="FFC000"/>
                </a:solidFill>
                <a:effectLst/>
              </a:rPr>
              <a:t>Social Network Analysis and Visualization of Arabic Tweets During the COVID-19 Pandemic</a:t>
            </a:r>
          </a:p>
          <a:p>
            <a:pPr algn="ct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E3EAB8-14D5-8777-A3A4-58EEA6A3DA7B}"/>
              </a:ext>
            </a:extLst>
          </p:cNvPr>
          <p:cNvSpPr txBox="1"/>
          <p:nvPr/>
        </p:nvSpPr>
        <p:spPr>
          <a:xfrm>
            <a:off x="193789" y="3617576"/>
            <a:ext cx="11597833" cy="584775"/>
          </a:xfrm>
          <a:prstGeom prst="rect">
            <a:avLst/>
          </a:prstGeom>
          <a:noFill/>
        </p:spPr>
        <p:txBody>
          <a:bodyPr wrap="square" rtlCol="0">
            <a:spAutoFit/>
          </a:bodyPr>
          <a:lstStyle/>
          <a:p>
            <a:r>
              <a:rPr lang="en-US" sz="3200" b="1" dirty="0">
                <a:solidFill>
                  <a:srgbClr val="0070C0"/>
                </a:solidFill>
              </a:rPr>
              <a:t>GVHD: TS. </a:t>
            </a:r>
            <a:r>
              <a:rPr lang="en-US" sz="3200" b="1" dirty="0" err="1">
                <a:solidFill>
                  <a:srgbClr val="0070C0"/>
                </a:solidFill>
              </a:rPr>
              <a:t>Nguyễn</a:t>
            </a:r>
            <a:r>
              <a:rPr lang="en-US" sz="3200" b="1" dirty="0">
                <a:solidFill>
                  <a:srgbClr val="0070C0"/>
                </a:solidFill>
              </a:rPr>
              <a:t> </a:t>
            </a:r>
            <a:r>
              <a:rPr lang="en-US" sz="3200" b="1" dirty="0" err="1">
                <a:solidFill>
                  <a:srgbClr val="0070C0"/>
                </a:solidFill>
              </a:rPr>
              <a:t>Nhứt</a:t>
            </a:r>
            <a:r>
              <a:rPr lang="en-US" sz="3200" b="1" dirty="0">
                <a:solidFill>
                  <a:srgbClr val="0070C0"/>
                </a:solidFill>
              </a:rPr>
              <a:t> Lam</a:t>
            </a:r>
            <a:endParaRPr lang="en-US" sz="2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7272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10</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1384995"/>
          </a:xfrm>
          <a:prstGeom prst="rect">
            <a:avLst/>
          </a:prstGeom>
          <a:noFill/>
        </p:spPr>
        <p:txBody>
          <a:bodyPr wrap="square" lIns="91440" tIns="45720" rIns="91440" bIns="45720" rtlCol="0" anchor="t">
            <a:spAutoFit/>
          </a:bodyPr>
          <a:lstStyle/>
          <a:p>
            <a:endParaRPr lang="vi-VN" sz="3000" b="1" cap="all" dirty="0">
              <a:solidFill>
                <a:srgbClr val="3B599B"/>
              </a:solidFill>
              <a:cs typeface="Times New Roman"/>
            </a:endParaRPr>
          </a:p>
          <a:p>
            <a:endParaRPr lang="en-US" b="1" cap="all" dirty="0">
              <a:solidFill>
                <a:srgbClr val="3B599B"/>
              </a:solidFill>
              <a:latin typeface="YAFdtQi73Xs 0"/>
            </a:endParaRPr>
          </a:p>
          <a:p>
            <a:pPr algn="just"/>
            <a:endParaRPr lang="en-US" dirty="0">
              <a:solidFill>
                <a:srgbClr val="666666"/>
              </a:solidFill>
              <a:latin typeface="Verdana"/>
              <a:ea typeface="Verdana"/>
            </a:endParaRPr>
          </a:p>
          <a:p>
            <a:pPr algn="just"/>
            <a:endParaRPr lang="en-US" dirty="0">
              <a:cs typeface="Times New Roman"/>
            </a:endParaRPr>
          </a:p>
        </p:txBody>
      </p:sp>
      <p:pic>
        <p:nvPicPr>
          <p:cNvPr id="3" name="Hình ảnh 2" descr="Ảnh có chứa văn bản, ảnh chụp màn hình, hàng, Sơ đồ&#10;&#10;Mô tả được tự động tạo">
            <a:extLst>
              <a:ext uri="{FF2B5EF4-FFF2-40B4-BE49-F238E27FC236}">
                <a16:creationId xmlns:a16="http://schemas.microsoft.com/office/drawing/2014/main" id="{5A9956AA-FAE6-853A-25B4-3D4EBED68371}"/>
              </a:ext>
            </a:extLst>
          </p:cNvPr>
          <p:cNvPicPr>
            <a:picLocks noChangeAspect="1"/>
          </p:cNvPicPr>
          <p:nvPr/>
        </p:nvPicPr>
        <p:blipFill>
          <a:blip r:embed="rId2"/>
          <a:stretch>
            <a:fillRect/>
          </a:stretch>
        </p:blipFill>
        <p:spPr>
          <a:xfrm>
            <a:off x="2711571" y="1368871"/>
            <a:ext cx="5374254" cy="4033993"/>
          </a:xfrm>
          <a:prstGeom prst="rect">
            <a:avLst/>
          </a:prstGeom>
        </p:spPr>
      </p:pic>
      <p:sp>
        <p:nvSpPr>
          <p:cNvPr id="6" name="Hộp Văn bản 5">
            <a:extLst>
              <a:ext uri="{FF2B5EF4-FFF2-40B4-BE49-F238E27FC236}">
                <a16:creationId xmlns:a16="http://schemas.microsoft.com/office/drawing/2014/main" id="{7622210B-C411-1597-BBD3-506F8F3FA2E2}"/>
              </a:ext>
            </a:extLst>
          </p:cNvPr>
          <p:cNvSpPr txBox="1"/>
          <p:nvPr/>
        </p:nvSpPr>
        <p:spPr>
          <a:xfrm>
            <a:off x="999648" y="5357962"/>
            <a:ext cx="102065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solidFill>
                  <a:srgbClr val="666666"/>
                </a:solidFill>
                <a:latin typeface="Times New Roman"/>
                <a:ea typeface="Verdana"/>
                <a:cs typeface="Times New Roman"/>
              </a:rPr>
              <a:t>FIGURE 2.</a:t>
            </a:r>
            <a:endParaRPr lang="vi-VN" sz="2400">
              <a:latin typeface="Times New Roman"/>
              <a:cs typeface="Times New Roman"/>
            </a:endParaRPr>
          </a:p>
          <a:p>
            <a:r>
              <a:rPr lang="vi-VN" sz="2400" err="1">
                <a:solidFill>
                  <a:srgbClr val="666666"/>
                </a:solidFill>
                <a:latin typeface="Times New Roman"/>
                <a:ea typeface="Verdana"/>
                <a:cs typeface="Times New Roman"/>
              </a:rPr>
              <a:t>Number</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nodes</a:t>
            </a:r>
            <a:r>
              <a:rPr lang="vi-VN" sz="2400" dirty="0">
                <a:solidFill>
                  <a:srgbClr val="666666"/>
                </a:solidFill>
                <a:latin typeface="Times New Roman"/>
                <a:ea typeface="Verdana"/>
                <a:cs typeface="Times New Roman"/>
              </a:rPr>
              <a:t> in the </a:t>
            </a:r>
            <a:r>
              <a:rPr lang="vi-VN" sz="2400" err="1">
                <a:solidFill>
                  <a:srgbClr val="666666"/>
                </a:solidFill>
                <a:latin typeface="Times New Roman"/>
                <a:ea typeface="Verdana"/>
                <a:cs typeface="Times New Roman"/>
              </a:rPr>
              <a:t>different</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locations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Only</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users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who</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reside</a:t>
            </a:r>
            <a:r>
              <a:rPr lang="vi-VN" sz="2400" dirty="0">
                <a:solidFill>
                  <a:srgbClr val="666666"/>
                </a:solidFill>
                <a:latin typeface="Times New Roman"/>
                <a:ea typeface="Verdana"/>
                <a:cs typeface="Times New Roman"/>
              </a:rPr>
              <a:t> in Saudi Arabia </a:t>
            </a:r>
            <a:r>
              <a:rPr lang="vi-VN" sz="2400" err="1">
                <a:solidFill>
                  <a:srgbClr val="666666"/>
                </a:solidFill>
                <a:latin typeface="Times New Roman"/>
                <a:ea typeface="Verdana"/>
                <a:cs typeface="Times New Roman"/>
              </a:rPr>
              <a:t>were</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included</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colored</a:t>
            </a:r>
            <a:r>
              <a:rPr lang="vi-VN" sz="2400" dirty="0">
                <a:solidFill>
                  <a:srgbClr val="666666"/>
                </a:solidFill>
                <a:latin typeface="Times New Roman"/>
                <a:ea typeface="Verdana"/>
                <a:cs typeface="Times New Roman"/>
              </a:rPr>
              <a:t> in </a:t>
            </a:r>
            <a:r>
              <a:rPr lang="vi-VN" sz="2400" err="1">
                <a:solidFill>
                  <a:srgbClr val="666666"/>
                </a:solidFill>
                <a:latin typeface="Times New Roman"/>
                <a:ea typeface="Verdana"/>
                <a:cs typeface="Times New Roman"/>
              </a:rPr>
              <a:t>yellow</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while</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others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were</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excluded</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from</a:t>
            </a:r>
            <a:r>
              <a:rPr lang="vi-VN" sz="2400" dirty="0">
                <a:solidFill>
                  <a:srgbClr val="666666"/>
                </a:solidFill>
                <a:latin typeface="Times New Roman"/>
                <a:ea typeface="Verdana"/>
                <a:cs typeface="Times New Roman"/>
              </a:rPr>
              <a:t> the </a:t>
            </a:r>
            <a:r>
              <a:rPr lang="vi-VN" sz="2400" err="1">
                <a:solidFill>
                  <a:srgbClr val="666666"/>
                </a:solidFill>
                <a:latin typeface="Times New Roman"/>
                <a:ea typeface="Verdana"/>
                <a:cs typeface="Times New Roman"/>
              </a:rPr>
              <a:t>analysis</a:t>
            </a:r>
            <a:r>
              <a:rPr lang="vi-VN" sz="2400" dirty="0">
                <a:solidFill>
                  <a:srgbClr val="666666"/>
                </a:solidFill>
                <a:latin typeface="Times New Roman"/>
                <a:ea typeface="Verdana"/>
                <a:cs typeface="Times New Roman"/>
              </a:rPr>
              <a:t>.</a:t>
            </a:r>
            <a:endParaRPr lang="vi-VN" sz="2400">
              <a:latin typeface="Times New Roman"/>
              <a:cs typeface="Times New Roman"/>
            </a:endParaRPr>
          </a:p>
          <a:p>
            <a:pPr algn="l"/>
            <a:endParaRPr lang="vi-VN" sz="2400" dirty="0">
              <a:cs typeface="Times New Roman"/>
            </a:endParaRPr>
          </a:p>
        </p:txBody>
      </p:sp>
    </p:spTree>
    <p:extLst>
      <p:ext uri="{BB962C8B-B14F-4D97-AF65-F5344CB8AC3E}">
        <p14:creationId xmlns:p14="http://schemas.microsoft.com/office/powerpoint/2010/main" val="4051964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11</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923330"/>
          </a:xfrm>
          <a:prstGeom prst="rect">
            <a:avLst/>
          </a:prstGeom>
          <a:noFill/>
        </p:spPr>
        <p:txBody>
          <a:bodyPr wrap="square" lIns="91440" tIns="45720" rIns="91440" bIns="45720" rtlCol="0" anchor="t">
            <a:spAutoFit/>
          </a:bodyPr>
          <a:lstStyle/>
          <a:p>
            <a:endParaRPr lang="en-US" b="1" cap="all" dirty="0">
              <a:solidFill>
                <a:srgbClr val="3B599B"/>
              </a:solidFill>
              <a:latin typeface="YAFdtQi73Xs 0"/>
            </a:endParaRPr>
          </a:p>
          <a:p>
            <a:pPr algn="just"/>
            <a:endParaRPr lang="en-US" dirty="0">
              <a:solidFill>
                <a:srgbClr val="666666"/>
              </a:solidFill>
              <a:latin typeface="Verdana"/>
              <a:ea typeface="Verdana"/>
            </a:endParaRPr>
          </a:p>
          <a:p>
            <a:pPr algn="just"/>
            <a:endParaRPr lang="en-US" dirty="0">
              <a:cs typeface="Times New Roman"/>
            </a:endParaRPr>
          </a:p>
        </p:txBody>
      </p:sp>
      <p:pic>
        <p:nvPicPr>
          <p:cNvPr id="3" name="Hình ảnh 2" descr="Ảnh có chứa văn bản, ảnh chụp màn hình, Phông chữ, số&#10;&#10;Mô tả được tự động tạo">
            <a:extLst>
              <a:ext uri="{FF2B5EF4-FFF2-40B4-BE49-F238E27FC236}">
                <a16:creationId xmlns:a16="http://schemas.microsoft.com/office/drawing/2014/main" id="{B856DC1F-6D43-DA9A-D320-E9A573FDD5C4}"/>
              </a:ext>
            </a:extLst>
          </p:cNvPr>
          <p:cNvPicPr>
            <a:picLocks noChangeAspect="1"/>
          </p:cNvPicPr>
          <p:nvPr/>
        </p:nvPicPr>
        <p:blipFill>
          <a:blip r:embed="rId2"/>
          <a:stretch>
            <a:fillRect/>
          </a:stretch>
        </p:blipFill>
        <p:spPr>
          <a:xfrm>
            <a:off x="1949570" y="1222885"/>
            <a:ext cx="6035615" cy="3980907"/>
          </a:xfrm>
          <a:prstGeom prst="rect">
            <a:avLst/>
          </a:prstGeom>
        </p:spPr>
      </p:pic>
      <p:sp>
        <p:nvSpPr>
          <p:cNvPr id="6" name="Hộp Văn bản 5">
            <a:extLst>
              <a:ext uri="{FF2B5EF4-FFF2-40B4-BE49-F238E27FC236}">
                <a16:creationId xmlns:a16="http://schemas.microsoft.com/office/drawing/2014/main" id="{F18B42CB-8C09-5618-0EFF-26531AE36EF3}"/>
              </a:ext>
            </a:extLst>
          </p:cNvPr>
          <p:cNvSpPr txBox="1"/>
          <p:nvPr/>
        </p:nvSpPr>
        <p:spPr>
          <a:xfrm>
            <a:off x="1893018" y="5209114"/>
            <a:ext cx="73761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solidFill>
                  <a:srgbClr val="666666"/>
                </a:solidFill>
                <a:latin typeface="Times New Roman"/>
                <a:ea typeface="Verdana"/>
                <a:cs typeface="Times New Roman"/>
              </a:rPr>
              <a:t>FIGURE 3.</a:t>
            </a:r>
            <a:endParaRPr lang="vi-VN" sz="2400">
              <a:latin typeface="Times New Roman"/>
              <a:cs typeface="Times New Roman"/>
            </a:endParaRPr>
          </a:p>
          <a:p>
            <a:r>
              <a:rPr lang="vi-VN" sz="2400" err="1">
                <a:solidFill>
                  <a:srgbClr val="666666"/>
                </a:solidFill>
                <a:latin typeface="Times New Roman"/>
                <a:ea typeface="Verdana"/>
                <a:cs typeface="Times New Roman"/>
              </a:rPr>
              <a:t>Counts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of</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tweet</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types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Mention</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tweets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are</a:t>
            </a:r>
            <a:r>
              <a:rPr lang="vi-VN" sz="2400" dirty="0">
                <a:solidFill>
                  <a:srgbClr val="666666"/>
                </a:solidFill>
                <a:latin typeface="Times New Roman"/>
                <a:ea typeface="Verdana"/>
                <a:cs typeface="Times New Roman"/>
              </a:rPr>
              <a:t> the </a:t>
            </a:r>
            <a:r>
              <a:rPr lang="vi-VN" sz="2400" err="1">
                <a:solidFill>
                  <a:srgbClr val="666666"/>
                </a:solidFill>
                <a:latin typeface="Times New Roman"/>
                <a:ea typeface="Verdana"/>
                <a:cs typeface="Times New Roman"/>
              </a:rPr>
              <a:t>most</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common</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tweets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followed</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by</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retweets</a:t>
            </a:r>
            <a:r>
              <a:rPr lang="vi-VN" sz="2400" dirty="0">
                <a:solidFill>
                  <a:srgbClr val="666666"/>
                </a:solidFill>
                <a:latin typeface="Times New Roman"/>
                <a:ea typeface="Verdana"/>
                <a:cs typeface="Times New Roman"/>
              </a:rPr>
              <a:t>.</a:t>
            </a:r>
            <a:endParaRPr lang="vi-VN" sz="2400" dirty="0">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33952080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12</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923330"/>
          </a:xfrm>
          <a:prstGeom prst="rect">
            <a:avLst/>
          </a:prstGeom>
          <a:noFill/>
        </p:spPr>
        <p:txBody>
          <a:bodyPr wrap="square" lIns="91440" tIns="45720" rIns="91440" bIns="45720" rtlCol="0" anchor="t">
            <a:spAutoFit/>
          </a:bodyPr>
          <a:lstStyle/>
          <a:p>
            <a:endParaRPr lang="en-US" b="1" cap="all" dirty="0">
              <a:solidFill>
                <a:srgbClr val="3B599B"/>
              </a:solidFill>
              <a:latin typeface="YAFdtQi73Xs 0"/>
            </a:endParaRPr>
          </a:p>
          <a:p>
            <a:pPr algn="just"/>
            <a:endParaRPr lang="en-US" dirty="0">
              <a:solidFill>
                <a:srgbClr val="666666"/>
              </a:solidFill>
              <a:latin typeface="Verdana"/>
              <a:ea typeface="Verdana"/>
            </a:endParaRPr>
          </a:p>
          <a:p>
            <a:pPr algn="just"/>
            <a:endParaRPr lang="en-US" dirty="0">
              <a:cs typeface="Times New Roman"/>
            </a:endParaRPr>
          </a:p>
        </p:txBody>
      </p:sp>
      <p:pic>
        <p:nvPicPr>
          <p:cNvPr id="3" name="Hình ảnh 2" descr="Ảnh có chứa văn bản, ảnh chụp màn hình, Phông chữ, số&#10;&#10;Mô tả được tự động tạo">
            <a:extLst>
              <a:ext uri="{FF2B5EF4-FFF2-40B4-BE49-F238E27FC236}">
                <a16:creationId xmlns:a16="http://schemas.microsoft.com/office/drawing/2014/main" id="{B4AD0D05-87CD-FBB6-89EA-1EC3AEC25389}"/>
              </a:ext>
            </a:extLst>
          </p:cNvPr>
          <p:cNvPicPr>
            <a:picLocks noChangeAspect="1"/>
          </p:cNvPicPr>
          <p:nvPr/>
        </p:nvPicPr>
        <p:blipFill>
          <a:blip r:embed="rId2"/>
          <a:stretch>
            <a:fillRect/>
          </a:stretch>
        </p:blipFill>
        <p:spPr>
          <a:xfrm>
            <a:off x="3099758" y="1140894"/>
            <a:ext cx="5532407" cy="4461194"/>
          </a:xfrm>
          <a:prstGeom prst="rect">
            <a:avLst/>
          </a:prstGeom>
        </p:spPr>
      </p:pic>
      <p:sp>
        <p:nvSpPr>
          <p:cNvPr id="6" name="Hộp Văn bản 5">
            <a:extLst>
              <a:ext uri="{FF2B5EF4-FFF2-40B4-BE49-F238E27FC236}">
                <a16:creationId xmlns:a16="http://schemas.microsoft.com/office/drawing/2014/main" id="{1F24249D-513A-2E2D-46C4-D2222A87C203}"/>
              </a:ext>
            </a:extLst>
          </p:cNvPr>
          <p:cNvSpPr txBox="1"/>
          <p:nvPr/>
        </p:nvSpPr>
        <p:spPr>
          <a:xfrm>
            <a:off x="4318000" y="4990353"/>
            <a:ext cx="3974352" cy="866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sp>
        <p:nvSpPr>
          <p:cNvPr id="7" name="Hộp Văn bản 6">
            <a:extLst>
              <a:ext uri="{FF2B5EF4-FFF2-40B4-BE49-F238E27FC236}">
                <a16:creationId xmlns:a16="http://schemas.microsoft.com/office/drawing/2014/main" id="{614691E5-6157-140D-AC79-70658AB4B2C0}"/>
              </a:ext>
            </a:extLst>
          </p:cNvPr>
          <p:cNvSpPr txBox="1"/>
          <p:nvPr/>
        </p:nvSpPr>
        <p:spPr>
          <a:xfrm>
            <a:off x="792445" y="5469316"/>
            <a:ext cx="107708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000" b="1" dirty="0">
                <a:solidFill>
                  <a:srgbClr val="666666"/>
                </a:solidFill>
                <a:latin typeface="Times New Roman"/>
                <a:ea typeface="Verdana"/>
                <a:cs typeface="Times New Roman"/>
              </a:rPr>
              <a:t>FIGURE 4.</a:t>
            </a:r>
            <a:endParaRPr lang="vi-VN" sz="2000">
              <a:latin typeface="Times New Roman"/>
              <a:cs typeface="Times New Roman"/>
            </a:endParaRPr>
          </a:p>
          <a:p>
            <a:r>
              <a:rPr lang="vi-VN" sz="2000" err="1">
                <a:solidFill>
                  <a:srgbClr val="666666"/>
                </a:solidFill>
                <a:latin typeface="Times New Roman"/>
                <a:ea typeface="Verdana"/>
                <a:cs typeface="Times New Roman"/>
              </a:rPr>
              <a:t>Number</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range</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of</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user</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followers</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Most</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of</a:t>
            </a:r>
            <a:r>
              <a:rPr lang="vi-VN" sz="2000" dirty="0">
                <a:solidFill>
                  <a:srgbClr val="666666"/>
                </a:solidFill>
                <a:latin typeface="Times New Roman"/>
                <a:ea typeface="Verdana"/>
                <a:cs typeface="Times New Roman"/>
              </a:rPr>
              <a:t> the </a:t>
            </a:r>
            <a:r>
              <a:rPr lang="vi-VN" sz="2000" err="1">
                <a:solidFill>
                  <a:srgbClr val="666666"/>
                </a:solidFill>
                <a:latin typeface="Times New Roman"/>
                <a:ea typeface="Verdana"/>
                <a:cs typeface="Times New Roman"/>
              </a:rPr>
              <a:t>users</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approximately</a:t>
            </a:r>
            <a:r>
              <a:rPr lang="vi-VN" sz="2000" dirty="0">
                <a:solidFill>
                  <a:srgbClr val="666666"/>
                </a:solidFill>
                <a:latin typeface="Times New Roman"/>
                <a:ea typeface="Verdana"/>
                <a:cs typeface="Times New Roman"/>
              </a:rPr>
              <a:t> 2800 </a:t>
            </a:r>
            <a:r>
              <a:rPr lang="vi-VN" sz="2000" err="1">
                <a:solidFill>
                  <a:srgbClr val="666666"/>
                </a:solidFill>
                <a:latin typeface="Times New Roman"/>
                <a:ea typeface="Verdana"/>
                <a:cs typeface="Times New Roman"/>
              </a:rPr>
              <a:t>users</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have</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less</a:t>
            </a:r>
            <a:r>
              <a:rPr lang="vi-VN" sz="2000" dirty="0">
                <a:solidFill>
                  <a:srgbClr val="666666"/>
                </a:solidFill>
                <a:latin typeface="Times New Roman"/>
                <a:ea typeface="Verdana"/>
                <a:cs typeface="Times New Roman"/>
              </a:rPr>
              <a:t> than 500 </a:t>
            </a:r>
            <a:r>
              <a:rPr lang="vi-VN" sz="2000" err="1">
                <a:solidFill>
                  <a:srgbClr val="666666"/>
                </a:solidFill>
                <a:latin typeface="Times New Roman"/>
                <a:ea typeface="Verdana"/>
                <a:cs typeface="Times New Roman"/>
              </a:rPr>
              <a:t>followers</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Many</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of</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them</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approximately</a:t>
            </a:r>
            <a:r>
              <a:rPr lang="vi-VN" sz="2000" dirty="0">
                <a:solidFill>
                  <a:srgbClr val="666666"/>
                </a:solidFill>
                <a:latin typeface="Times New Roman"/>
                <a:ea typeface="Verdana"/>
                <a:cs typeface="Times New Roman"/>
              </a:rPr>
              <a:t> 1400 </a:t>
            </a:r>
            <a:r>
              <a:rPr lang="vi-VN" sz="2000" err="1">
                <a:solidFill>
                  <a:srgbClr val="666666"/>
                </a:solidFill>
                <a:latin typeface="Times New Roman"/>
                <a:ea typeface="Verdana"/>
                <a:cs typeface="Times New Roman"/>
              </a:rPr>
              <a:t>users</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have</a:t>
            </a:r>
            <a:r>
              <a:rPr lang="vi-VN" sz="2000" dirty="0">
                <a:solidFill>
                  <a:srgbClr val="666666"/>
                </a:solidFill>
                <a:latin typeface="Times New Roman"/>
                <a:ea typeface="Verdana"/>
                <a:cs typeface="Times New Roman"/>
              </a:rPr>
              <a:t> </a:t>
            </a:r>
            <a:r>
              <a:rPr lang="vi-VN" sz="2000" err="1">
                <a:solidFill>
                  <a:srgbClr val="666666"/>
                </a:solidFill>
                <a:latin typeface="Times New Roman"/>
                <a:ea typeface="Verdana"/>
                <a:cs typeface="Times New Roman"/>
              </a:rPr>
              <a:t>between</a:t>
            </a:r>
            <a:r>
              <a:rPr lang="vi-VN" sz="2000" dirty="0">
                <a:solidFill>
                  <a:srgbClr val="666666"/>
                </a:solidFill>
                <a:latin typeface="Times New Roman"/>
                <a:ea typeface="Verdana"/>
                <a:cs typeface="Times New Roman"/>
              </a:rPr>
              <a:t> 1001 </a:t>
            </a:r>
            <a:r>
              <a:rPr lang="vi-VN" sz="2000" err="1">
                <a:solidFill>
                  <a:srgbClr val="666666"/>
                </a:solidFill>
                <a:latin typeface="Times New Roman"/>
                <a:ea typeface="Verdana"/>
                <a:cs typeface="Times New Roman"/>
              </a:rPr>
              <a:t>and</a:t>
            </a:r>
            <a:r>
              <a:rPr lang="vi-VN" sz="2000" dirty="0">
                <a:solidFill>
                  <a:srgbClr val="666666"/>
                </a:solidFill>
                <a:latin typeface="Times New Roman"/>
                <a:ea typeface="Verdana"/>
                <a:cs typeface="Times New Roman"/>
              </a:rPr>
              <a:t> 4000 </a:t>
            </a:r>
            <a:r>
              <a:rPr lang="vi-VN" sz="2000" err="1">
                <a:solidFill>
                  <a:srgbClr val="666666"/>
                </a:solidFill>
                <a:latin typeface="Times New Roman"/>
                <a:ea typeface="Verdana"/>
                <a:cs typeface="Times New Roman"/>
              </a:rPr>
              <a:t>followers</a:t>
            </a:r>
            <a:r>
              <a:rPr lang="vi-VN" sz="2000" dirty="0">
                <a:solidFill>
                  <a:srgbClr val="666666"/>
                </a:solidFill>
                <a:latin typeface="Times New Roman"/>
                <a:ea typeface="Verdana"/>
                <a:cs typeface="Times New Roman"/>
              </a:rPr>
              <a:t>.</a:t>
            </a:r>
            <a:endParaRPr lang="vi-VN" sz="2000">
              <a:latin typeface="Times New Roman"/>
              <a:cs typeface="Times New Roman"/>
            </a:endParaRPr>
          </a:p>
          <a:p>
            <a:pPr algn="l"/>
            <a:endParaRPr lang="vi-VN" sz="2000" dirty="0">
              <a:cs typeface="Times New Roman"/>
            </a:endParaRPr>
          </a:p>
        </p:txBody>
      </p:sp>
    </p:spTree>
    <p:extLst>
      <p:ext uri="{BB962C8B-B14F-4D97-AF65-F5344CB8AC3E}">
        <p14:creationId xmlns:p14="http://schemas.microsoft.com/office/powerpoint/2010/main" val="1503048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13</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627623" cy="3046988"/>
          </a:xfrm>
          <a:prstGeom prst="rect">
            <a:avLst/>
          </a:prstGeom>
          <a:noFill/>
        </p:spPr>
        <p:txBody>
          <a:bodyPr wrap="square" lIns="91440" tIns="45720" rIns="91440" bIns="45720" rtlCol="0" anchor="t">
            <a:spAutoFit/>
          </a:bodyPr>
          <a:lstStyle/>
          <a:p>
            <a:r>
              <a:rPr lang="vi-VN" sz="2400" b="1" cap="all" dirty="0">
                <a:latin typeface="Times New Roman"/>
                <a:cs typeface="Times New Roman"/>
              </a:rPr>
              <a:t>C. SOCIAL NETWORK ANALYSIS</a:t>
            </a:r>
            <a:endParaRPr lang="vi-VN" sz="2400">
              <a:cs typeface="Times New Roman"/>
            </a:endParaRPr>
          </a:p>
          <a:p>
            <a:pPr algn="just"/>
            <a:r>
              <a:rPr lang="vi-VN" sz="2400" err="1">
                <a:latin typeface="Times New Roman"/>
                <a:cs typeface="Times New Roman"/>
              </a:rPr>
              <a:t>One</a:t>
            </a:r>
            <a:r>
              <a:rPr lang="vi-VN" sz="2400" dirty="0">
                <a:latin typeface="Times New Roman"/>
                <a:cs typeface="Times New Roman"/>
              </a:rPr>
              <a:t> </a:t>
            </a:r>
            <a:r>
              <a:rPr lang="vi-VN" sz="2400" err="1">
                <a:latin typeface="Times New Roman"/>
                <a:cs typeface="Times New Roman"/>
              </a:rPr>
              <a:t>of</a:t>
            </a:r>
            <a:r>
              <a:rPr lang="vi-VN" sz="2400" dirty="0">
                <a:latin typeface="Times New Roman"/>
                <a:cs typeface="Times New Roman"/>
              </a:rPr>
              <a:t> the </a:t>
            </a:r>
            <a:r>
              <a:rPr lang="vi-VN" sz="2400" err="1">
                <a:latin typeface="Times New Roman"/>
                <a:cs typeface="Times New Roman"/>
              </a:rPr>
              <a:t>key</a:t>
            </a:r>
            <a:r>
              <a:rPr lang="vi-VN" sz="2400" dirty="0">
                <a:latin typeface="Times New Roman"/>
                <a:cs typeface="Times New Roman"/>
              </a:rPr>
              <a:t> </a:t>
            </a:r>
            <a:r>
              <a:rPr lang="vi-VN" sz="2400" err="1">
                <a:latin typeface="Times New Roman"/>
                <a:cs typeface="Times New Roman"/>
              </a:rPr>
              <a:t>characteristics</a:t>
            </a:r>
            <a:r>
              <a:rPr lang="vi-VN" sz="2400" dirty="0">
                <a:latin typeface="Times New Roman"/>
                <a:cs typeface="Times New Roman"/>
              </a:rPr>
              <a:t> </a:t>
            </a:r>
            <a:r>
              <a:rPr lang="vi-VN" sz="2400" err="1">
                <a:latin typeface="Times New Roman"/>
                <a:cs typeface="Times New Roman"/>
              </a:rPr>
              <a:t>of</a:t>
            </a:r>
            <a:r>
              <a:rPr lang="vi-VN" sz="2400" dirty="0">
                <a:latin typeface="Times New Roman"/>
                <a:cs typeface="Times New Roman"/>
              </a:rPr>
              <a:t> </a:t>
            </a:r>
            <a:r>
              <a:rPr lang="vi-VN" sz="2400" err="1">
                <a:latin typeface="Times New Roman"/>
                <a:cs typeface="Times New Roman"/>
              </a:rPr>
              <a:t>social</a:t>
            </a:r>
            <a:r>
              <a:rPr lang="vi-VN" sz="2400" dirty="0">
                <a:latin typeface="Times New Roman"/>
                <a:cs typeface="Times New Roman"/>
              </a:rPr>
              <a:t> </a:t>
            </a:r>
            <a:r>
              <a:rPr lang="vi-VN" sz="2400" err="1">
                <a:latin typeface="Times New Roman"/>
                <a:cs typeface="Times New Roman"/>
              </a:rPr>
              <a:t>network</a:t>
            </a:r>
            <a:r>
              <a:rPr lang="vi-VN" sz="2400" dirty="0">
                <a:latin typeface="Times New Roman"/>
                <a:cs typeface="Times New Roman"/>
              </a:rPr>
              <a:t> </a:t>
            </a:r>
            <a:r>
              <a:rPr lang="vi-VN" sz="2400" err="1">
                <a:latin typeface="Times New Roman"/>
                <a:cs typeface="Times New Roman"/>
              </a:rPr>
              <a:t>analysis</a:t>
            </a:r>
            <a:r>
              <a:rPr lang="vi-VN" sz="2400" dirty="0">
                <a:latin typeface="Times New Roman"/>
                <a:cs typeface="Times New Roman"/>
              </a:rPr>
              <a:t> </a:t>
            </a:r>
            <a:r>
              <a:rPr lang="vi-VN" sz="2400" err="1">
                <a:latin typeface="Times New Roman"/>
                <a:cs typeface="Times New Roman"/>
              </a:rPr>
              <a:t>is</a:t>
            </a:r>
            <a:r>
              <a:rPr lang="vi-VN" sz="2400" dirty="0">
                <a:latin typeface="Times New Roman"/>
                <a:cs typeface="Times New Roman"/>
              </a:rPr>
              <a:t> </a:t>
            </a:r>
            <a:r>
              <a:rPr lang="vi-VN" sz="2400" err="1">
                <a:latin typeface="Times New Roman"/>
                <a:cs typeface="Times New Roman"/>
              </a:rPr>
              <a:t>finding</a:t>
            </a:r>
            <a:r>
              <a:rPr lang="vi-VN" sz="2400" dirty="0">
                <a:latin typeface="Times New Roman"/>
                <a:cs typeface="Times New Roman"/>
              </a:rPr>
              <a:t> </a:t>
            </a:r>
            <a:r>
              <a:rPr lang="vi-VN" sz="2400" err="1">
                <a:latin typeface="Times New Roman"/>
                <a:cs typeface="Times New Roman"/>
              </a:rPr>
              <a:t>prominent</a:t>
            </a:r>
            <a:r>
              <a:rPr lang="vi-VN" sz="2400" dirty="0">
                <a:latin typeface="Times New Roman"/>
                <a:cs typeface="Times New Roman"/>
              </a:rPr>
              <a:t> </a:t>
            </a:r>
            <a:r>
              <a:rPr lang="vi-VN" sz="2400" err="1">
                <a:latin typeface="Times New Roman"/>
                <a:cs typeface="Times New Roman"/>
              </a:rPr>
              <a:t>and</a:t>
            </a:r>
            <a:r>
              <a:rPr lang="vi-VN" sz="2400" dirty="0">
                <a:latin typeface="Times New Roman"/>
                <a:cs typeface="Times New Roman"/>
              </a:rPr>
              <a:t> </a:t>
            </a:r>
            <a:r>
              <a:rPr lang="vi-VN" sz="2400" err="1">
                <a:latin typeface="Times New Roman"/>
                <a:cs typeface="Times New Roman"/>
              </a:rPr>
              <a:t>influential</a:t>
            </a:r>
            <a:r>
              <a:rPr lang="vi-VN" sz="2400" dirty="0">
                <a:latin typeface="Times New Roman"/>
                <a:cs typeface="Times New Roman"/>
              </a:rPr>
              <a:t> </a:t>
            </a:r>
            <a:r>
              <a:rPr lang="vi-VN" sz="2400" err="1">
                <a:latin typeface="Times New Roman"/>
                <a:cs typeface="Times New Roman"/>
              </a:rPr>
              <a:t>nodes</a:t>
            </a:r>
            <a:r>
              <a:rPr lang="vi-VN" sz="2400" dirty="0">
                <a:latin typeface="Times New Roman"/>
                <a:cs typeface="Times New Roman"/>
              </a:rPr>
              <a:t> in the </a:t>
            </a:r>
            <a:r>
              <a:rPr lang="vi-VN" sz="2400" err="1">
                <a:latin typeface="Times New Roman"/>
                <a:cs typeface="Times New Roman"/>
              </a:rPr>
              <a:t>social</a:t>
            </a:r>
            <a:r>
              <a:rPr lang="vi-VN" sz="2400" dirty="0">
                <a:latin typeface="Times New Roman"/>
                <a:cs typeface="Times New Roman"/>
              </a:rPr>
              <a:t> </a:t>
            </a:r>
            <a:r>
              <a:rPr lang="vi-VN" sz="2400" err="1">
                <a:latin typeface="Times New Roman"/>
                <a:cs typeface="Times New Roman"/>
              </a:rPr>
              <a:t>network</a:t>
            </a:r>
            <a:r>
              <a:rPr lang="vi-VN" sz="2400" dirty="0">
                <a:latin typeface="Times New Roman"/>
                <a:cs typeface="Times New Roman"/>
              </a:rPr>
              <a:t>. </a:t>
            </a:r>
            <a:r>
              <a:rPr lang="vi-VN" sz="2400" err="1">
                <a:latin typeface="Times New Roman"/>
                <a:cs typeface="Times New Roman"/>
              </a:rPr>
              <a:t>centrality</a:t>
            </a:r>
            <a:r>
              <a:rPr lang="vi-VN" sz="2400" dirty="0">
                <a:latin typeface="Times New Roman"/>
                <a:cs typeface="Times New Roman"/>
              </a:rPr>
              <a:t> </a:t>
            </a:r>
            <a:r>
              <a:rPr lang="vi-VN" sz="2400" err="1">
                <a:latin typeface="Times New Roman"/>
                <a:cs typeface="Times New Roman"/>
              </a:rPr>
              <a:t>measures</a:t>
            </a:r>
            <a:r>
              <a:rPr lang="vi-VN" sz="2400" dirty="0">
                <a:latin typeface="Times New Roman"/>
                <a:cs typeface="Times New Roman"/>
              </a:rPr>
              <a:t> </a:t>
            </a:r>
            <a:r>
              <a:rPr lang="vi-VN" sz="2400" err="1">
                <a:latin typeface="Times New Roman"/>
                <a:cs typeface="Times New Roman"/>
              </a:rPr>
              <a:t>are</a:t>
            </a:r>
            <a:r>
              <a:rPr lang="vi-VN" sz="2400" dirty="0">
                <a:latin typeface="Times New Roman"/>
                <a:cs typeface="Times New Roman"/>
              </a:rPr>
              <a:t> </a:t>
            </a:r>
            <a:r>
              <a:rPr lang="vi-VN" sz="2400" err="1">
                <a:latin typeface="Times New Roman"/>
                <a:cs typeface="Times New Roman"/>
              </a:rPr>
              <a:t>among</a:t>
            </a:r>
            <a:r>
              <a:rPr lang="vi-VN" sz="2400" dirty="0">
                <a:latin typeface="Times New Roman"/>
                <a:cs typeface="Times New Roman"/>
              </a:rPr>
              <a:t> the </a:t>
            </a:r>
            <a:r>
              <a:rPr lang="vi-VN" sz="2400" err="1">
                <a:latin typeface="Times New Roman"/>
                <a:cs typeface="Times New Roman"/>
              </a:rPr>
              <a:t>most</a:t>
            </a:r>
            <a:r>
              <a:rPr lang="vi-VN" sz="2400" dirty="0">
                <a:latin typeface="Times New Roman"/>
                <a:cs typeface="Times New Roman"/>
              </a:rPr>
              <a:t> </a:t>
            </a:r>
            <a:r>
              <a:rPr lang="vi-VN" sz="2400" err="1">
                <a:latin typeface="Times New Roman"/>
                <a:cs typeface="Times New Roman"/>
              </a:rPr>
              <a:t>commonly</a:t>
            </a:r>
            <a:r>
              <a:rPr lang="vi-VN" sz="2400" dirty="0">
                <a:latin typeface="Times New Roman"/>
                <a:cs typeface="Times New Roman"/>
              </a:rPr>
              <a:t> </a:t>
            </a:r>
            <a:r>
              <a:rPr lang="vi-VN" sz="2400" err="1">
                <a:latin typeface="Times New Roman"/>
                <a:cs typeface="Times New Roman"/>
              </a:rPr>
              <a:t>used</a:t>
            </a:r>
            <a:r>
              <a:rPr lang="vi-VN" sz="2400" dirty="0">
                <a:latin typeface="Times New Roman"/>
                <a:cs typeface="Times New Roman"/>
              </a:rPr>
              <a:t> </a:t>
            </a:r>
            <a:r>
              <a:rPr lang="vi-VN" sz="2400" err="1">
                <a:latin typeface="Times New Roman"/>
                <a:cs typeface="Times New Roman"/>
              </a:rPr>
              <a:t>indices</a:t>
            </a:r>
            <a:r>
              <a:rPr lang="vi-VN" sz="2400" dirty="0">
                <a:latin typeface="Times New Roman"/>
                <a:cs typeface="Times New Roman"/>
              </a:rPr>
              <a:t> </a:t>
            </a:r>
            <a:r>
              <a:rPr lang="vi-VN" sz="2400" err="1">
                <a:latin typeface="Times New Roman"/>
                <a:cs typeface="Times New Roman"/>
              </a:rPr>
              <a:t>based</a:t>
            </a:r>
            <a:r>
              <a:rPr lang="vi-VN" sz="2400" dirty="0">
                <a:latin typeface="Times New Roman"/>
                <a:cs typeface="Times New Roman"/>
              </a:rPr>
              <a:t> </a:t>
            </a:r>
            <a:r>
              <a:rPr lang="vi-VN" sz="2400" err="1">
                <a:latin typeface="Times New Roman"/>
                <a:cs typeface="Times New Roman"/>
              </a:rPr>
              <a:t>on</a:t>
            </a:r>
            <a:r>
              <a:rPr lang="vi-VN" sz="2400" dirty="0">
                <a:latin typeface="Times New Roman"/>
                <a:cs typeface="Times New Roman"/>
              </a:rPr>
              <a:t> </a:t>
            </a:r>
            <a:r>
              <a:rPr lang="vi-VN" sz="2400" err="1">
                <a:latin typeface="Times New Roman"/>
                <a:cs typeface="Times New Roman"/>
              </a:rPr>
              <a:t>network</a:t>
            </a:r>
            <a:r>
              <a:rPr lang="vi-VN" sz="2400" dirty="0">
                <a:latin typeface="Times New Roman"/>
                <a:cs typeface="Times New Roman"/>
              </a:rPr>
              <a:t> </a:t>
            </a:r>
            <a:r>
              <a:rPr lang="vi-VN" sz="2400" err="1">
                <a:latin typeface="Times New Roman"/>
                <a:cs typeface="Times New Roman"/>
              </a:rPr>
              <a:t>data</a:t>
            </a:r>
            <a:r>
              <a:rPr lang="vi-VN" sz="2400" dirty="0">
                <a:latin typeface="Times New Roman"/>
                <a:cs typeface="Times New Roman"/>
              </a:rPr>
              <a:t>.</a:t>
            </a:r>
            <a:endParaRPr lang="vi-VN" sz="2400">
              <a:cs typeface="Times New Roman"/>
            </a:endParaRPr>
          </a:p>
          <a:p>
            <a:endParaRPr lang="vi-VN" sz="2400" b="1" cap="all" dirty="0">
              <a:cs typeface="Times New Roman"/>
            </a:endParaRPr>
          </a:p>
          <a:p>
            <a:endParaRPr lang="en-US" sz="2400" b="1" cap="all" dirty="0">
              <a:latin typeface="Times New Roman"/>
              <a:cs typeface="Times New Roman"/>
            </a:endParaRPr>
          </a:p>
          <a:p>
            <a:pPr algn="just"/>
            <a:endParaRPr lang="en-US" sz="2400" dirty="0">
              <a:latin typeface="Times New Roman"/>
              <a:ea typeface="Verdana"/>
              <a:cs typeface="Times New Roman"/>
            </a:endParaRPr>
          </a:p>
          <a:p>
            <a:pPr algn="just"/>
            <a:endParaRPr lang="en-US" sz="2400" dirty="0">
              <a:cs typeface="Times New Roman"/>
            </a:endParaRPr>
          </a:p>
        </p:txBody>
      </p:sp>
    </p:spTree>
    <p:extLst>
      <p:ext uri="{BB962C8B-B14F-4D97-AF65-F5344CB8AC3E}">
        <p14:creationId xmlns:p14="http://schemas.microsoft.com/office/powerpoint/2010/main" val="26821460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14</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877594" y="1785048"/>
            <a:ext cx="10662792" cy="3785652"/>
          </a:xfrm>
          <a:prstGeom prst="rect">
            <a:avLst/>
          </a:prstGeom>
          <a:noFill/>
        </p:spPr>
        <p:txBody>
          <a:bodyPr wrap="square" lIns="91440" tIns="45720" rIns="91440" bIns="45720" rtlCol="0" anchor="t">
            <a:spAutoFit/>
          </a:bodyPr>
          <a:lstStyle/>
          <a:p>
            <a:r>
              <a:rPr lang="vi-VN" sz="2400" b="1" cap="all" dirty="0">
                <a:latin typeface="Times New Roman"/>
                <a:cs typeface="Times New Roman"/>
              </a:rPr>
              <a:t>D. TWEETS’ COMMUNITY DETECTION</a:t>
            </a:r>
            <a:endParaRPr lang="vi-VN" sz="2400">
              <a:cs typeface="Times New Roman"/>
            </a:endParaRPr>
          </a:p>
          <a:p>
            <a:pPr algn="just"/>
            <a:r>
              <a:rPr lang="vi-VN" sz="2400" err="1">
                <a:latin typeface="Times New Roman"/>
                <a:cs typeface="Times New Roman"/>
              </a:rPr>
              <a:t>Once</a:t>
            </a:r>
            <a:r>
              <a:rPr lang="vi-VN" sz="2400" dirty="0">
                <a:latin typeface="Times New Roman"/>
                <a:cs typeface="Times New Roman"/>
              </a:rPr>
              <a:t> the </a:t>
            </a:r>
            <a:r>
              <a:rPr lang="vi-VN" sz="2400" err="1">
                <a:latin typeface="Times New Roman"/>
                <a:cs typeface="Times New Roman"/>
              </a:rPr>
              <a:t>social</a:t>
            </a:r>
            <a:r>
              <a:rPr lang="vi-VN" sz="2400" dirty="0">
                <a:latin typeface="Times New Roman"/>
                <a:cs typeface="Times New Roman"/>
              </a:rPr>
              <a:t> </a:t>
            </a:r>
            <a:r>
              <a:rPr lang="vi-VN" sz="2400" err="1">
                <a:latin typeface="Times New Roman"/>
                <a:cs typeface="Times New Roman"/>
              </a:rPr>
              <a:t>network</a:t>
            </a:r>
            <a:r>
              <a:rPr lang="vi-VN" sz="2400" dirty="0">
                <a:latin typeface="Times New Roman"/>
                <a:cs typeface="Times New Roman"/>
              </a:rPr>
              <a:t> </a:t>
            </a:r>
            <a:r>
              <a:rPr lang="vi-VN" sz="2400" err="1">
                <a:latin typeface="Times New Roman"/>
                <a:cs typeface="Times New Roman"/>
              </a:rPr>
              <a:t>was</a:t>
            </a:r>
            <a:r>
              <a:rPr lang="vi-VN" sz="2400" dirty="0">
                <a:latin typeface="Times New Roman"/>
                <a:cs typeface="Times New Roman"/>
              </a:rPr>
              <a:t> </a:t>
            </a:r>
            <a:r>
              <a:rPr lang="vi-VN" sz="2400" err="1">
                <a:latin typeface="Times New Roman"/>
                <a:cs typeface="Times New Roman"/>
              </a:rPr>
              <a:t>visualized</a:t>
            </a:r>
            <a:r>
              <a:rPr lang="vi-VN" sz="2400" dirty="0">
                <a:latin typeface="Times New Roman"/>
                <a:cs typeface="Times New Roman"/>
              </a:rPr>
              <a:t>, </a:t>
            </a:r>
            <a:r>
              <a:rPr lang="vi-VN" sz="2400" err="1">
                <a:latin typeface="Times New Roman"/>
                <a:cs typeface="Times New Roman"/>
              </a:rPr>
              <a:t>tweet</a:t>
            </a:r>
            <a:r>
              <a:rPr lang="vi-VN" sz="2400" dirty="0">
                <a:latin typeface="Times New Roman"/>
                <a:cs typeface="Times New Roman"/>
              </a:rPr>
              <a:t> </a:t>
            </a:r>
            <a:r>
              <a:rPr lang="vi-VN" sz="2400" err="1">
                <a:latin typeface="Times New Roman"/>
                <a:cs typeface="Times New Roman"/>
              </a:rPr>
              <a:t>owners</a:t>
            </a:r>
            <a:r>
              <a:rPr lang="vi-VN" sz="2400" dirty="0">
                <a:latin typeface="Times New Roman"/>
                <a:cs typeface="Times New Roman"/>
              </a:rPr>
              <a:t> </a:t>
            </a:r>
            <a:r>
              <a:rPr lang="vi-VN" sz="2400" err="1">
                <a:latin typeface="Times New Roman"/>
                <a:cs typeface="Times New Roman"/>
              </a:rPr>
              <a:t>were</a:t>
            </a:r>
            <a:r>
              <a:rPr lang="vi-VN" sz="2400" dirty="0">
                <a:latin typeface="Times New Roman"/>
                <a:cs typeface="Times New Roman"/>
              </a:rPr>
              <a:t> </a:t>
            </a:r>
            <a:r>
              <a:rPr lang="vi-VN" sz="2400" err="1">
                <a:latin typeface="Times New Roman"/>
                <a:cs typeface="Times New Roman"/>
              </a:rPr>
              <a:t>clustered</a:t>
            </a:r>
            <a:r>
              <a:rPr lang="vi-VN" sz="2400" dirty="0">
                <a:latin typeface="Times New Roman"/>
                <a:cs typeface="Times New Roman"/>
              </a:rPr>
              <a:t> </a:t>
            </a:r>
            <a:r>
              <a:rPr lang="vi-VN" sz="2400" err="1">
                <a:latin typeface="Times New Roman"/>
                <a:cs typeface="Times New Roman"/>
              </a:rPr>
              <a:t>into</a:t>
            </a:r>
            <a:r>
              <a:rPr lang="vi-VN" sz="2400" dirty="0">
                <a:latin typeface="Times New Roman"/>
                <a:cs typeface="Times New Roman"/>
              </a:rPr>
              <a:t> </a:t>
            </a:r>
            <a:r>
              <a:rPr lang="vi-VN" sz="2400" err="1">
                <a:latin typeface="Times New Roman"/>
                <a:cs typeface="Times New Roman"/>
              </a:rPr>
              <a:t>several</a:t>
            </a:r>
            <a:r>
              <a:rPr lang="vi-VN" sz="2400" dirty="0">
                <a:latin typeface="Times New Roman"/>
                <a:cs typeface="Times New Roman"/>
              </a:rPr>
              <a:t> </a:t>
            </a:r>
            <a:r>
              <a:rPr lang="vi-VN" sz="2400" err="1">
                <a:latin typeface="Times New Roman"/>
                <a:cs typeface="Times New Roman"/>
              </a:rPr>
              <a:t>communities</a:t>
            </a:r>
            <a:r>
              <a:rPr lang="vi-VN" sz="2400" dirty="0">
                <a:latin typeface="Times New Roman"/>
                <a:cs typeface="Times New Roman"/>
              </a:rPr>
              <a:t> </a:t>
            </a:r>
            <a:r>
              <a:rPr lang="vi-VN" sz="2400" err="1">
                <a:latin typeface="Times New Roman"/>
                <a:cs typeface="Times New Roman"/>
              </a:rPr>
              <a:t>with</a:t>
            </a:r>
            <a:r>
              <a:rPr lang="vi-VN" sz="2400" dirty="0">
                <a:latin typeface="Times New Roman"/>
                <a:cs typeface="Times New Roman"/>
              </a:rPr>
              <a:t> </a:t>
            </a:r>
            <a:r>
              <a:rPr lang="vi-VN" sz="2400" err="1">
                <a:latin typeface="Times New Roman"/>
                <a:cs typeface="Times New Roman"/>
              </a:rPr>
              <a:t>similar</a:t>
            </a:r>
            <a:r>
              <a:rPr lang="vi-VN" sz="2400" dirty="0">
                <a:latin typeface="Times New Roman"/>
                <a:cs typeface="Times New Roman"/>
              </a:rPr>
              <a:t> </a:t>
            </a:r>
            <a:r>
              <a:rPr lang="vi-VN" sz="2400" err="1">
                <a:latin typeface="Times New Roman"/>
                <a:cs typeface="Times New Roman"/>
              </a:rPr>
              <a:t>characteristics</a:t>
            </a:r>
            <a:r>
              <a:rPr lang="vi-VN" sz="2400" dirty="0">
                <a:latin typeface="Times New Roman"/>
                <a:cs typeface="Times New Roman"/>
              </a:rPr>
              <a:t> </a:t>
            </a:r>
            <a:r>
              <a:rPr lang="vi-VN" sz="2400" err="1">
                <a:latin typeface="Times New Roman"/>
                <a:cs typeface="Times New Roman"/>
              </a:rPr>
              <a:t>and</a:t>
            </a:r>
            <a:r>
              <a:rPr lang="vi-VN" sz="2400" dirty="0">
                <a:latin typeface="Times New Roman"/>
                <a:cs typeface="Times New Roman"/>
              </a:rPr>
              <a:t> a </a:t>
            </a:r>
            <a:r>
              <a:rPr lang="vi-VN" sz="2400" err="1">
                <a:latin typeface="Times New Roman"/>
                <a:cs typeface="Times New Roman"/>
              </a:rPr>
              <a:t>stronger</a:t>
            </a:r>
            <a:r>
              <a:rPr lang="vi-VN" sz="2400" dirty="0">
                <a:latin typeface="Times New Roman"/>
                <a:cs typeface="Times New Roman"/>
              </a:rPr>
              <a:t> </a:t>
            </a:r>
            <a:r>
              <a:rPr lang="vi-VN" sz="2400" err="1">
                <a:latin typeface="Times New Roman"/>
                <a:cs typeface="Times New Roman"/>
              </a:rPr>
              <a:t>relationship</a:t>
            </a:r>
            <a:r>
              <a:rPr lang="vi-VN" sz="2400" dirty="0">
                <a:latin typeface="Times New Roman"/>
                <a:cs typeface="Times New Roman"/>
              </a:rPr>
              <a:t>. </a:t>
            </a:r>
            <a:r>
              <a:rPr lang="vi-VN" sz="2400" err="1">
                <a:latin typeface="Times New Roman"/>
                <a:cs typeface="Times New Roman"/>
              </a:rPr>
              <a:t>clauset</a:t>
            </a:r>
            <a:r>
              <a:rPr lang="vi-VN" sz="2400" dirty="0">
                <a:latin typeface="Times New Roman"/>
                <a:cs typeface="Times New Roman"/>
              </a:rPr>
              <a:t>, </a:t>
            </a:r>
            <a:r>
              <a:rPr lang="vi-VN" sz="2400" err="1">
                <a:latin typeface="Times New Roman"/>
                <a:cs typeface="Times New Roman"/>
              </a:rPr>
              <a:t>newman</a:t>
            </a:r>
            <a:r>
              <a:rPr lang="vi-VN" sz="2400" dirty="0">
                <a:latin typeface="Times New Roman"/>
                <a:cs typeface="Times New Roman"/>
              </a:rPr>
              <a:t>, </a:t>
            </a:r>
            <a:r>
              <a:rPr lang="vi-VN" sz="2400" err="1">
                <a:latin typeface="Times New Roman"/>
                <a:cs typeface="Times New Roman"/>
              </a:rPr>
              <a:t>and</a:t>
            </a:r>
            <a:r>
              <a:rPr lang="vi-VN" sz="2400" dirty="0">
                <a:latin typeface="Times New Roman"/>
                <a:cs typeface="Times New Roman"/>
              </a:rPr>
              <a:t> </a:t>
            </a:r>
            <a:r>
              <a:rPr lang="vi-VN" sz="2400" err="1">
                <a:latin typeface="Times New Roman"/>
                <a:cs typeface="Times New Roman"/>
              </a:rPr>
              <a:t>moore’s</a:t>
            </a:r>
            <a:r>
              <a:rPr lang="vi-VN" sz="2400" dirty="0">
                <a:latin typeface="Times New Roman"/>
                <a:cs typeface="Times New Roman"/>
              </a:rPr>
              <a:t> (</a:t>
            </a:r>
            <a:r>
              <a:rPr lang="vi-VN" sz="2400" err="1">
                <a:latin typeface="Times New Roman"/>
                <a:cs typeface="Times New Roman"/>
              </a:rPr>
              <a:t>cnm</a:t>
            </a:r>
            <a:r>
              <a:rPr lang="vi-VN" sz="2400" dirty="0">
                <a:latin typeface="Times New Roman"/>
                <a:cs typeface="Times New Roman"/>
              </a:rPr>
              <a:t>) </a:t>
            </a:r>
            <a:r>
              <a:rPr lang="vi-VN" sz="2400" err="1">
                <a:latin typeface="Times New Roman"/>
                <a:cs typeface="Times New Roman"/>
              </a:rPr>
              <a:t>method</a:t>
            </a:r>
            <a:r>
              <a:rPr lang="vi-VN" sz="2400" dirty="0">
                <a:latin typeface="Times New Roman"/>
                <a:cs typeface="Times New Roman"/>
              </a:rPr>
              <a:t> </a:t>
            </a:r>
            <a:r>
              <a:rPr lang="vi-VN" sz="2400" err="1">
                <a:latin typeface="Times New Roman"/>
                <a:cs typeface="Times New Roman"/>
              </a:rPr>
              <a:t>is</a:t>
            </a:r>
            <a:r>
              <a:rPr lang="vi-VN" sz="2400" dirty="0">
                <a:latin typeface="Times New Roman"/>
                <a:cs typeface="Times New Roman"/>
              </a:rPr>
              <a:t> </a:t>
            </a:r>
            <a:r>
              <a:rPr lang="vi-VN" sz="2400" err="1">
                <a:latin typeface="Times New Roman"/>
                <a:cs typeface="Times New Roman"/>
              </a:rPr>
              <a:t>one</a:t>
            </a:r>
            <a:r>
              <a:rPr lang="vi-VN" sz="2400" dirty="0">
                <a:latin typeface="Times New Roman"/>
                <a:cs typeface="Times New Roman"/>
              </a:rPr>
              <a:t> </a:t>
            </a:r>
            <a:r>
              <a:rPr lang="vi-VN" sz="2400" err="1">
                <a:latin typeface="Times New Roman"/>
                <a:cs typeface="Times New Roman"/>
              </a:rPr>
              <a:t>of</a:t>
            </a:r>
            <a:r>
              <a:rPr lang="vi-VN" sz="2400" dirty="0">
                <a:latin typeface="Times New Roman"/>
                <a:cs typeface="Times New Roman"/>
              </a:rPr>
              <a:t> the </a:t>
            </a:r>
            <a:r>
              <a:rPr lang="vi-VN" sz="2400" err="1">
                <a:latin typeface="Times New Roman"/>
                <a:cs typeface="Times New Roman"/>
              </a:rPr>
              <a:t>most</a:t>
            </a:r>
            <a:r>
              <a:rPr lang="vi-VN" sz="2400" dirty="0">
                <a:latin typeface="Times New Roman"/>
                <a:cs typeface="Times New Roman"/>
              </a:rPr>
              <a:t> </a:t>
            </a:r>
            <a:r>
              <a:rPr lang="vi-VN" sz="2400" err="1">
                <a:latin typeface="Times New Roman"/>
                <a:cs typeface="Times New Roman"/>
              </a:rPr>
              <a:t>important</a:t>
            </a:r>
            <a:r>
              <a:rPr lang="vi-VN" sz="2400" dirty="0">
                <a:latin typeface="Times New Roman"/>
                <a:cs typeface="Times New Roman"/>
              </a:rPr>
              <a:t> </a:t>
            </a:r>
            <a:r>
              <a:rPr lang="vi-VN" sz="2400" err="1">
                <a:latin typeface="Times New Roman"/>
                <a:cs typeface="Times New Roman"/>
              </a:rPr>
              <a:t>methods</a:t>
            </a:r>
            <a:r>
              <a:rPr lang="vi-VN" sz="2400" dirty="0">
                <a:latin typeface="Times New Roman"/>
                <a:cs typeface="Times New Roman"/>
              </a:rPr>
              <a:t> </a:t>
            </a:r>
            <a:r>
              <a:rPr lang="vi-VN" sz="2400" err="1">
                <a:latin typeface="Times New Roman"/>
                <a:cs typeface="Times New Roman"/>
              </a:rPr>
              <a:t>for</a:t>
            </a:r>
            <a:r>
              <a:rPr lang="vi-VN" sz="2400" dirty="0">
                <a:latin typeface="Times New Roman"/>
                <a:cs typeface="Times New Roman"/>
              </a:rPr>
              <a:t> </a:t>
            </a:r>
            <a:r>
              <a:rPr lang="vi-VN" sz="2400" err="1">
                <a:latin typeface="Times New Roman"/>
                <a:cs typeface="Times New Roman"/>
              </a:rPr>
              <a:t>community</a:t>
            </a:r>
            <a:r>
              <a:rPr lang="vi-VN" sz="2400" dirty="0">
                <a:latin typeface="Times New Roman"/>
                <a:cs typeface="Times New Roman"/>
              </a:rPr>
              <a:t> </a:t>
            </a:r>
            <a:r>
              <a:rPr lang="vi-VN" sz="2400" err="1">
                <a:latin typeface="Times New Roman"/>
                <a:cs typeface="Times New Roman"/>
              </a:rPr>
              <a:t>detection</a:t>
            </a:r>
            <a:r>
              <a:rPr lang="vi-VN" sz="2400" dirty="0">
                <a:latin typeface="Times New Roman"/>
                <a:cs typeface="Times New Roman"/>
              </a:rPr>
              <a:t> in </a:t>
            </a:r>
            <a:r>
              <a:rPr lang="vi-VN" sz="2400" err="1">
                <a:latin typeface="Times New Roman"/>
                <a:cs typeface="Times New Roman"/>
              </a:rPr>
              <a:t>networks</a:t>
            </a:r>
            <a:r>
              <a:rPr lang="vi-VN" sz="2400" dirty="0">
                <a:latin typeface="Times New Roman"/>
                <a:cs typeface="Times New Roman"/>
              </a:rPr>
              <a:t>, </a:t>
            </a:r>
            <a:r>
              <a:rPr lang="vi-VN" sz="2400" err="1">
                <a:latin typeface="Times New Roman"/>
                <a:cs typeface="Times New Roman"/>
              </a:rPr>
              <a:t>and</a:t>
            </a:r>
            <a:r>
              <a:rPr lang="vi-VN" sz="2400" dirty="0">
                <a:latin typeface="Times New Roman"/>
                <a:cs typeface="Times New Roman"/>
              </a:rPr>
              <a:t>, </a:t>
            </a:r>
            <a:r>
              <a:rPr lang="vi-VN" sz="2400" err="1">
                <a:latin typeface="Times New Roman"/>
                <a:cs typeface="Times New Roman"/>
              </a:rPr>
              <a:t>currently</a:t>
            </a:r>
            <a:r>
              <a:rPr lang="vi-VN" sz="2400" dirty="0">
                <a:latin typeface="Times New Roman"/>
                <a:cs typeface="Times New Roman"/>
              </a:rPr>
              <a:t>, </a:t>
            </a:r>
            <a:r>
              <a:rPr lang="vi-VN" sz="2400" err="1">
                <a:latin typeface="Times New Roman"/>
                <a:cs typeface="Times New Roman"/>
              </a:rPr>
              <a:t>it</a:t>
            </a:r>
            <a:r>
              <a:rPr lang="vi-VN" sz="2400" dirty="0">
                <a:latin typeface="Times New Roman"/>
                <a:cs typeface="Times New Roman"/>
              </a:rPr>
              <a:t> </a:t>
            </a:r>
            <a:r>
              <a:rPr lang="vi-VN" sz="2400" err="1">
                <a:latin typeface="Times New Roman"/>
                <a:cs typeface="Times New Roman"/>
              </a:rPr>
              <a:t>is</a:t>
            </a:r>
            <a:r>
              <a:rPr lang="vi-VN" sz="2400" dirty="0">
                <a:latin typeface="Times New Roman"/>
                <a:cs typeface="Times New Roman"/>
              </a:rPr>
              <a:t> </a:t>
            </a:r>
            <a:r>
              <a:rPr lang="vi-VN" sz="2400" err="1">
                <a:latin typeface="Times New Roman"/>
                <a:cs typeface="Times New Roman"/>
              </a:rPr>
              <a:t>one</a:t>
            </a:r>
            <a:r>
              <a:rPr lang="vi-VN" sz="2400" dirty="0">
                <a:latin typeface="Times New Roman"/>
                <a:cs typeface="Times New Roman"/>
              </a:rPr>
              <a:t> </a:t>
            </a:r>
            <a:r>
              <a:rPr lang="vi-VN" sz="2400" err="1">
                <a:latin typeface="Times New Roman"/>
                <a:cs typeface="Times New Roman"/>
              </a:rPr>
              <a:t>of</a:t>
            </a:r>
            <a:r>
              <a:rPr lang="vi-VN" sz="2400" dirty="0">
                <a:latin typeface="Times New Roman"/>
                <a:cs typeface="Times New Roman"/>
              </a:rPr>
              <a:t> the </a:t>
            </a:r>
            <a:r>
              <a:rPr lang="vi-VN" sz="2400" err="1">
                <a:latin typeface="Times New Roman"/>
                <a:cs typeface="Times New Roman"/>
              </a:rPr>
              <a:t>most</a:t>
            </a:r>
            <a:r>
              <a:rPr lang="vi-VN" sz="2400" dirty="0">
                <a:latin typeface="Times New Roman"/>
                <a:cs typeface="Times New Roman"/>
              </a:rPr>
              <a:t> </a:t>
            </a:r>
            <a:r>
              <a:rPr lang="vi-VN" sz="2400" err="1">
                <a:latin typeface="Times New Roman"/>
                <a:cs typeface="Times New Roman"/>
              </a:rPr>
              <a:t>studied</a:t>
            </a:r>
            <a:r>
              <a:rPr lang="vi-VN" sz="2400" dirty="0">
                <a:latin typeface="Times New Roman"/>
                <a:cs typeface="Times New Roman"/>
              </a:rPr>
              <a:t> </a:t>
            </a:r>
            <a:r>
              <a:rPr lang="vi-VN" sz="2400" err="1">
                <a:latin typeface="Times New Roman"/>
                <a:cs typeface="Times New Roman"/>
              </a:rPr>
              <a:t>methods</a:t>
            </a:r>
            <a:r>
              <a:rPr lang="vi-VN" sz="2400" dirty="0">
                <a:latin typeface="Times New Roman"/>
                <a:cs typeface="Times New Roman"/>
              </a:rPr>
              <a:t> </a:t>
            </a:r>
            <a:r>
              <a:rPr lang="vi-VN" sz="2400" err="1">
                <a:latin typeface="Times New Roman"/>
                <a:cs typeface="Times New Roman"/>
              </a:rPr>
              <a:t>for</a:t>
            </a:r>
            <a:r>
              <a:rPr lang="vi-VN" sz="2400" dirty="0">
                <a:latin typeface="Times New Roman"/>
                <a:cs typeface="Times New Roman"/>
              </a:rPr>
              <a:t> </a:t>
            </a:r>
            <a:r>
              <a:rPr lang="vi-VN" sz="2400" err="1">
                <a:latin typeface="Times New Roman"/>
                <a:cs typeface="Times New Roman"/>
              </a:rPr>
              <a:t>this</a:t>
            </a:r>
            <a:r>
              <a:rPr lang="vi-VN" sz="2400" dirty="0">
                <a:latin typeface="Times New Roman"/>
                <a:cs typeface="Times New Roman"/>
              </a:rPr>
              <a:t> </a:t>
            </a:r>
            <a:r>
              <a:rPr lang="vi-VN" sz="2400" err="1">
                <a:latin typeface="Times New Roman"/>
                <a:cs typeface="Times New Roman"/>
              </a:rPr>
              <a:t>purpose</a:t>
            </a:r>
            <a:r>
              <a:rPr lang="vi-VN" sz="2400" dirty="0">
                <a:latin typeface="Times New Roman"/>
                <a:cs typeface="Times New Roman"/>
              </a:rPr>
              <a:t>.</a:t>
            </a:r>
            <a:endParaRPr lang="vi-VN" sz="2400">
              <a:cs typeface="Times New Roman"/>
            </a:endParaRPr>
          </a:p>
          <a:p>
            <a:endParaRPr lang="vi-VN" sz="2400" b="1" cap="all" dirty="0">
              <a:cs typeface="Times New Roman"/>
            </a:endParaRPr>
          </a:p>
          <a:p>
            <a:endParaRPr lang="en-US" sz="2400" b="1" cap="all" dirty="0">
              <a:latin typeface="Times New Roman"/>
              <a:cs typeface="Times New Roman"/>
            </a:endParaRPr>
          </a:p>
          <a:p>
            <a:pPr algn="just"/>
            <a:endParaRPr lang="en-US" sz="2400" dirty="0">
              <a:latin typeface="Times New Roman"/>
              <a:ea typeface="Verdana"/>
              <a:cs typeface="Times New Roman"/>
            </a:endParaRPr>
          </a:p>
          <a:p>
            <a:pPr algn="just"/>
            <a:endParaRPr lang="en-US" sz="2400" dirty="0">
              <a:cs typeface="Times New Roman"/>
            </a:endParaRPr>
          </a:p>
        </p:txBody>
      </p:sp>
    </p:spTree>
    <p:extLst>
      <p:ext uri="{BB962C8B-B14F-4D97-AF65-F5344CB8AC3E}">
        <p14:creationId xmlns:p14="http://schemas.microsoft.com/office/powerpoint/2010/main" val="1071850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b="1" i="0">
                <a:solidFill>
                  <a:schemeClr val="tx1"/>
                </a:solidFill>
                <a:effectLst/>
                <a:latin typeface="+mn-lt"/>
                <a:cs typeface="Arial"/>
              </a:rPr>
              <a:t> </a:t>
            </a:r>
            <a:r>
              <a:rPr lang="en-US" sz="300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15</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021368" y="1411237"/>
            <a:ext cx="9023774" cy="1938992"/>
          </a:xfrm>
          <a:prstGeom prst="rect">
            <a:avLst/>
          </a:prstGeom>
          <a:noFill/>
        </p:spPr>
        <p:txBody>
          <a:bodyPr wrap="square" lIns="91440" tIns="45720" rIns="91440" bIns="45720" rtlCol="0" anchor="t">
            <a:spAutoFit/>
          </a:bodyPr>
          <a:lstStyle/>
          <a:p>
            <a:r>
              <a:rPr lang="vi-VN" sz="2400" b="1" dirty="0">
                <a:solidFill>
                  <a:srgbClr val="333333"/>
                </a:solidFill>
                <a:latin typeface="Times New Roman"/>
                <a:cs typeface="Times New Roman"/>
              </a:rPr>
              <a:t>A. </a:t>
            </a:r>
            <a:r>
              <a:rPr lang="vi-VN" sz="2400" b="1" err="1">
                <a:solidFill>
                  <a:srgbClr val="333333"/>
                </a:solidFill>
                <a:latin typeface="Times New Roman"/>
                <a:cs typeface="Times New Roman"/>
              </a:rPr>
              <a:t>Overview</a:t>
            </a:r>
            <a:r>
              <a:rPr lang="vi-VN" sz="2400" b="1" dirty="0">
                <a:solidFill>
                  <a:srgbClr val="333333"/>
                </a:solidFill>
                <a:latin typeface="Times New Roman"/>
                <a:cs typeface="Times New Roman"/>
              </a:rPr>
              <a:t> </a:t>
            </a:r>
            <a:r>
              <a:rPr lang="vi-VN" sz="2400" b="1" err="1">
                <a:solidFill>
                  <a:srgbClr val="333333"/>
                </a:solidFill>
                <a:latin typeface="Times New Roman"/>
                <a:cs typeface="Times New Roman"/>
              </a:rPr>
              <a:t>of</a:t>
            </a:r>
            <a:r>
              <a:rPr lang="vi-VN" sz="2400" b="1" dirty="0">
                <a:solidFill>
                  <a:srgbClr val="333333"/>
                </a:solidFill>
                <a:latin typeface="Times New Roman"/>
                <a:cs typeface="Times New Roman"/>
              </a:rPr>
              <a:t> the </a:t>
            </a:r>
            <a:r>
              <a:rPr lang="vi-VN" sz="2400" b="1" err="1">
                <a:solidFill>
                  <a:srgbClr val="333333"/>
                </a:solidFill>
                <a:latin typeface="Times New Roman"/>
                <a:cs typeface="Times New Roman"/>
              </a:rPr>
              <a:t>Network</a:t>
            </a:r>
            <a:endParaRPr lang="vi-VN" sz="2400">
              <a:cs typeface="Times New Roman"/>
            </a:endParaRPr>
          </a:p>
          <a:p>
            <a:endParaRPr lang="vi-VN" sz="2400" b="1" cap="all" dirty="0">
              <a:solidFill>
                <a:srgbClr val="3B599B"/>
              </a:solidFill>
              <a:cs typeface="Times New Roman"/>
            </a:endParaRPr>
          </a:p>
          <a:p>
            <a:endParaRPr lang="en-US" sz="2400" b="1" cap="all" dirty="0">
              <a:solidFill>
                <a:srgbClr val="3B599B"/>
              </a:solidFill>
              <a:latin typeface="Times New Roman"/>
              <a:cs typeface="Times New Roman"/>
            </a:endParaRPr>
          </a:p>
          <a:p>
            <a:pPr algn="just"/>
            <a:endParaRPr lang="en-US" sz="2400" dirty="0">
              <a:solidFill>
                <a:srgbClr val="666666"/>
              </a:solidFill>
              <a:latin typeface="Times New Roman"/>
              <a:ea typeface="Verdana"/>
              <a:cs typeface="Times New Roman"/>
            </a:endParaRPr>
          </a:p>
          <a:p>
            <a:pPr algn="just"/>
            <a:endParaRPr lang="en-US" sz="2400" dirty="0">
              <a:solidFill>
                <a:srgbClr val="000000"/>
              </a:solidFill>
              <a:latin typeface="Times New Roman"/>
              <a:ea typeface="Verdana"/>
              <a:cs typeface="Times New Roman"/>
            </a:endParaRPr>
          </a:p>
        </p:txBody>
      </p:sp>
      <p:pic>
        <p:nvPicPr>
          <p:cNvPr id="3" name="Hình ảnh 2" descr="Ảnh có chứa bản phác thảo, mẫu, tác phẩm nghệ thuật&#10;&#10;Mô tả được tự động tạo">
            <a:extLst>
              <a:ext uri="{FF2B5EF4-FFF2-40B4-BE49-F238E27FC236}">
                <a16:creationId xmlns:a16="http://schemas.microsoft.com/office/drawing/2014/main" id="{3C531365-D7CA-1CCD-45C1-6A63A06157CB}"/>
              </a:ext>
            </a:extLst>
          </p:cNvPr>
          <p:cNvPicPr>
            <a:picLocks noChangeAspect="1"/>
          </p:cNvPicPr>
          <p:nvPr/>
        </p:nvPicPr>
        <p:blipFill>
          <a:blip r:embed="rId2"/>
          <a:stretch>
            <a:fillRect/>
          </a:stretch>
        </p:blipFill>
        <p:spPr>
          <a:xfrm>
            <a:off x="5644551" y="1261639"/>
            <a:ext cx="4813537" cy="4823549"/>
          </a:xfrm>
          <a:prstGeom prst="rect">
            <a:avLst/>
          </a:prstGeom>
        </p:spPr>
      </p:pic>
      <p:sp>
        <p:nvSpPr>
          <p:cNvPr id="6" name="Hộp Văn bản 5">
            <a:extLst>
              <a:ext uri="{FF2B5EF4-FFF2-40B4-BE49-F238E27FC236}">
                <a16:creationId xmlns:a16="http://schemas.microsoft.com/office/drawing/2014/main" id="{D30B824F-CA1A-7149-F21B-062E0EAE4164}"/>
              </a:ext>
            </a:extLst>
          </p:cNvPr>
          <p:cNvSpPr txBox="1"/>
          <p:nvPr/>
        </p:nvSpPr>
        <p:spPr>
          <a:xfrm>
            <a:off x="554233" y="5825648"/>
            <a:ext cx="1151118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dirty="0">
                <a:solidFill>
                  <a:srgbClr val="666666"/>
                </a:solidFill>
                <a:latin typeface="Times New Roman"/>
                <a:ea typeface="Verdana"/>
                <a:cs typeface="Times New Roman"/>
              </a:rPr>
              <a:t>FIGURE 6.</a:t>
            </a:r>
            <a:endParaRPr lang="vi-VN" sz="1600">
              <a:latin typeface="Times New Roman"/>
              <a:cs typeface="Times New Roman"/>
            </a:endParaRPr>
          </a:p>
          <a:p>
            <a:r>
              <a:rPr lang="vi-VN" sz="1600" err="1">
                <a:solidFill>
                  <a:srgbClr val="666666"/>
                </a:solidFill>
                <a:latin typeface="Times New Roman"/>
                <a:ea typeface="Verdana"/>
                <a:cs typeface="Times New Roman"/>
              </a:rPr>
              <a:t>Preliminary</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overall</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social</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network</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structure</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of</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twitter</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users</a:t>
            </a:r>
            <a:r>
              <a:rPr lang="vi-VN" sz="1600" dirty="0">
                <a:solidFill>
                  <a:srgbClr val="666666"/>
                </a:solidFill>
                <a:latin typeface="Times New Roman"/>
                <a:ea typeface="Verdana"/>
                <a:cs typeface="Times New Roman"/>
              </a:rPr>
              <a:t>. The </a:t>
            </a:r>
            <a:r>
              <a:rPr lang="vi-VN" sz="1600" err="1">
                <a:solidFill>
                  <a:srgbClr val="666666"/>
                </a:solidFill>
                <a:latin typeface="Times New Roman"/>
                <a:ea typeface="Verdana"/>
                <a:cs typeface="Times New Roman"/>
              </a:rPr>
              <a:t>formed</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network</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shows</a:t>
            </a:r>
            <a:r>
              <a:rPr lang="vi-VN" sz="1600" dirty="0">
                <a:solidFill>
                  <a:srgbClr val="666666"/>
                </a:solidFill>
                <a:latin typeface="Times New Roman"/>
                <a:ea typeface="Verdana"/>
                <a:cs typeface="Times New Roman"/>
              </a:rPr>
              <a:t> the </a:t>
            </a:r>
            <a:r>
              <a:rPr lang="vi-VN" sz="1600" err="1">
                <a:solidFill>
                  <a:srgbClr val="666666"/>
                </a:solidFill>
                <a:latin typeface="Times New Roman"/>
                <a:ea typeface="Verdana"/>
                <a:cs typeface="Times New Roman"/>
              </a:rPr>
              <a:t>users</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and</a:t>
            </a:r>
            <a:r>
              <a:rPr lang="vi-VN" sz="1600" dirty="0">
                <a:solidFill>
                  <a:srgbClr val="666666"/>
                </a:solidFill>
                <a:latin typeface="Times New Roman"/>
                <a:ea typeface="Verdana"/>
                <a:cs typeface="Times New Roman"/>
              </a:rPr>
              <a:t> the </a:t>
            </a:r>
            <a:r>
              <a:rPr lang="vi-VN" sz="1600" err="1">
                <a:solidFill>
                  <a:srgbClr val="666666"/>
                </a:solidFill>
                <a:latin typeface="Times New Roman"/>
                <a:ea typeface="Verdana"/>
                <a:cs typeface="Times New Roman"/>
              </a:rPr>
              <a:t>interactions</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among</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them</a:t>
            </a:r>
            <a:r>
              <a:rPr lang="vi-VN" sz="1600" dirty="0">
                <a:solidFill>
                  <a:srgbClr val="666666"/>
                </a:solidFill>
                <a:latin typeface="Times New Roman"/>
                <a:ea typeface="Verdana"/>
                <a:cs typeface="Times New Roman"/>
              </a:rPr>
              <a:t>.</a:t>
            </a:r>
            <a:endParaRPr lang="vi-VN" sz="1600" dirty="0">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13719609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16</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1661993"/>
          </a:xfrm>
          <a:prstGeom prst="rect">
            <a:avLst/>
          </a:prstGeom>
          <a:noFill/>
        </p:spPr>
        <p:txBody>
          <a:bodyPr wrap="square" lIns="91440" tIns="45720" rIns="91440" bIns="45720" rtlCol="0" anchor="t">
            <a:spAutoFit/>
          </a:bodyPr>
          <a:lstStyle/>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pic>
        <p:nvPicPr>
          <p:cNvPr id="6" name="Hình ảnh 5" descr="Ảnh có chứa văn bản, ảnh chụp màn hình, Phông chữ, số&#10;&#10;Mô tả được tự động tạo">
            <a:extLst>
              <a:ext uri="{FF2B5EF4-FFF2-40B4-BE49-F238E27FC236}">
                <a16:creationId xmlns:a16="http://schemas.microsoft.com/office/drawing/2014/main" id="{F2B22584-BFED-9C22-562C-A4383B877565}"/>
              </a:ext>
            </a:extLst>
          </p:cNvPr>
          <p:cNvPicPr>
            <a:picLocks noChangeAspect="1"/>
          </p:cNvPicPr>
          <p:nvPr/>
        </p:nvPicPr>
        <p:blipFill>
          <a:blip r:embed="rId2"/>
          <a:stretch>
            <a:fillRect/>
          </a:stretch>
        </p:blipFill>
        <p:spPr>
          <a:xfrm>
            <a:off x="1216324" y="1863384"/>
            <a:ext cx="9673085" cy="4037004"/>
          </a:xfrm>
          <a:prstGeom prst="rect">
            <a:avLst/>
          </a:prstGeom>
        </p:spPr>
      </p:pic>
      <p:sp>
        <p:nvSpPr>
          <p:cNvPr id="7" name="Hộp Văn bản 6">
            <a:extLst>
              <a:ext uri="{FF2B5EF4-FFF2-40B4-BE49-F238E27FC236}">
                <a16:creationId xmlns:a16="http://schemas.microsoft.com/office/drawing/2014/main" id="{6CFC6D9D-6F7B-4BD9-A107-4D4F831D1C54}"/>
              </a:ext>
            </a:extLst>
          </p:cNvPr>
          <p:cNvSpPr txBox="1"/>
          <p:nvPr/>
        </p:nvSpPr>
        <p:spPr>
          <a:xfrm>
            <a:off x="2663249" y="1249267"/>
            <a:ext cx="78159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solidFill>
                  <a:srgbClr val="666666"/>
                </a:solidFill>
                <a:latin typeface="Times New Roman"/>
                <a:ea typeface="Verdana"/>
                <a:cs typeface="Times New Roman"/>
              </a:rPr>
              <a:t>TABLE 4 </a:t>
            </a:r>
            <a:r>
              <a:rPr lang="vi-VN" sz="2400" err="1">
                <a:solidFill>
                  <a:srgbClr val="666666"/>
                </a:solidFill>
                <a:latin typeface="Times New Roman"/>
                <a:ea typeface="Verdana"/>
                <a:cs typeface="Times New Roman"/>
              </a:rPr>
              <a:t>Overall</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Graph</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Metrics</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of</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Twitter</a:t>
            </a:r>
            <a:r>
              <a:rPr lang="vi-VN" sz="2400" dirty="0">
                <a:solidFill>
                  <a:srgbClr val="666666"/>
                </a:solidFill>
                <a:latin typeface="Times New Roman"/>
                <a:ea typeface="Verdana"/>
                <a:cs typeface="Times New Roman"/>
              </a:rPr>
              <a:t> </a:t>
            </a:r>
            <a:r>
              <a:rPr lang="vi-VN" sz="2400" err="1">
                <a:solidFill>
                  <a:srgbClr val="666666"/>
                </a:solidFill>
                <a:latin typeface="Times New Roman"/>
                <a:ea typeface="Verdana"/>
                <a:cs typeface="Times New Roman"/>
              </a:rPr>
              <a:t>Users</a:t>
            </a:r>
            <a:endParaRPr lang="vi-VN" sz="2400">
              <a:latin typeface="Times New Roman"/>
              <a:cs typeface="Times New Roman"/>
            </a:endParaRPr>
          </a:p>
        </p:txBody>
      </p:sp>
    </p:spTree>
    <p:extLst>
      <p:ext uri="{BB962C8B-B14F-4D97-AF65-F5344CB8AC3E}">
        <p14:creationId xmlns:p14="http://schemas.microsoft.com/office/powerpoint/2010/main" val="3084555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17</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3046988"/>
          </a:xfrm>
          <a:prstGeom prst="rect">
            <a:avLst/>
          </a:prstGeom>
          <a:noFill/>
        </p:spPr>
        <p:txBody>
          <a:bodyPr wrap="square" lIns="91440" tIns="45720" rIns="91440" bIns="45720" rtlCol="0" anchor="t">
            <a:spAutoFit/>
          </a:bodyPr>
          <a:lstStyle/>
          <a:p>
            <a:r>
              <a:rPr lang="vi-VN" sz="2400" b="1" dirty="0">
                <a:solidFill>
                  <a:srgbClr val="333333"/>
                </a:solidFill>
                <a:latin typeface="Times New Roman"/>
                <a:cs typeface="Times New Roman"/>
              </a:rPr>
              <a:t>B. </a:t>
            </a:r>
            <a:r>
              <a:rPr lang="vi-VN" sz="2400" b="1" err="1">
                <a:solidFill>
                  <a:srgbClr val="333333"/>
                </a:solidFill>
                <a:latin typeface="Times New Roman"/>
                <a:cs typeface="Times New Roman"/>
              </a:rPr>
              <a:t>Network</a:t>
            </a:r>
            <a:r>
              <a:rPr lang="vi-VN" sz="2400" b="1" dirty="0">
                <a:solidFill>
                  <a:srgbClr val="333333"/>
                </a:solidFill>
                <a:latin typeface="Times New Roman"/>
                <a:cs typeface="Times New Roman"/>
              </a:rPr>
              <a:t> </a:t>
            </a:r>
            <a:r>
              <a:rPr lang="vi-VN" sz="2400" b="1" err="1">
                <a:solidFill>
                  <a:srgbClr val="333333"/>
                </a:solidFill>
                <a:latin typeface="Times New Roman"/>
                <a:cs typeface="Times New Roman"/>
              </a:rPr>
              <a:t>Measures</a:t>
            </a:r>
            <a:endParaRPr lang="vi-VN" sz="2400" b="1">
              <a:solidFill>
                <a:srgbClr val="333333"/>
              </a:solidFill>
              <a:cs typeface="Times New Roman"/>
            </a:endParaRPr>
          </a:p>
          <a:p>
            <a:r>
              <a:rPr lang="vi-VN" sz="2000" b="1" dirty="0">
                <a:solidFill>
                  <a:srgbClr val="333333"/>
                </a:solidFill>
                <a:cs typeface="Times New Roman"/>
              </a:rPr>
              <a:t>1) In-</a:t>
            </a:r>
            <a:r>
              <a:rPr lang="vi-VN" sz="2000" b="1" err="1">
                <a:solidFill>
                  <a:srgbClr val="333333"/>
                </a:solidFill>
                <a:cs typeface="Times New Roman"/>
              </a:rPr>
              <a:t>Degree</a:t>
            </a:r>
            <a:r>
              <a:rPr lang="vi-VN" sz="2000" b="1" dirty="0">
                <a:solidFill>
                  <a:srgbClr val="333333"/>
                </a:solidFill>
                <a:cs typeface="Times New Roman"/>
              </a:rPr>
              <a:t> </a:t>
            </a:r>
            <a:r>
              <a:rPr lang="vi-VN" sz="2000" b="1" err="1">
                <a:solidFill>
                  <a:srgbClr val="333333"/>
                </a:solidFill>
                <a:cs typeface="Times New Roman"/>
              </a:rPr>
              <a:t>and</a:t>
            </a:r>
            <a:r>
              <a:rPr lang="vi-VN" sz="2000" b="1" dirty="0">
                <a:solidFill>
                  <a:srgbClr val="333333"/>
                </a:solidFill>
                <a:cs typeface="Times New Roman"/>
              </a:rPr>
              <a:t> </a:t>
            </a:r>
            <a:r>
              <a:rPr lang="vi-VN" sz="2000" b="1" err="1">
                <a:solidFill>
                  <a:srgbClr val="333333"/>
                </a:solidFill>
                <a:cs typeface="Times New Roman"/>
              </a:rPr>
              <a:t>Out-Degree</a:t>
            </a:r>
            <a:r>
              <a:rPr lang="vi-VN" sz="2000" b="1" dirty="0">
                <a:solidFill>
                  <a:srgbClr val="333333"/>
                </a:solidFill>
                <a:cs typeface="Times New Roman"/>
              </a:rPr>
              <a:t> </a:t>
            </a:r>
            <a:r>
              <a:rPr lang="vi-VN" sz="2000" b="1" err="1">
                <a:solidFill>
                  <a:srgbClr val="333333"/>
                </a:solidFill>
                <a:cs typeface="Times New Roman"/>
              </a:rPr>
              <a:t>Centrality</a:t>
            </a:r>
            <a:r>
              <a:rPr lang="vi-VN" sz="2000" b="1" dirty="0">
                <a:solidFill>
                  <a:srgbClr val="333333"/>
                </a:solidFill>
                <a:cs typeface="Times New Roman"/>
              </a:rPr>
              <a:t> </a:t>
            </a:r>
            <a:r>
              <a:rPr lang="vi-VN" sz="2000" b="1" err="1">
                <a:solidFill>
                  <a:srgbClr val="333333"/>
                </a:solidFill>
                <a:cs typeface="Times New Roman"/>
              </a:rPr>
              <a:t>Results</a:t>
            </a:r>
            <a:endParaRPr lang="vi-VN" sz="2000">
              <a:cs typeface="Times New Roman"/>
            </a:endParaRPr>
          </a:p>
          <a:p>
            <a:endParaRPr lang="vi-VN" sz="2400" b="1" dirty="0">
              <a:solidFill>
                <a:srgbClr val="333333"/>
              </a:solidFill>
              <a:cs typeface="Times New Roman"/>
            </a:endParaRPr>
          </a:p>
          <a:p>
            <a:endParaRPr lang="vi-VN" sz="2400" b="1" dirty="0">
              <a:solidFill>
                <a:srgbClr val="333333"/>
              </a:solidFill>
              <a:cs typeface="Times New Roman"/>
            </a:endParaRPr>
          </a:p>
          <a:p>
            <a:endParaRPr lang="vi-VN" sz="2400" b="1" cap="all" dirty="0">
              <a:solidFill>
                <a:srgbClr val="3B599B"/>
              </a:solidFill>
              <a:latin typeface="Times New Roman"/>
              <a:cs typeface="Times New Roman"/>
            </a:endParaRPr>
          </a:p>
          <a:p>
            <a:endParaRPr lang="en-US" sz="2400" b="1" cap="all" dirty="0">
              <a:solidFill>
                <a:srgbClr val="3B599B"/>
              </a:solidFill>
              <a:latin typeface="Times New Roman"/>
              <a:ea typeface="Verdana"/>
              <a:cs typeface="Times New Roman"/>
            </a:endParaRPr>
          </a:p>
          <a:p>
            <a:pPr algn="just"/>
            <a:endParaRPr lang="en-US" sz="2400" dirty="0">
              <a:solidFill>
                <a:srgbClr val="666666"/>
              </a:solidFill>
              <a:latin typeface="Times New Roman"/>
              <a:ea typeface="Verdana"/>
              <a:cs typeface="Times New Roman"/>
            </a:endParaRPr>
          </a:p>
          <a:p>
            <a:pPr algn="just"/>
            <a:endParaRPr lang="en-US" sz="2400" dirty="0">
              <a:solidFill>
                <a:srgbClr val="000000"/>
              </a:solidFill>
              <a:latin typeface="Times New Roman"/>
              <a:ea typeface="Verdana"/>
              <a:cs typeface="Times New Roman"/>
            </a:endParaRPr>
          </a:p>
        </p:txBody>
      </p:sp>
      <p:pic>
        <p:nvPicPr>
          <p:cNvPr id="7" name="Hình ảnh 6" descr="Ảnh có chứa văn bản, ảnh chụp màn hình, Phông chữ, số&#10;&#10;Mô tả được tự động tạo">
            <a:extLst>
              <a:ext uri="{FF2B5EF4-FFF2-40B4-BE49-F238E27FC236}">
                <a16:creationId xmlns:a16="http://schemas.microsoft.com/office/drawing/2014/main" id="{8ACFFD05-B344-FFAA-56E3-27144DAB1E08}"/>
              </a:ext>
            </a:extLst>
          </p:cNvPr>
          <p:cNvPicPr>
            <a:picLocks noChangeAspect="1"/>
          </p:cNvPicPr>
          <p:nvPr/>
        </p:nvPicPr>
        <p:blipFill>
          <a:blip r:embed="rId2"/>
          <a:stretch>
            <a:fillRect/>
          </a:stretch>
        </p:blipFill>
        <p:spPr>
          <a:xfrm>
            <a:off x="1431985" y="2726893"/>
            <a:ext cx="9428670" cy="2928212"/>
          </a:xfrm>
          <a:prstGeom prst="rect">
            <a:avLst/>
          </a:prstGeom>
        </p:spPr>
      </p:pic>
      <p:sp>
        <p:nvSpPr>
          <p:cNvPr id="8" name="Hộp Văn bản 7">
            <a:extLst>
              <a:ext uri="{FF2B5EF4-FFF2-40B4-BE49-F238E27FC236}">
                <a16:creationId xmlns:a16="http://schemas.microsoft.com/office/drawing/2014/main" id="{CF1A5AD3-2A05-8EF7-09C4-D26FDDD47954}"/>
              </a:ext>
            </a:extLst>
          </p:cNvPr>
          <p:cNvSpPr txBox="1"/>
          <p:nvPr/>
        </p:nvSpPr>
        <p:spPr>
          <a:xfrm>
            <a:off x="3369302" y="6040991"/>
            <a:ext cx="51033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b="1" dirty="0">
                <a:solidFill>
                  <a:srgbClr val="666666"/>
                </a:solidFill>
                <a:latin typeface="Times New Roman"/>
                <a:ea typeface="Verdana"/>
                <a:cs typeface="Times New Roman"/>
              </a:rPr>
              <a:t>TABLE 5 </a:t>
            </a:r>
            <a:r>
              <a:rPr lang="vi-VN" sz="1600" err="1">
                <a:solidFill>
                  <a:srgbClr val="666666"/>
                </a:solidFill>
                <a:latin typeface="Times New Roman"/>
                <a:ea typeface="Verdana"/>
                <a:cs typeface="Times New Roman"/>
              </a:rPr>
              <a:t>Degree</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Overview</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of</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Twitter</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User</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Network</a:t>
            </a:r>
            <a:endParaRPr lang="vi-VN" sz="1600" err="1">
              <a:latin typeface="Times New Roman"/>
              <a:cs typeface="Times New Roman"/>
            </a:endParaRPr>
          </a:p>
        </p:txBody>
      </p:sp>
    </p:spTree>
    <p:extLst>
      <p:ext uri="{BB962C8B-B14F-4D97-AF65-F5344CB8AC3E}">
        <p14:creationId xmlns:p14="http://schemas.microsoft.com/office/powerpoint/2010/main" val="40823865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18</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5781954"/>
            <a:ext cx="9023774" cy="1815882"/>
          </a:xfrm>
          <a:prstGeom prst="rect">
            <a:avLst/>
          </a:prstGeom>
          <a:noFill/>
        </p:spPr>
        <p:txBody>
          <a:bodyPr wrap="square" lIns="91440" tIns="45720" rIns="91440" bIns="45720" rtlCol="0" anchor="t">
            <a:spAutoFit/>
          </a:bodyPr>
          <a:lstStyle/>
          <a:p>
            <a:r>
              <a:rPr lang="vi-VN" sz="1600" b="1" dirty="0">
                <a:solidFill>
                  <a:srgbClr val="666666"/>
                </a:solidFill>
                <a:latin typeface="Times New Roman"/>
                <a:ea typeface="Verdana"/>
                <a:cs typeface="Times New Roman"/>
              </a:rPr>
              <a:t>FIGURE 7.</a:t>
            </a:r>
            <a:endParaRPr lang="vi-VN" sz="1600">
              <a:latin typeface="Times New Roman"/>
              <a:cs typeface="Times New Roman"/>
            </a:endParaRPr>
          </a:p>
          <a:p>
            <a:r>
              <a:rPr lang="vi-VN" sz="1600" dirty="0">
                <a:solidFill>
                  <a:srgbClr val="666666"/>
                </a:solidFill>
                <a:latin typeface="Times New Roman"/>
                <a:ea typeface="Verdana"/>
                <a:cs typeface="Times New Roman"/>
              </a:rPr>
              <a:t>In-</a:t>
            </a:r>
            <a:r>
              <a:rPr lang="vi-VN" sz="1600" err="1">
                <a:solidFill>
                  <a:srgbClr val="666666"/>
                </a:solidFill>
                <a:latin typeface="Times New Roman"/>
                <a:ea typeface="Verdana"/>
                <a:cs typeface="Times New Roman"/>
              </a:rPr>
              <a:t>degree</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values</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and</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counts</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Most</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of</a:t>
            </a:r>
            <a:r>
              <a:rPr lang="vi-VN" sz="1600" dirty="0">
                <a:solidFill>
                  <a:srgbClr val="666666"/>
                </a:solidFill>
                <a:latin typeface="Times New Roman"/>
                <a:ea typeface="Verdana"/>
                <a:cs typeface="Times New Roman"/>
              </a:rPr>
              <a:t> the </a:t>
            </a:r>
            <a:r>
              <a:rPr lang="vi-VN" sz="1600" err="1">
                <a:solidFill>
                  <a:srgbClr val="666666"/>
                </a:solidFill>
                <a:latin typeface="Times New Roman"/>
                <a:ea typeface="Verdana"/>
                <a:cs typeface="Times New Roman"/>
              </a:rPr>
              <a:t>nodes</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have</a:t>
            </a:r>
            <a:r>
              <a:rPr lang="vi-VN" sz="1600" dirty="0">
                <a:solidFill>
                  <a:srgbClr val="666666"/>
                </a:solidFill>
                <a:latin typeface="Times New Roman"/>
                <a:ea typeface="Verdana"/>
                <a:cs typeface="Times New Roman"/>
              </a:rPr>
              <a:t> a </a:t>
            </a:r>
            <a:r>
              <a:rPr lang="vi-VN" sz="1600" err="1">
                <a:solidFill>
                  <a:srgbClr val="666666"/>
                </a:solidFill>
                <a:latin typeface="Times New Roman"/>
                <a:ea typeface="Verdana"/>
                <a:cs typeface="Times New Roman"/>
              </a:rPr>
              <a:t>small</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number</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of</a:t>
            </a:r>
            <a:r>
              <a:rPr lang="vi-VN" sz="1600" dirty="0">
                <a:solidFill>
                  <a:srgbClr val="666666"/>
                </a:solidFill>
                <a:latin typeface="Times New Roman"/>
                <a:ea typeface="Verdana"/>
                <a:cs typeface="Times New Roman"/>
              </a:rPr>
              <a:t> in-</a:t>
            </a:r>
            <a:r>
              <a:rPr lang="vi-VN" sz="1600" err="1">
                <a:solidFill>
                  <a:srgbClr val="666666"/>
                </a:solidFill>
                <a:latin typeface="Times New Roman"/>
                <a:ea typeface="Verdana"/>
                <a:cs typeface="Times New Roman"/>
              </a:rPr>
              <a:t>degree</a:t>
            </a:r>
            <a:r>
              <a:rPr lang="vi-VN" sz="1600" dirty="0">
                <a:solidFill>
                  <a:srgbClr val="666666"/>
                </a:solidFill>
                <a:latin typeface="Times New Roman"/>
                <a:ea typeface="Verdana"/>
                <a:cs typeface="Times New Roman"/>
              </a:rPr>
              <a:t> </a:t>
            </a:r>
            <a:r>
              <a:rPr lang="vi-VN" sz="1600" err="1">
                <a:solidFill>
                  <a:srgbClr val="666666"/>
                </a:solidFill>
                <a:latin typeface="Times New Roman"/>
                <a:ea typeface="Verdana"/>
                <a:cs typeface="Times New Roman"/>
              </a:rPr>
              <a:t>values</a:t>
            </a:r>
            <a:r>
              <a:rPr lang="vi-VN" sz="1600" dirty="0">
                <a:solidFill>
                  <a:srgbClr val="666666"/>
                </a:solidFill>
                <a:latin typeface="Times New Roman"/>
                <a:ea typeface="Verdana"/>
                <a:cs typeface="Times New Roman"/>
              </a:rPr>
              <a:t>.</a:t>
            </a:r>
            <a:endParaRPr lang="vi-VN" sz="1600">
              <a:latin typeface="Times New Roman"/>
              <a:cs typeface="Times New Roman"/>
            </a:endParaRPr>
          </a:p>
          <a:p>
            <a:endParaRPr lang="vi-VN" sz="1600" b="1" dirty="0">
              <a:solidFill>
                <a:srgbClr val="333333"/>
              </a:solidFill>
              <a:cs typeface="Times New Roman"/>
            </a:endParaRPr>
          </a:p>
          <a:p>
            <a:endParaRPr lang="vi-VN" sz="1600" b="1" cap="all" dirty="0">
              <a:solidFill>
                <a:srgbClr val="3B599B"/>
              </a:solidFill>
              <a:cs typeface="Times New Roman"/>
            </a:endParaRPr>
          </a:p>
          <a:p>
            <a:endParaRPr lang="en-US" sz="1600" b="1" cap="all" dirty="0">
              <a:solidFill>
                <a:srgbClr val="3B599B"/>
              </a:solidFill>
              <a:latin typeface="Times New Roman"/>
              <a:cs typeface="Times New Roman"/>
            </a:endParaRPr>
          </a:p>
          <a:p>
            <a:pPr algn="just"/>
            <a:endParaRPr lang="en-US" sz="1600" dirty="0">
              <a:solidFill>
                <a:srgbClr val="666666"/>
              </a:solidFill>
              <a:latin typeface="Times New Roman"/>
              <a:ea typeface="Verdana"/>
              <a:cs typeface="Times New Roman"/>
            </a:endParaRPr>
          </a:p>
          <a:p>
            <a:pPr algn="just"/>
            <a:endParaRPr lang="en-US" sz="1600" dirty="0">
              <a:solidFill>
                <a:srgbClr val="000000"/>
              </a:solidFill>
              <a:latin typeface="Times New Roman"/>
              <a:ea typeface="Verdana"/>
              <a:cs typeface="Times New Roman"/>
            </a:endParaRPr>
          </a:p>
        </p:txBody>
      </p:sp>
      <p:pic>
        <p:nvPicPr>
          <p:cNvPr id="6" name="Hình ảnh 5" descr="Ảnh có chứa văn bản, ảnh chụp màn hình, hàng, số&#10;&#10;Mô tả được tự động tạo">
            <a:extLst>
              <a:ext uri="{FF2B5EF4-FFF2-40B4-BE49-F238E27FC236}">
                <a16:creationId xmlns:a16="http://schemas.microsoft.com/office/drawing/2014/main" id="{7BEFE20D-C112-9D7C-49E7-01518E70C232}"/>
              </a:ext>
            </a:extLst>
          </p:cNvPr>
          <p:cNvPicPr>
            <a:picLocks noChangeAspect="1"/>
          </p:cNvPicPr>
          <p:nvPr/>
        </p:nvPicPr>
        <p:blipFill>
          <a:blip r:embed="rId2"/>
          <a:stretch>
            <a:fillRect/>
          </a:stretch>
        </p:blipFill>
        <p:spPr>
          <a:xfrm>
            <a:off x="2941608" y="1287593"/>
            <a:ext cx="5704935" cy="4297189"/>
          </a:xfrm>
          <a:prstGeom prst="rect">
            <a:avLst/>
          </a:prstGeom>
        </p:spPr>
      </p:pic>
    </p:spTree>
    <p:extLst>
      <p:ext uri="{BB962C8B-B14F-4D97-AF65-F5344CB8AC3E}">
        <p14:creationId xmlns:p14="http://schemas.microsoft.com/office/powerpoint/2010/main" val="2675238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19</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963858" y="5681312"/>
            <a:ext cx="10001434" cy="2031325"/>
          </a:xfrm>
          <a:prstGeom prst="rect">
            <a:avLst/>
          </a:prstGeom>
          <a:noFill/>
        </p:spPr>
        <p:txBody>
          <a:bodyPr wrap="square" lIns="91440" tIns="45720" rIns="91440" bIns="45720" rtlCol="0" anchor="t">
            <a:spAutoFit/>
          </a:bodyPr>
          <a:lstStyle/>
          <a:p>
            <a:r>
              <a:rPr lang="vi-VN" b="1" dirty="0">
                <a:solidFill>
                  <a:srgbClr val="666666"/>
                </a:solidFill>
                <a:latin typeface="Times New Roman"/>
                <a:ea typeface="Verdana"/>
                <a:cs typeface="Times New Roman"/>
              </a:rPr>
              <a:t>FIGURE 8.</a:t>
            </a:r>
            <a:endParaRPr lang="vi-VN">
              <a:latin typeface="Times New Roman"/>
              <a:cs typeface="Times New Roman"/>
            </a:endParaRPr>
          </a:p>
          <a:p>
            <a:r>
              <a:rPr lang="vi-VN" err="1">
                <a:solidFill>
                  <a:srgbClr val="666666"/>
                </a:solidFill>
                <a:latin typeface="Times New Roman"/>
                <a:ea typeface="Verdana"/>
                <a:cs typeface="Times New Roman"/>
              </a:rPr>
              <a:t>Out-degree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values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counts</a:t>
            </a:r>
            <a:r>
              <a:rPr lang="vi-VN" dirty="0">
                <a:solidFill>
                  <a:srgbClr val="666666"/>
                </a:solidFill>
                <a:latin typeface="Times New Roman"/>
                <a:ea typeface="Verdana"/>
                <a:cs typeface="Times New Roman"/>
              </a:rPr>
              <a:t>. A </a:t>
            </a:r>
            <a:r>
              <a:rPr lang="vi-VN" err="1">
                <a:solidFill>
                  <a:srgbClr val="666666"/>
                </a:solidFill>
                <a:latin typeface="Times New Roman"/>
                <a:ea typeface="Verdana"/>
                <a:cs typeface="Times New Roman"/>
              </a:rPr>
              <a:t>noticeable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number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of</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have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small</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number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of</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out-degree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values</a:t>
            </a:r>
            <a:r>
              <a:rPr lang="vi-VN" dirty="0">
                <a:solidFill>
                  <a:srgbClr val="666666"/>
                </a:solidFill>
                <a:latin typeface="Times New Roman"/>
                <a:ea typeface="Verdana"/>
                <a:cs typeface="Times New Roman"/>
              </a:rPr>
              <a:t>.</a:t>
            </a:r>
          </a:p>
          <a:p>
            <a:endParaRPr lang="vi-VN" b="1" dirty="0">
              <a:solidFill>
                <a:srgbClr val="333333"/>
              </a:solidFill>
              <a:cs typeface="Times New Roman"/>
            </a:endParaRPr>
          </a:p>
          <a:p>
            <a:endParaRPr lang="vi-VN" b="1" cap="all" dirty="0">
              <a:solidFill>
                <a:srgbClr val="3B599B"/>
              </a:solidFill>
              <a:cs typeface="Times New Roman"/>
            </a:endParaRPr>
          </a:p>
          <a:p>
            <a:endParaRPr lang="en-US" b="1" cap="all" dirty="0">
              <a:solidFill>
                <a:srgbClr val="3B599B"/>
              </a:solidFill>
              <a:latin typeface="Times New Roman"/>
              <a:cs typeface="Times New Roman"/>
            </a:endParaRPr>
          </a:p>
          <a:p>
            <a:pPr algn="just"/>
            <a:endParaRPr lang="en-US" dirty="0">
              <a:solidFill>
                <a:srgbClr val="666666"/>
              </a:solidFill>
              <a:latin typeface="Times New Roman"/>
              <a:ea typeface="Verdana"/>
              <a:cs typeface="Times New Roman"/>
            </a:endParaRPr>
          </a:p>
          <a:p>
            <a:pPr algn="just"/>
            <a:endParaRPr lang="en-US" dirty="0">
              <a:solidFill>
                <a:srgbClr val="000000"/>
              </a:solidFill>
              <a:latin typeface="Times New Roman"/>
              <a:ea typeface="Verdana"/>
              <a:cs typeface="Times New Roman"/>
            </a:endParaRPr>
          </a:p>
        </p:txBody>
      </p:sp>
      <p:pic>
        <p:nvPicPr>
          <p:cNvPr id="6" name="Hình ảnh 5" descr="Ảnh có chứa văn bản, ảnh chụp màn hình, hàng, số&#10;&#10;Mô tả được tự động tạo">
            <a:extLst>
              <a:ext uri="{FF2B5EF4-FFF2-40B4-BE49-F238E27FC236}">
                <a16:creationId xmlns:a16="http://schemas.microsoft.com/office/drawing/2014/main" id="{9C523527-C174-F40A-1A3E-6E6EE526F8BE}"/>
              </a:ext>
            </a:extLst>
          </p:cNvPr>
          <p:cNvPicPr>
            <a:picLocks noChangeAspect="1"/>
          </p:cNvPicPr>
          <p:nvPr/>
        </p:nvPicPr>
        <p:blipFill>
          <a:blip r:embed="rId2"/>
          <a:stretch>
            <a:fillRect/>
          </a:stretch>
        </p:blipFill>
        <p:spPr>
          <a:xfrm>
            <a:off x="2826588" y="1364469"/>
            <a:ext cx="5604294" cy="4143439"/>
          </a:xfrm>
          <a:prstGeom prst="rect">
            <a:avLst/>
          </a:prstGeom>
        </p:spPr>
      </p:pic>
    </p:spTree>
    <p:extLst>
      <p:ext uri="{BB962C8B-B14F-4D97-AF65-F5344CB8AC3E}">
        <p14:creationId xmlns:p14="http://schemas.microsoft.com/office/powerpoint/2010/main" val="30791324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191;p21"/>
          <p:cNvGrpSpPr/>
          <p:nvPr/>
        </p:nvGrpSpPr>
        <p:grpSpPr>
          <a:xfrm>
            <a:off x="2217126" y="1473447"/>
            <a:ext cx="371882" cy="373766"/>
            <a:chOff x="-41270450" y="1973375"/>
            <a:chExt cx="315850" cy="317450"/>
          </a:xfrm>
        </p:grpSpPr>
        <p:sp>
          <p:nvSpPr>
            <p:cNvPr id="16" name="Google Shape;192;p21"/>
            <p:cNvSpPr/>
            <p:nvPr/>
          </p:nvSpPr>
          <p:spPr>
            <a:xfrm>
              <a:off x="-41270450" y="1973375"/>
              <a:ext cx="315850" cy="317450"/>
            </a:xfrm>
            <a:custGeom>
              <a:avLst/>
              <a:gdLst/>
              <a:ahLst/>
              <a:cxnLst/>
              <a:rect l="l" t="t" r="r" b="b"/>
              <a:pathLst>
                <a:path w="12634" h="12698" extrusionOk="0">
                  <a:moveTo>
                    <a:pt x="11814" y="820"/>
                  </a:moveTo>
                  <a:lnTo>
                    <a:pt x="11814" y="11847"/>
                  </a:lnTo>
                  <a:lnTo>
                    <a:pt x="788" y="11847"/>
                  </a:lnTo>
                  <a:lnTo>
                    <a:pt x="788" y="820"/>
                  </a:lnTo>
                  <a:close/>
                  <a:moveTo>
                    <a:pt x="378" y="1"/>
                  </a:moveTo>
                  <a:cubicBezTo>
                    <a:pt x="158" y="1"/>
                    <a:pt x="0" y="190"/>
                    <a:pt x="0" y="410"/>
                  </a:cubicBezTo>
                  <a:lnTo>
                    <a:pt x="0" y="12288"/>
                  </a:lnTo>
                  <a:cubicBezTo>
                    <a:pt x="0" y="12508"/>
                    <a:pt x="189" y="12697"/>
                    <a:pt x="378" y="12697"/>
                  </a:cubicBezTo>
                  <a:lnTo>
                    <a:pt x="12224" y="12697"/>
                  </a:lnTo>
                  <a:cubicBezTo>
                    <a:pt x="12476" y="12697"/>
                    <a:pt x="12634" y="12508"/>
                    <a:pt x="12634" y="12288"/>
                  </a:cubicBezTo>
                  <a:lnTo>
                    <a:pt x="12634" y="410"/>
                  </a:lnTo>
                  <a:cubicBezTo>
                    <a:pt x="12634" y="158"/>
                    <a:pt x="12476" y="1"/>
                    <a:pt x="12224" y="1"/>
                  </a:cubicBezTo>
                  <a:close/>
                </a:path>
              </a:pathLst>
            </a:custGeom>
            <a:solidFill>
              <a:srgbClr val="FDF9FF"/>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FDF9FF"/>
                </a:solidFill>
                <a:latin typeface="Arial" panose="020B0604020202020204"/>
                <a:ea typeface="Arial" panose="020B0604020202020204"/>
                <a:cs typeface="Arial" panose="020B0604020202020204"/>
                <a:sym typeface="Arial" panose="020B0604020202020204"/>
              </a:endParaRPr>
            </a:p>
          </p:txBody>
        </p:sp>
        <p:sp>
          <p:nvSpPr>
            <p:cNvPr id="17" name="Google Shape;193;p21"/>
            <p:cNvSpPr/>
            <p:nvPr/>
          </p:nvSpPr>
          <p:spPr>
            <a:xfrm>
              <a:off x="-41230300" y="2015125"/>
              <a:ext cx="235525" cy="192200"/>
            </a:xfrm>
            <a:custGeom>
              <a:avLst/>
              <a:gdLst/>
              <a:ahLst/>
              <a:cxnLst/>
              <a:rect l="l" t="t" r="r" b="b"/>
              <a:pathLst>
                <a:path w="9421" h="7688" extrusionOk="0">
                  <a:moveTo>
                    <a:pt x="8539" y="788"/>
                  </a:moveTo>
                  <a:lnTo>
                    <a:pt x="8539" y="6869"/>
                  </a:lnTo>
                  <a:lnTo>
                    <a:pt x="820" y="6869"/>
                  </a:lnTo>
                  <a:lnTo>
                    <a:pt x="820" y="788"/>
                  </a:lnTo>
                  <a:close/>
                  <a:moveTo>
                    <a:pt x="442" y="1"/>
                  </a:moveTo>
                  <a:cubicBezTo>
                    <a:pt x="190" y="1"/>
                    <a:pt x="1" y="221"/>
                    <a:pt x="1" y="410"/>
                  </a:cubicBezTo>
                  <a:lnTo>
                    <a:pt x="1" y="7310"/>
                  </a:lnTo>
                  <a:cubicBezTo>
                    <a:pt x="1" y="7404"/>
                    <a:pt x="32" y="7499"/>
                    <a:pt x="127" y="7562"/>
                  </a:cubicBezTo>
                  <a:cubicBezTo>
                    <a:pt x="190" y="7656"/>
                    <a:pt x="316" y="7688"/>
                    <a:pt x="442" y="7688"/>
                  </a:cubicBezTo>
                  <a:lnTo>
                    <a:pt x="8980" y="7688"/>
                  </a:lnTo>
                  <a:cubicBezTo>
                    <a:pt x="9232" y="7688"/>
                    <a:pt x="9421" y="7499"/>
                    <a:pt x="9421" y="7310"/>
                  </a:cubicBezTo>
                  <a:lnTo>
                    <a:pt x="9421" y="410"/>
                  </a:lnTo>
                  <a:cubicBezTo>
                    <a:pt x="9421" y="158"/>
                    <a:pt x="9232" y="1"/>
                    <a:pt x="8980" y="1"/>
                  </a:cubicBezTo>
                  <a:close/>
                </a:path>
              </a:pathLst>
            </a:custGeom>
            <a:solidFill>
              <a:srgbClr val="FDF9FF"/>
            </a:solidFill>
            <a:ln>
              <a:noFill/>
            </a:ln>
          </p:spPr>
          <p:txBody>
            <a:bodyPr spcFirstLastPara="1" wrap="square" lIns="91425" tIns="91425" rIns="91425" bIns="91425" anchor="ctr" anchorCtr="0">
              <a:noAutofit/>
            </a:bodyPr>
            <a:lstStyle/>
            <a:p>
              <a:pPr>
                <a:buClr>
                  <a:srgbClr val="000000"/>
                </a:buClr>
                <a:buSzPts val="1400"/>
                <a:defRPr/>
              </a:pPr>
              <a:endParaRPr sz="1400" kern="0" dirty="0">
                <a:solidFill>
                  <a:srgbClr val="FDF9FF"/>
                </a:solidFill>
                <a:latin typeface="Arial" panose="020B0604020202020204"/>
                <a:ea typeface="Arial" panose="020B0604020202020204"/>
                <a:cs typeface="Arial" panose="020B0604020202020204"/>
                <a:sym typeface="Arial" panose="020B0604020202020204"/>
              </a:endParaRPr>
            </a:p>
          </p:txBody>
        </p:sp>
        <p:sp>
          <p:nvSpPr>
            <p:cNvPr id="18" name="Google Shape;194;p21"/>
            <p:cNvSpPr/>
            <p:nvPr/>
          </p:nvSpPr>
          <p:spPr>
            <a:xfrm>
              <a:off x="-41139725" y="2061750"/>
              <a:ext cx="83525" cy="103675"/>
            </a:xfrm>
            <a:custGeom>
              <a:avLst/>
              <a:gdLst/>
              <a:ahLst/>
              <a:cxnLst/>
              <a:rect l="l" t="t" r="r" b="b"/>
              <a:pathLst>
                <a:path w="3341" h="4147" extrusionOk="0">
                  <a:moveTo>
                    <a:pt x="789" y="1223"/>
                  </a:moveTo>
                  <a:lnTo>
                    <a:pt x="2112" y="2074"/>
                  </a:lnTo>
                  <a:lnTo>
                    <a:pt x="789" y="2987"/>
                  </a:lnTo>
                  <a:lnTo>
                    <a:pt x="789" y="1223"/>
                  </a:lnTo>
                  <a:close/>
                  <a:moveTo>
                    <a:pt x="389" y="0"/>
                  </a:moveTo>
                  <a:cubicBezTo>
                    <a:pt x="182" y="0"/>
                    <a:pt x="1" y="185"/>
                    <a:pt x="1" y="435"/>
                  </a:cubicBezTo>
                  <a:lnTo>
                    <a:pt x="1" y="3743"/>
                  </a:lnTo>
                  <a:cubicBezTo>
                    <a:pt x="1" y="3981"/>
                    <a:pt x="198" y="4147"/>
                    <a:pt x="416" y="4147"/>
                  </a:cubicBezTo>
                  <a:cubicBezTo>
                    <a:pt x="487" y="4147"/>
                    <a:pt x="561" y="4129"/>
                    <a:pt x="631" y="4090"/>
                  </a:cubicBezTo>
                  <a:lnTo>
                    <a:pt x="3120" y="2452"/>
                  </a:lnTo>
                  <a:cubicBezTo>
                    <a:pt x="3340" y="2294"/>
                    <a:pt x="3340" y="1916"/>
                    <a:pt x="3120" y="1727"/>
                  </a:cubicBezTo>
                  <a:lnTo>
                    <a:pt x="631" y="89"/>
                  </a:lnTo>
                  <a:cubicBezTo>
                    <a:pt x="552" y="28"/>
                    <a:pt x="469" y="0"/>
                    <a:pt x="389" y="0"/>
                  </a:cubicBezTo>
                  <a:close/>
                </a:path>
              </a:pathLst>
            </a:custGeom>
            <a:solidFill>
              <a:srgbClr val="FDF9FF"/>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FDF9FF"/>
                </a:solidFill>
                <a:latin typeface="Arial" panose="020B0604020202020204"/>
                <a:ea typeface="Arial" panose="020B0604020202020204"/>
                <a:cs typeface="Arial" panose="020B0604020202020204"/>
                <a:sym typeface="Arial" panose="020B0604020202020204"/>
              </a:endParaRPr>
            </a:p>
          </p:txBody>
        </p:sp>
        <p:sp>
          <p:nvSpPr>
            <p:cNvPr id="19" name="Google Shape;195;p21"/>
            <p:cNvSpPr/>
            <p:nvPr/>
          </p:nvSpPr>
          <p:spPr>
            <a:xfrm>
              <a:off x="-41230300" y="2227000"/>
              <a:ext cx="235525" cy="21300"/>
            </a:xfrm>
            <a:custGeom>
              <a:avLst/>
              <a:gdLst/>
              <a:ahLst/>
              <a:cxnLst/>
              <a:rect l="l" t="t" r="r" b="b"/>
              <a:pathLst>
                <a:path w="9421" h="852" extrusionOk="0">
                  <a:moveTo>
                    <a:pt x="442" y="0"/>
                  </a:moveTo>
                  <a:cubicBezTo>
                    <a:pt x="190" y="0"/>
                    <a:pt x="1" y="189"/>
                    <a:pt x="1" y="441"/>
                  </a:cubicBezTo>
                  <a:cubicBezTo>
                    <a:pt x="1" y="662"/>
                    <a:pt x="190" y="851"/>
                    <a:pt x="442" y="851"/>
                  </a:cubicBezTo>
                  <a:lnTo>
                    <a:pt x="8980" y="851"/>
                  </a:lnTo>
                  <a:cubicBezTo>
                    <a:pt x="9232" y="851"/>
                    <a:pt x="9421" y="662"/>
                    <a:pt x="9421" y="441"/>
                  </a:cubicBezTo>
                  <a:cubicBezTo>
                    <a:pt x="9421" y="189"/>
                    <a:pt x="9232" y="0"/>
                    <a:pt x="8980" y="0"/>
                  </a:cubicBezTo>
                  <a:close/>
                </a:path>
              </a:pathLst>
            </a:custGeom>
            <a:solidFill>
              <a:srgbClr val="FDF9FF"/>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FDF9FF"/>
                </a:solidFill>
                <a:latin typeface="Arial" panose="020B0604020202020204"/>
                <a:ea typeface="Arial" panose="020B0604020202020204"/>
                <a:cs typeface="Arial" panose="020B0604020202020204"/>
                <a:sym typeface="Arial" panose="020B0604020202020204"/>
              </a:endParaRPr>
            </a:p>
          </p:txBody>
        </p:sp>
      </p:grpSp>
      <p:sp>
        <p:nvSpPr>
          <p:cNvPr id="59" name="TextBox 58"/>
          <p:cNvSpPr txBox="1"/>
          <p:nvPr/>
        </p:nvSpPr>
        <p:spPr>
          <a:xfrm>
            <a:off x="1688396" y="1893945"/>
            <a:ext cx="6837981" cy="523220"/>
          </a:xfrm>
          <a:prstGeom prst="rect">
            <a:avLst/>
          </a:prstGeom>
          <a:noFill/>
        </p:spPr>
        <p:txBody>
          <a:bodyPr wrap="square" rtlCol="0">
            <a:spAutoFit/>
          </a:bodyPr>
          <a:lstStyle/>
          <a:p>
            <a:pPr algn="l"/>
            <a:r>
              <a:rPr lang="en-US" sz="2800" b="1" i="0" dirty="0">
                <a:solidFill>
                  <a:srgbClr val="333333"/>
                </a:solidFill>
                <a:effectLst/>
                <a:latin typeface="Verdana" panose="020B0604030504040204" pitchFamily="34" charset="0"/>
              </a:rPr>
              <a:t>Introduction</a:t>
            </a:r>
          </a:p>
        </p:txBody>
      </p:sp>
      <p:sp>
        <p:nvSpPr>
          <p:cNvPr id="61" name="TextBox 60"/>
          <p:cNvSpPr txBox="1"/>
          <p:nvPr/>
        </p:nvSpPr>
        <p:spPr>
          <a:xfrm>
            <a:off x="1688396" y="2664029"/>
            <a:ext cx="9137014" cy="523220"/>
          </a:xfrm>
          <a:prstGeom prst="rect">
            <a:avLst/>
          </a:prstGeom>
          <a:noFill/>
        </p:spPr>
        <p:txBody>
          <a:bodyPr wrap="square" rtlCol="0">
            <a:spAutoFit/>
          </a:bodyPr>
          <a:lstStyle/>
          <a:p>
            <a:pPr algn="l"/>
            <a:r>
              <a:rPr lang="en-US" sz="2800" b="1" i="0" dirty="0">
                <a:solidFill>
                  <a:srgbClr val="333333"/>
                </a:solidFill>
                <a:effectLst/>
                <a:latin typeface="Verdana" panose="020B0604030504040204" pitchFamily="34" charset="0"/>
              </a:rPr>
              <a:t>The Proposed Method</a:t>
            </a:r>
          </a:p>
        </p:txBody>
      </p:sp>
      <p:sp>
        <p:nvSpPr>
          <p:cNvPr id="62" name="TextBox 61"/>
          <p:cNvSpPr txBox="1"/>
          <p:nvPr/>
        </p:nvSpPr>
        <p:spPr>
          <a:xfrm>
            <a:off x="1688396" y="4256707"/>
            <a:ext cx="10064770" cy="954107"/>
          </a:xfrm>
          <a:prstGeom prst="rect">
            <a:avLst/>
          </a:prstGeom>
          <a:noFill/>
        </p:spPr>
        <p:txBody>
          <a:bodyPr wrap="square" rtlCol="0">
            <a:spAutoFit/>
          </a:bodyPr>
          <a:lstStyle/>
          <a:p>
            <a:pPr eaLnBrk="0" fontAlgn="base" hangingPunct="0">
              <a:spcBef>
                <a:spcPct val="0"/>
              </a:spcBef>
              <a:spcAft>
                <a:spcPct val="0"/>
              </a:spcAft>
            </a:pPr>
            <a:r>
              <a:rPr lang="en-US" sz="2800" b="1" i="0" dirty="0">
                <a:solidFill>
                  <a:srgbClr val="333333"/>
                </a:solidFill>
                <a:effectLst/>
                <a:latin typeface="Verdana" panose="020B0604030504040204" pitchFamily="34" charset="0"/>
              </a:rPr>
              <a:t>Findings and Discussion</a:t>
            </a:r>
          </a:p>
          <a:p>
            <a:pPr eaLnBrk="0" fontAlgn="base" hangingPunct="0">
              <a:spcBef>
                <a:spcPct val="0"/>
              </a:spcBef>
              <a:spcAft>
                <a:spcPct val="0"/>
              </a:spcAft>
            </a:pPr>
            <a:endParaRPr lang="vi-VN" sz="2800" b="1" dirty="0">
              <a:solidFill>
                <a:srgbClr val="C00000"/>
              </a:solidFill>
            </a:endParaRPr>
          </a:p>
        </p:txBody>
      </p:sp>
      <p:sp>
        <p:nvSpPr>
          <p:cNvPr id="24" name="TextBox 23">
            <a:extLst>
              <a:ext uri="{FF2B5EF4-FFF2-40B4-BE49-F238E27FC236}">
                <a16:creationId xmlns:a16="http://schemas.microsoft.com/office/drawing/2014/main" id="{7843EB28-0886-2FE2-DF98-27489FEDB8D1}"/>
              </a:ext>
            </a:extLst>
          </p:cNvPr>
          <p:cNvSpPr txBox="1"/>
          <p:nvPr/>
        </p:nvSpPr>
        <p:spPr>
          <a:xfrm>
            <a:off x="1688396" y="3429000"/>
            <a:ext cx="10562300" cy="523220"/>
          </a:xfrm>
          <a:prstGeom prst="rect">
            <a:avLst/>
          </a:prstGeom>
          <a:noFill/>
        </p:spPr>
        <p:txBody>
          <a:bodyPr wrap="square" rtlCol="0">
            <a:spAutoFit/>
          </a:bodyPr>
          <a:lstStyle/>
          <a:p>
            <a:pPr algn="l"/>
            <a:r>
              <a:rPr lang="en-US" sz="2800" b="1" i="0" dirty="0">
                <a:solidFill>
                  <a:srgbClr val="333333"/>
                </a:solidFill>
                <a:effectLst/>
                <a:latin typeface="Verdana" panose="020B0604030504040204" pitchFamily="34" charset="0"/>
              </a:rPr>
              <a:t>Experimental Results</a:t>
            </a:r>
          </a:p>
        </p:txBody>
      </p:sp>
      <p:sp>
        <p:nvSpPr>
          <p:cNvPr id="14" name="Text Placeholder 2">
            <a:extLst>
              <a:ext uri="{FF2B5EF4-FFF2-40B4-BE49-F238E27FC236}">
                <a16:creationId xmlns:a16="http://schemas.microsoft.com/office/drawing/2014/main" id="{229D4B64-B3A7-225D-1C60-EAC304252046}"/>
              </a:ext>
            </a:extLst>
          </p:cNvPr>
          <p:cNvSpPr txBox="1"/>
          <p:nvPr/>
        </p:nvSpPr>
        <p:spPr>
          <a:xfrm>
            <a:off x="928308" y="3224011"/>
            <a:ext cx="1014443" cy="545492"/>
          </a:xfrm>
          <a:prstGeom prst="rect">
            <a:avLst/>
          </a:prstGeom>
        </p:spPr>
        <p:txBody>
          <a:bodyPr>
            <a:noAutofit/>
          </a:bodyPr>
          <a:lstStyle>
            <a:lvl1pPr marL="0" indent="0" algn="l" defTabSz="457200" rtl="0" eaLnBrk="0" fontAlgn="base" hangingPunct="0">
              <a:spcBef>
                <a:spcPts val="1000"/>
              </a:spcBef>
              <a:spcAft>
                <a:spcPct val="0"/>
              </a:spcAft>
              <a:buClr>
                <a:schemeClr val="accent1"/>
              </a:buClr>
              <a:buSzPct val="80000"/>
              <a:buFont typeface="Wingdings 3" panose="05040102010807070707" pitchFamily="18" charset="2"/>
              <a:buNone/>
              <a:defRPr sz="2400" kern="1200">
                <a:solidFill>
                  <a:schemeClr val="accent1">
                    <a:lumMod val="75000"/>
                  </a:schemeClr>
                </a:solidFill>
                <a:latin typeface="Times New Roman" panose="02020603050405020304" pitchFamily="18" charset="0"/>
                <a:ea typeface="+mn-ea"/>
                <a:cs typeface="Times New Roman" panose="02020603050405020304" pitchFamily="18" charset="0"/>
              </a:defRPr>
            </a:lvl1pPr>
            <a:lvl2pPr marL="342900" indent="0" algn="l" defTabSz="457200" rtl="0" eaLnBrk="0" fontAlgn="base" hangingPunct="0">
              <a:spcBef>
                <a:spcPts val="1000"/>
              </a:spcBef>
              <a:spcAft>
                <a:spcPct val="0"/>
              </a:spcAft>
              <a:buClr>
                <a:schemeClr val="accent1"/>
              </a:buClr>
              <a:buSzPct val="80000"/>
              <a:buFont typeface="Wingdings 3" panose="05040102010807070707" pitchFamily="18" charset="2"/>
              <a:buNone/>
              <a:defRPr sz="1050" kern="1200">
                <a:solidFill>
                  <a:srgbClr val="404040"/>
                </a:solidFill>
                <a:latin typeface="+mn-lt"/>
                <a:ea typeface="+mn-ea"/>
                <a:cs typeface="+mn-cs"/>
              </a:defRPr>
            </a:lvl2pPr>
            <a:lvl3pPr marL="685800" indent="0" algn="l" defTabSz="457200" rtl="0" eaLnBrk="0" fontAlgn="base" hangingPunct="0">
              <a:spcBef>
                <a:spcPts val="1000"/>
              </a:spcBef>
              <a:spcAft>
                <a:spcPct val="0"/>
              </a:spcAft>
              <a:buClr>
                <a:schemeClr val="accent1"/>
              </a:buClr>
              <a:buSzPct val="80000"/>
              <a:buFont typeface="Wingdings 3" panose="05040102010807070707" pitchFamily="18" charset="2"/>
              <a:buNone/>
              <a:defRPr sz="900" kern="1200">
                <a:solidFill>
                  <a:srgbClr val="404040"/>
                </a:solidFill>
                <a:latin typeface="+mn-lt"/>
                <a:ea typeface="+mn-ea"/>
                <a:cs typeface="+mn-cs"/>
              </a:defRPr>
            </a:lvl3pPr>
            <a:lvl4pPr marL="1028700" indent="0" algn="l" defTabSz="457200" rtl="0" eaLnBrk="0" fontAlgn="base" hangingPunct="0">
              <a:spcBef>
                <a:spcPts val="1000"/>
              </a:spcBef>
              <a:spcAft>
                <a:spcPct val="0"/>
              </a:spcAft>
              <a:buClr>
                <a:schemeClr val="accent1"/>
              </a:buClr>
              <a:buSzPct val="80000"/>
              <a:buFont typeface="Wingdings 3" panose="05040102010807070707" pitchFamily="18" charset="2"/>
              <a:buNone/>
              <a:defRPr sz="750" kern="1200">
                <a:solidFill>
                  <a:srgbClr val="404040"/>
                </a:solidFill>
                <a:latin typeface="+mn-lt"/>
                <a:ea typeface="+mn-ea"/>
                <a:cs typeface="+mn-cs"/>
              </a:defRPr>
            </a:lvl4pPr>
            <a:lvl5pPr marL="1371600" indent="0" algn="l" defTabSz="457200" rtl="0" eaLnBrk="0" fontAlgn="base" hangingPunct="0">
              <a:spcBef>
                <a:spcPts val="1000"/>
              </a:spcBef>
              <a:spcAft>
                <a:spcPct val="0"/>
              </a:spcAft>
              <a:buClr>
                <a:schemeClr val="accent1"/>
              </a:buClr>
              <a:buSzPct val="80000"/>
              <a:buFont typeface="Wingdings 3" panose="05040102010807070707" pitchFamily="18" charset="2"/>
              <a:buNone/>
              <a:defRPr sz="750" kern="1200">
                <a:solidFill>
                  <a:srgbClr val="404040"/>
                </a:solidFill>
                <a:latin typeface="+mn-lt"/>
                <a:ea typeface="+mn-ea"/>
                <a:cs typeface="+mn-cs"/>
              </a:defRPr>
            </a:lvl5pPr>
            <a:lvl6pPr marL="1714500" indent="0" algn="l" defTabSz="457200" rtl="0" eaLnBrk="1" latinLnBrk="0" hangingPunct="1">
              <a:spcBef>
                <a:spcPts val="1000"/>
              </a:spcBef>
              <a:spcAft>
                <a:spcPts val="0"/>
              </a:spcAft>
              <a:buClr>
                <a:schemeClr val="accent1"/>
              </a:buClr>
              <a:buSzPct val="80000"/>
              <a:buFont typeface="Wingdings 3" panose="05040102010807070707" pitchFamily="18" charset="2"/>
              <a:buNone/>
              <a:defRPr sz="750" kern="1200">
                <a:solidFill>
                  <a:schemeClr val="tx1">
                    <a:lumMod val="75000"/>
                    <a:lumOff val="25000"/>
                  </a:schemeClr>
                </a:solidFill>
                <a:latin typeface="+mn-lt"/>
                <a:ea typeface="+mn-ea"/>
                <a:cs typeface="+mn-cs"/>
              </a:defRPr>
            </a:lvl6pPr>
            <a:lvl7pPr marL="2057400" indent="0" algn="l" defTabSz="457200" rtl="0" eaLnBrk="1" latinLnBrk="0" hangingPunct="1">
              <a:spcBef>
                <a:spcPts val="1000"/>
              </a:spcBef>
              <a:spcAft>
                <a:spcPts val="0"/>
              </a:spcAft>
              <a:buClr>
                <a:schemeClr val="accent1"/>
              </a:buClr>
              <a:buSzPct val="80000"/>
              <a:buFont typeface="Wingdings 3" panose="05040102010807070707" pitchFamily="18" charset="2"/>
              <a:buNone/>
              <a:defRPr sz="750" kern="1200">
                <a:solidFill>
                  <a:schemeClr val="tx1">
                    <a:lumMod val="75000"/>
                    <a:lumOff val="25000"/>
                  </a:schemeClr>
                </a:solidFill>
                <a:latin typeface="+mn-lt"/>
                <a:ea typeface="+mn-ea"/>
                <a:cs typeface="+mn-cs"/>
              </a:defRPr>
            </a:lvl7pPr>
            <a:lvl8pPr marL="2400300" indent="0" algn="l" defTabSz="457200" rtl="0" eaLnBrk="1" latinLnBrk="0" hangingPunct="1">
              <a:spcBef>
                <a:spcPts val="1000"/>
              </a:spcBef>
              <a:spcAft>
                <a:spcPts val="0"/>
              </a:spcAft>
              <a:buClr>
                <a:schemeClr val="accent1"/>
              </a:buClr>
              <a:buSzPct val="80000"/>
              <a:buFont typeface="Wingdings 3" panose="05040102010807070707" pitchFamily="18" charset="2"/>
              <a:buNone/>
              <a:defRPr sz="750" kern="1200">
                <a:solidFill>
                  <a:schemeClr val="tx1">
                    <a:lumMod val="75000"/>
                    <a:lumOff val="25000"/>
                  </a:schemeClr>
                </a:solidFill>
                <a:latin typeface="+mn-lt"/>
                <a:ea typeface="+mn-ea"/>
                <a:cs typeface="+mn-cs"/>
              </a:defRPr>
            </a:lvl8pPr>
            <a:lvl9pPr marL="2743200" indent="0" algn="l" defTabSz="457200" rtl="0" eaLnBrk="1" latinLnBrk="0" hangingPunct="1">
              <a:spcBef>
                <a:spcPts val="1000"/>
              </a:spcBef>
              <a:spcAft>
                <a:spcPts val="0"/>
              </a:spcAft>
              <a:buClr>
                <a:schemeClr val="accent1"/>
              </a:buClr>
              <a:buSzPct val="80000"/>
              <a:buFont typeface="Wingdings 3" panose="05040102010807070707" pitchFamily="18" charset="2"/>
              <a:buNone/>
              <a:defRPr sz="750" kern="1200">
                <a:solidFill>
                  <a:schemeClr val="tx1">
                    <a:lumMod val="75000"/>
                    <a:lumOff val="25000"/>
                  </a:schemeClr>
                </a:solidFill>
                <a:latin typeface="+mn-lt"/>
                <a:ea typeface="+mn-ea"/>
                <a:cs typeface="+mn-cs"/>
              </a:defRPr>
            </a:lvl9pPr>
          </a:lstStyle>
          <a:p>
            <a:pPr algn="ctr">
              <a:buClr>
                <a:srgbClr val="4F81BD"/>
              </a:buClr>
            </a:pPr>
            <a:endParaRPr lang="vi-VN" sz="3000" dirty="0">
              <a:solidFill>
                <a:schemeClr val="bg1"/>
              </a:solidFill>
            </a:endParaRPr>
          </a:p>
        </p:txBody>
      </p:sp>
      <p:sp>
        <p:nvSpPr>
          <p:cNvPr id="47" name="Google Shape;179;p21">
            <a:hlinkClick r:id="rId3" action="ppaction://hlinksldjump"/>
          </p:cNvPr>
          <p:cNvSpPr/>
          <p:nvPr/>
        </p:nvSpPr>
        <p:spPr>
          <a:xfrm>
            <a:off x="846019" y="1828653"/>
            <a:ext cx="642000" cy="642000"/>
          </a:xfrm>
          <a:prstGeom prst="ellipse">
            <a:avLst/>
          </a:prstGeom>
          <a:gradFill>
            <a:gsLst>
              <a:gs pos="0">
                <a:srgbClr val="DF5953"/>
              </a:gs>
              <a:gs pos="100000">
                <a:srgbClr val="E8B832"/>
              </a:gs>
            </a:gsLst>
            <a:lin ang="18900044" scaled="0"/>
          </a:gradFill>
          <a:ln>
            <a:noFill/>
          </a:ln>
        </p:spPr>
        <p:txBody>
          <a:bodyPr spcFirstLastPara="1" wrap="square" lIns="91425" tIns="91425" rIns="91425" bIns="91425" anchor="ctr" anchorCtr="0">
            <a:noAutofit/>
          </a:bodyPr>
          <a:lstStyle/>
          <a:p>
            <a:pPr algn="ctr">
              <a:buClr>
                <a:srgbClr val="000000"/>
              </a:buClr>
              <a:buSzPts val="1400"/>
              <a:defRPr/>
            </a:pPr>
            <a:r>
              <a:rPr lang="en-US" sz="2800" b="1" kern="0" dirty="0">
                <a:latin typeface="+mj-lt"/>
                <a:ea typeface="Roboto"/>
                <a:cs typeface="Roboto"/>
              </a:rPr>
              <a:t>1</a:t>
            </a:r>
          </a:p>
        </p:txBody>
      </p:sp>
      <p:sp>
        <p:nvSpPr>
          <p:cNvPr id="49" name="Google Shape;179;p21">
            <a:hlinkClick r:id="" action="ppaction://noaction"/>
          </p:cNvPr>
          <p:cNvSpPr/>
          <p:nvPr/>
        </p:nvSpPr>
        <p:spPr>
          <a:xfrm>
            <a:off x="832451" y="2627267"/>
            <a:ext cx="642000" cy="642000"/>
          </a:xfrm>
          <a:prstGeom prst="ellipse">
            <a:avLst/>
          </a:prstGeom>
          <a:gradFill>
            <a:gsLst>
              <a:gs pos="0">
                <a:srgbClr val="DF5953"/>
              </a:gs>
              <a:gs pos="100000">
                <a:srgbClr val="E8B832"/>
              </a:gs>
            </a:gsLst>
            <a:lin ang="18900044" scaled="0"/>
          </a:gradFill>
          <a:ln>
            <a:noFill/>
          </a:ln>
        </p:spPr>
        <p:txBody>
          <a:bodyPr spcFirstLastPara="1" wrap="square" lIns="91425" tIns="91425" rIns="91425" bIns="91425" anchor="ctr" anchorCtr="0">
            <a:noAutofit/>
          </a:bodyPr>
          <a:lstStyle/>
          <a:p>
            <a:pPr algn="ctr">
              <a:buClr>
                <a:srgbClr val="000000"/>
              </a:buClr>
              <a:buSzPts val="1400"/>
              <a:defRPr/>
            </a:pPr>
            <a:r>
              <a:rPr lang="en-US" sz="2800" b="1" kern="0" dirty="0">
                <a:latin typeface="+mj-lt"/>
                <a:ea typeface="Roboto"/>
                <a:cs typeface="Roboto"/>
                <a:sym typeface="Roboto"/>
              </a:rPr>
              <a:t>2</a:t>
            </a:r>
            <a:endParaRPr lang="en-US" sz="2800" b="1" kern="0" dirty="0">
              <a:latin typeface="+mj-lt"/>
              <a:ea typeface="Roboto"/>
              <a:cs typeface="Roboto"/>
            </a:endParaRPr>
          </a:p>
        </p:txBody>
      </p:sp>
      <p:sp>
        <p:nvSpPr>
          <p:cNvPr id="50" name="Google Shape;179;p21">
            <a:hlinkClick r:id="" action="ppaction://noaction"/>
          </p:cNvPr>
          <p:cNvSpPr/>
          <p:nvPr/>
        </p:nvSpPr>
        <p:spPr>
          <a:xfrm>
            <a:off x="846019" y="3416394"/>
            <a:ext cx="642000" cy="642000"/>
          </a:xfrm>
          <a:prstGeom prst="ellipse">
            <a:avLst/>
          </a:prstGeom>
          <a:gradFill>
            <a:gsLst>
              <a:gs pos="0">
                <a:srgbClr val="DF5953"/>
              </a:gs>
              <a:gs pos="100000">
                <a:srgbClr val="E8B832"/>
              </a:gs>
            </a:gsLst>
            <a:lin ang="18900044" scaled="0"/>
          </a:gradFill>
          <a:ln>
            <a:noFill/>
          </a:ln>
        </p:spPr>
        <p:txBody>
          <a:bodyPr spcFirstLastPara="1" wrap="square" lIns="91425" tIns="91425" rIns="91425" bIns="91425" anchor="ctr" anchorCtr="0">
            <a:noAutofit/>
          </a:bodyPr>
          <a:lstStyle/>
          <a:p>
            <a:pPr algn="ctr">
              <a:buClr>
                <a:srgbClr val="000000"/>
              </a:buClr>
              <a:buSzPts val="1400"/>
              <a:defRPr/>
            </a:pPr>
            <a:r>
              <a:rPr lang="en-US" sz="2800" b="1" kern="0" dirty="0">
                <a:latin typeface="+mj-lt"/>
                <a:ea typeface="Roboto"/>
                <a:cs typeface="Roboto"/>
                <a:sym typeface="Roboto"/>
              </a:rPr>
              <a:t>3</a:t>
            </a:r>
            <a:endParaRPr lang="en-US" sz="2800" b="1" kern="0" dirty="0">
              <a:latin typeface="+mj-lt"/>
              <a:ea typeface="Roboto"/>
              <a:cs typeface="Roboto"/>
            </a:endParaRPr>
          </a:p>
        </p:txBody>
      </p:sp>
      <p:sp>
        <p:nvSpPr>
          <p:cNvPr id="51" name="Google Shape;179;p21">
            <a:hlinkClick r:id="" action="ppaction://noaction"/>
          </p:cNvPr>
          <p:cNvSpPr/>
          <p:nvPr/>
        </p:nvSpPr>
        <p:spPr>
          <a:xfrm>
            <a:off x="832451" y="4161731"/>
            <a:ext cx="642000" cy="642000"/>
          </a:xfrm>
          <a:prstGeom prst="ellipse">
            <a:avLst/>
          </a:prstGeom>
          <a:gradFill>
            <a:gsLst>
              <a:gs pos="0">
                <a:srgbClr val="DF5953"/>
              </a:gs>
              <a:gs pos="100000">
                <a:srgbClr val="E8B832"/>
              </a:gs>
            </a:gsLst>
            <a:lin ang="18900044" scaled="0"/>
          </a:gradFill>
          <a:ln>
            <a:noFill/>
          </a:ln>
        </p:spPr>
        <p:txBody>
          <a:bodyPr spcFirstLastPara="1" wrap="square" lIns="91425" tIns="91425" rIns="91425" bIns="91425" anchor="ctr" anchorCtr="0">
            <a:noAutofit/>
          </a:bodyPr>
          <a:lstStyle/>
          <a:p>
            <a:pPr algn="ctr">
              <a:buClr>
                <a:srgbClr val="000000"/>
              </a:buClr>
              <a:buSzPts val="1400"/>
              <a:defRPr/>
            </a:pPr>
            <a:r>
              <a:rPr lang="en-US" sz="2800" b="1" kern="0" dirty="0">
                <a:latin typeface="+mj-lt"/>
                <a:ea typeface="Roboto"/>
                <a:cs typeface="Roboto"/>
                <a:sym typeface="Roboto"/>
              </a:rPr>
              <a:t>4</a:t>
            </a:r>
            <a:endParaRPr lang="en-US" sz="2800" b="1" kern="0" dirty="0">
              <a:latin typeface="+mj-lt"/>
              <a:ea typeface="Roboto"/>
              <a:cs typeface="Roboto"/>
            </a:endParaRPr>
          </a:p>
        </p:txBody>
      </p:sp>
      <p:sp>
        <p:nvSpPr>
          <p:cNvPr id="52" name="TextBox 51"/>
          <p:cNvSpPr txBox="1"/>
          <p:nvPr/>
        </p:nvSpPr>
        <p:spPr>
          <a:xfrm>
            <a:off x="1679478" y="5073787"/>
            <a:ext cx="9547117" cy="523220"/>
          </a:xfrm>
          <a:prstGeom prst="rect">
            <a:avLst/>
          </a:prstGeom>
          <a:noFill/>
        </p:spPr>
        <p:txBody>
          <a:bodyPr wrap="square" rtlCol="0">
            <a:spAutoFit/>
          </a:bodyPr>
          <a:lstStyle/>
          <a:p>
            <a:pPr algn="l"/>
            <a:r>
              <a:rPr lang="en-US" sz="2800" b="1" i="0" dirty="0">
                <a:solidFill>
                  <a:srgbClr val="333333"/>
                </a:solidFill>
                <a:effectLst/>
                <a:latin typeface="Verdana" panose="020B0604030504040204" pitchFamily="34" charset="0"/>
              </a:rPr>
              <a:t>Concluding Remarks</a:t>
            </a:r>
          </a:p>
        </p:txBody>
      </p:sp>
      <p:sp>
        <p:nvSpPr>
          <p:cNvPr id="53" name="Google Shape;179;p21">
            <a:hlinkClick r:id="" action="ppaction://noaction"/>
          </p:cNvPr>
          <p:cNvSpPr/>
          <p:nvPr/>
        </p:nvSpPr>
        <p:spPr>
          <a:xfrm>
            <a:off x="832451" y="4973657"/>
            <a:ext cx="642000" cy="642000"/>
          </a:xfrm>
          <a:prstGeom prst="ellipse">
            <a:avLst/>
          </a:prstGeom>
          <a:gradFill>
            <a:gsLst>
              <a:gs pos="0">
                <a:srgbClr val="DF5953"/>
              </a:gs>
              <a:gs pos="100000">
                <a:srgbClr val="E8B832"/>
              </a:gs>
            </a:gsLst>
            <a:lin ang="18900044" scaled="0"/>
          </a:gradFill>
          <a:ln>
            <a:noFill/>
          </a:ln>
        </p:spPr>
        <p:txBody>
          <a:bodyPr spcFirstLastPara="1" wrap="square" lIns="91425" tIns="91425" rIns="91425" bIns="91425" anchor="ctr" anchorCtr="0">
            <a:noAutofit/>
          </a:bodyPr>
          <a:lstStyle/>
          <a:p>
            <a:pPr algn="ctr">
              <a:buClr>
                <a:srgbClr val="000000"/>
              </a:buClr>
              <a:buSzPts val="1400"/>
              <a:defRPr/>
            </a:pPr>
            <a:r>
              <a:rPr lang="en-US" sz="2800" b="1" kern="0" dirty="0">
                <a:latin typeface="+mj-lt"/>
                <a:ea typeface="Roboto"/>
                <a:cs typeface="Roboto"/>
                <a:sym typeface="Roboto"/>
              </a:rPr>
              <a:t>5</a:t>
            </a:r>
            <a:endParaRPr lang="en-US" sz="2800" b="1" kern="0" dirty="0">
              <a:latin typeface="+mj-lt"/>
              <a:ea typeface="Roboto"/>
              <a:cs typeface="Roboto"/>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20</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935103" y="5853841"/>
            <a:ext cx="10634038" cy="2031325"/>
          </a:xfrm>
          <a:prstGeom prst="rect">
            <a:avLst/>
          </a:prstGeom>
          <a:noFill/>
        </p:spPr>
        <p:txBody>
          <a:bodyPr wrap="square" lIns="91440" tIns="45720" rIns="91440" bIns="45720" rtlCol="0" anchor="t">
            <a:spAutoFit/>
          </a:bodyPr>
          <a:lstStyle/>
          <a:p>
            <a:r>
              <a:rPr lang="vi-VN" b="1" dirty="0">
                <a:solidFill>
                  <a:srgbClr val="666666"/>
                </a:solidFill>
                <a:latin typeface="Times New Roman"/>
                <a:ea typeface="Verdana"/>
                <a:cs typeface="Times New Roman"/>
              </a:rPr>
              <a:t>FIGURE 9.</a:t>
            </a:r>
            <a:endParaRPr lang="vi-VN">
              <a:latin typeface="Times New Roman"/>
              <a:cs typeface="Times New Roman"/>
            </a:endParaRPr>
          </a:p>
          <a:p>
            <a:r>
              <a:rPr lang="vi-VN" err="1">
                <a:solidFill>
                  <a:srgbClr val="666666"/>
                </a:solidFill>
                <a:latin typeface="Times New Roman"/>
                <a:ea typeface="Verdana"/>
                <a:cs typeface="Times New Roman"/>
              </a:rPr>
              <a:t>Over</a:t>
            </a:r>
            <a:r>
              <a:rPr lang="vi-VN" dirty="0">
                <a:solidFill>
                  <a:srgbClr val="666666"/>
                </a:solidFill>
                <a:latin typeface="Times New Roman"/>
                <a:ea typeface="Verdana"/>
                <a:cs typeface="Times New Roman"/>
              </a:rPr>
              <a:t> 100 in-</a:t>
            </a:r>
            <a:r>
              <a:rPr lang="vi-VN" err="1">
                <a:solidFill>
                  <a:srgbClr val="666666"/>
                </a:solidFill>
                <a:latin typeface="Times New Roman"/>
                <a:ea typeface="Verdana"/>
                <a:cs typeface="Times New Roman"/>
              </a:rPr>
              <a:t>degree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@cgcsaudi, @banderalrezohan,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@okaz_online.</a:t>
            </a:r>
            <a:endParaRPr lang="vi-VN">
              <a:latin typeface="Times New Roman"/>
              <a:cs typeface="Times New Roman"/>
            </a:endParaRPr>
          </a:p>
          <a:p>
            <a:endParaRPr lang="vi-VN" b="1" dirty="0">
              <a:solidFill>
                <a:srgbClr val="333333"/>
              </a:solidFill>
              <a:cs typeface="Times New Roman"/>
            </a:endParaRPr>
          </a:p>
          <a:p>
            <a:endParaRPr lang="vi-VN" b="1" cap="all" dirty="0">
              <a:solidFill>
                <a:srgbClr val="3B599B"/>
              </a:solidFill>
              <a:cs typeface="Times New Roman"/>
            </a:endParaRPr>
          </a:p>
          <a:p>
            <a:endParaRPr lang="en-US" b="1" cap="all" dirty="0">
              <a:solidFill>
                <a:srgbClr val="3B599B"/>
              </a:solidFill>
              <a:latin typeface="Times New Roman"/>
              <a:cs typeface="Times New Roman"/>
            </a:endParaRPr>
          </a:p>
          <a:p>
            <a:pPr algn="just"/>
            <a:endParaRPr lang="en-US" dirty="0">
              <a:solidFill>
                <a:srgbClr val="666666"/>
              </a:solidFill>
              <a:latin typeface="Times New Roman"/>
              <a:ea typeface="Verdana"/>
              <a:cs typeface="Times New Roman"/>
            </a:endParaRPr>
          </a:p>
          <a:p>
            <a:pPr algn="just"/>
            <a:endParaRPr lang="en-US" dirty="0">
              <a:solidFill>
                <a:srgbClr val="000000"/>
              </a:solidFill>
              <a:latin typeface="Times New Roman"/>
              <a:ea typeface="Verdana"/>
              <a:cs typeface="Times New Roman"/>
            </a:endParaRPr>
          </a:p>
        </p:txBody>
      </p:sp>
      <p:pic>
        <p:nvPicPr>
          <p:cNvPr id="6" name="Hình ảnh 5" descr="Ảnh có chứa văn bản, ảnh chụp màn hình, bản đồ, biểu đồ&#10;&#10;Mô tả được tự động tạo">
            <a:extLst>
              <a:ext uri="{FF2B5EF4-FFF2-40B4-BE49-F238E27FC236}">
                <a16:creationId xmlns:a16="http://schemas.microsoft.com/office/drawing/2014/main" id="{AA8E0618-4131-276D-C3AC-FA49EE5869BC}"/>
              </a:ext>
            </a:extLst>
          </p:cNvPr>
          <p:cNvPicPr>
            <a:picLocks noChangeAspect="1"/>
          </p:cNvPicPr>
          <p:nvPr/>
        </p:nvPicPr>
        <p:blipFill>
          <a:blip r:embed="rId2"/>
          <a:stretch>
            <a:fillRect/>
          </a:stretch>
        </p:blipFill>
        <p:spPr>
          <a:xfrm>
            <a:off x="3646098" y="1479075"/>
            <a:ext cx="4425349" cy="4288037"/>
          </a:xfrm>
          <a:prstGeom prst="rect">
            <a:avLst/>
          </a:prstGeom>
        </p:spPr>
      </p:pic>
    </p:spTree>
    <p:extLst>
      <p:ext uri="{BB962C8B-B14F-4D97-AF65-F5344CB8AC3E}">
        <p14:creationId xmlns:p14="http://schemas.microsoft.com/office/powerpoint/2010/main" val="31461032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21</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834462" y="5781954"/>
            <a:ext cx="10662792" cy="2031325"/>
          </a:xfrm>
          <a:prstGeom prst="rect">
            <a:avLst/>
          </a:prstGeom>
          <a:noFill/>
        </p:spPr>
        <p:txBody>
          <a:bodyPr wrap="square" lIns="91440" tIns="45720" rIns="91440" bIns="45720" rtlCol="0" anchor="t">
            <a:spAutoFit/>
          </a:bodyPr>
          <a:lstStyle/>
          <a:p>
            <a:r>
              <a:rPr lang="vi-VN" b="1" dirty="0">
                <a:solidFill>
                  <a:srgbClr val="666666"/>
                </a:solidFill>
                <a:latin typeface="Times New Roman"/>
                <a:ea typeface="Verdana"/>
                <a:cs typeface="Times New Roman"/>
              </a:rPr>
              <a:t>FIGURE 10.</a:t>
            </a:r>
            <a:endParaRPr lang="vi-VN">
              <a:latin typeface="Times New Roman"/>
              <a:cs typeface="Times New Roman"/>
            </a:endParaRPr>
          </a:p>
          <a:p>
            <a:r>
              <a:rPr lang="vi-VN" err="1">
                <a:solidFill>
                  <a:srgbClr val="666666"/>
                </a:solidFill>
                <a:latin typeface="Times New Roman"/>
                <a:ea typeface="Verdana"/>
                <a:cs typeface="Times New Roman"/>
              </a:rPr>
              <a:t>Over</a:t>
            </a:r>
            <a:r>
              <a:rPr lang="vi-VN" dirty="0">
                <a:solidFill>
                  <a:srgbClr val="666666"/>
                </a:solidFill>
                <a:latin typeface="Times New Roman"/>
                <a:ea typeface="Verdana"/>
                <a:cs typeface="Times New Roman"/>
              </a:rPr>
              <a:t> 15 </a:t>
            </a:r>
            <a:r>
              <a:rPr lang="vi-VN" err="1">
                <a:solidFill>
                  <a:srgbClr val="666666"/>
                </a:solidFill>
                <a:latin typeface="Times New Roman"/>
                <a:ea typeface="Verdana"/>
                <a:cs typeface="Times New Roman"/>
              </a:rPr>
              <a:t>out-degree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@turkifa91328107, @sska1v,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@m055446_m.</a:t>
            </a:r>
            <a:endParaRPr lang="vi-VN">
              <a:latin typeface="Times New Roman"/>
              <a:cs typeface="Times New Roman"/>
            </a:endParaRPr>
          </a:p>
          <a:p>
            <a:endParaRPr lang="vi-VN" b="1" dirty="0">
              <a:solidFill>
                <a:srgbClr val="333333"/>
              </a:solidFill>
              <a:cs typeface="Times New Roman"/>
            </a:endParaRPr>
          </a:p>
          <a:p>
            <a:endParaRPr lang="vi-VN" b="1" cap="all" dirty="0">
              <a:solidFill>
                <a:srgbClr val="3B599B"/>
              </a:solidFill>
              <a:cs typeface="Times New Roman"/>
            </a:endParaRPr>
          </a:p>
          <a:p>
            <a:endParaRPr lang="en-US" b="1" cap="all" dirty="0">
              <a:solidFill>
                <a:srgbClr val="3B599B"/>
              </a:solidFill>
              <a:latin typeface="Times New Roman"/>
              <a:cs typeface="Times New Roman"/>
            </a:endParaRPr>
          </a:p>
          <a:p>
            <a:pPr algn="just"/>
            <a:endParaRPr lang="en-US" dirty="0">
              <a:solidFill>
                <a:srgbClr val="666666"/>
              </a:solidFill>
              <a:latin typeface="Times New Roman"/>
              <a:ea typeface="Verdana"/>
              <a:cs typeface="Times New Roman"/>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F09DB30E-2098-8186-E427-572E1BD49658}"/>
              </a:ext>
            </a:extLst>
          </p:cNvPr>
          <p:cNvSpPr txBox="1"/>
          <p:nvPr/>
        </p:nvSpPr>
        <p:spPr>
          <a:xfrm>
            <a:off x="3462129" y="3462130"/>
            <a:ext cx="2517913" cy="1325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7" name="Hình ảnh 6" descr="Ảnh có chứa văn bản, Đồ họa, hình vẽ, thiết kế&#10;&#10;Mô tả được tự động tạo">
            <a:extLst>
              <a:ext uri="{FF2B5EF4-FFF2-40B4-BE49-F238E27FC236}">
                <a16:creationId xmlns:a16="http://schemas.microsoft.com/office/drawing/2014/main" id="{2903FF6B-FEAF-8910-C162-ABB25BD13508}"/>
              </a:ext>
            </a:extLst>
          </p:cNvPr>
          <p:cNvPicPr>
            <a:picLocks noChangeAspect="1"/>
          </p:cNvPicPr>
          <p:nvPr/>
        </p:nvPicPr>
        <p:blipFill>
          <a:blip r:embed="rId2"/>
          <a:stretch>
            <a:fillRect/>
          </a:stretch>
        </p:blipFill>
        <p:spPr>
          <a:xfrm>
            <a:off x="3344175" y="1256216"/>
            <a:ext cx="4914179" cy="4345568"/>
          </a:xfrm>
          <a:prstGeom prst="rect">
            <a:avLst/>
          </a:prstGeom>
        </p:spPr>
      </p:pic>
    </p:spTree>
    <p:extLst>
      <p:ext uri="{BB962C8B-B14F-4D97-AF65-F5344CB8AC3E}">
        <p14:creationId xmlns:p14="http://schemas.microsoft.com/office/powerpoint/2010/main" val="14685775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22</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1969770"/>
          </a:xfrm>
          <a:prstGeom prst="rect">
            <a:avLst/>
          </a:prstGeom>
          <a:noFill/>
        </p:spPr>
        <p:txBody>
          <a:bodyPr wrap="square" lIns="91440" tIns="45720" rIns="91440" bIns="45720" rtlCol="0" anchor="t">
            <a:spAutoFit/>
          </a:bodyPr>
          <a:lstStyle/>
          <a:p>
            <a:r>
              <a:rPr lang="vi-VN" sz="2000" b="1" dirty="0">
                <a:solidFill>
                  <a:srgbClr val="333333"/>
                </a:solidFill>
                <a:latin typeface="Times New Roman"/>
                <a:cs typeface="Times New Roman"/>
              </a:rPr>
              <a:t>2) </a:t>
            </a:r>
            <a:r>
              <a:rPr lang="vi-VN" sz="2000" b="1" err="1">
                <a:solidFill>
                  <a:srgbClr val="333333"/>
                </a:solidFill>
                <a:latin typeface="Times New Roman"/>
                <a:cs typeface="Times New Roman"/>
              </a:rPr>
              <a:t>Closeness</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Centrality</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Results</a:t>
            </a:r>
            <a:endParaRPr lang="vi-VN" sz="2000" err="1"/>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B3AEE82D-177C-9971-231E-28ADC6AAD657}"/>
              </a:ext>
            </a:extLst>
          </p:cNvPr>
          <p:cNvSpPr txBox="1"/>
          <p:nvPr/>
        </p:nvSpPr>
        <p:spPr>
          <a:xfrm>
            <a:off x="4207565" y="3197087"/>
            <a:ext cx="2236304" cy="1341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7" name="Hình ảnh 6" descr="Ảnh có chứa văn bản, bản phác thảo, tác phẩm nghệ thuật, minh họa&#10;&#10;Mô tả được tự động tạo">
            <a:extLst>
              <a:ext uri="{FF2B5EF4-FFF2-40B4-BE49-F238E27FC236}">
                <a16:creationId xmlns:a16="http://schemas.microsoft.com/office/drawing/2014/main" id="{C650F3BB-15E3-9D74-1166-31174D57615E}"/>
              </a:ext>
            </a:extLst>
          </p:cNvPr>
          <p:cNvPicPr>
            <a:picLocks noChangeAspect="1"/>
          </p:cNvPicPr>
          <p:nvPr/>
        </p:nvPicPr>
        <p:blipFill>
          <a:blip r:embed="rId2"/>
          <a:stretch>
            <a:fillRect/>
          </a:stretch>
        </p:blipFill>
        <p:spPr>
          <a:xfrm>
            <a:off x="6190890" y="1179772"/>
            <a:ext cx="4971689" cy="4800381"/>
          </a:xfrm>
          <a:prstGeom prst="rect">
            <a:avLst/>
          </a:prstGeom>
        </p:spPr>
      </p:pic>
      <p:sp>
        <p:nvSpPr>
          <p:cNvPr id="8" name="Hộp Văn bản 7">
            <a:extLst>
              <a:ext uri="{FF2B5EF4-FFF2-40B4-BE49-F238E27FC236}">
                <a16:creationId xmlns:a16="http://schemas.microsoft.com/office/drawing/2014/main" id="{11C41E60-3017-D7BA-2F72-946DA9793199}"/>
              </a:ext>
            </a:extLst>
          </p:cNvPr>
          <p:cNvSpPr txBox="1"/>
          <p:nvPr/>
        </p:nvSpPr>
        <p:spPr>
          <a:xfrm>
            <a:off x="1406168" y="5663429"/>
            <a:ext cx="89055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11.</a:t>
            </a:r>
            <a:endParaRPr lang="vi-VN">
              <a:latin typeface="Times New Roman"/>
              <a:cs typeface="Times New Roman"/>
            </a:endParaRPr>
          </a:p>
          <a:p>
            <a:r>
              <a:rPr lang="vi-VN" err="1">
                <a:solidFill>
                  <a:srgbClr val="666666"/>
                </a:solidFill>
                <a:latin typeface="Times New Roman"/>
                <a:ea typeface="Verdana"/>
                <a:cs typeface="Times New Roman"/>
              </a:rPr>
              <a: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with</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lowest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closeness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rank</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equal</a:t>
            </a:r>
            <a:r>
              <a:rPr lang="vi-VN" dirty="0">
                <a:solidFill>
                  <a:srgbClr val="666666"/>
                </a:solidFill>
                <a:latin typeface="Times New Roman"/>
                <a:ea typeface="Verdana"/>
                <a:cs typeface="Times New Roman"/>
              </a:rPr>
              <a:t> to 0)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highest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friend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count</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@alarabiya_brk, @ajarabic,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@alarabiya.</a:t>
            </a:r>
            <a:endParaRPr lang="vi-VN">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29853441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23</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633179" y="1267463"/>
            <a:ext cx="9023774" cy="1969770"/>
          </a:xfrm>
          <a:prstGeom prst="rect">
            <a:avLst/>
          </a:prstGeom>
          <a:noFill/>
        </p:spPr>
        <p:txBody>
          <a:bodyPr wrap="square" lIns="91440" tIns="45720" rIns="91440" bIns="45720" rtlCol="0" anchor="t">
            <a:spAutoFit/>
          </a:bodyPr>
          <a:lstStyle/>
          <a:p>
            <a:r>
              <a:rPr lang="vi-VN" sz="2000" b="1" dirty="0">
                <a:solidFill>
                  <a:srgbClr val="333333"/>
                </a:solidFill>
                <a:latin typeface="Times New Roman"/>
                <a:cs typeface="Times New Roman"/>
              </a:rPr>
              <a:t>3) </a:t>
            </a:r>
            <a:r>
              <a:rPr lang="vi-VN" sz="2000" b="1" err="1">
                <a:solidFill>
                  <a:srgbClr val="333333"/>
                </a:solidFill>
                <a:latin typeface="Times New Roman"/>
                <a:cs typeface="Times New Roman"/>
              </a:rPr>
              <a:t>Betweenness</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Centrality</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Results</a:t>
            </a:r>
            <a:endParaRPr lang="vi-VN" sz="2000" err="1"/>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2CA35940-FDB8-4A41-5AE1-BAC0D9684A65}"/>
              </a:ext>
            </a:extLst>
          </p:cNvPr>
          <p:cNvSpPr txBox="1"/>
          <p:nvPr/>
        </p:nvSpPr>
        <p:spPr>
          <a:xfrm>
            <a:off x="3959087" y="3660913"/>
            <a:ext cx="2700130" cy="1292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7" name="Hình ảnh 6">
            <a:extLst>
              <a:ext uri="{FF2B5EF4-FFF2-40B4-BE49-F238E27FC236}">
                <a16:creationId xmlns:a16="http://schemas.microsoft.com/office/drawing/2014/main" id="{833BBEFB-CB53-7773-F588-60A5122F4208}"/>
              </a:ext>
            </a:extLst>
          </p:cNvPr>
          <p:cNvPicPr>
            <a:picLocks noChangeAspect="1"/>
          </p:cNvPicPr>
          <p:nvPr/>
        </p:nvPicPr>
        <p:blipFill>
          <a:blip r:embed="rId2"/>
          <a:stretch>
            <a:fillRect/>
          </a:stretch>
        </p:blipFill>
        <p:spPr>
          <a:xfrm>
            <a:off x="5400136" y="1712019"/>
            <a:ext cx="5460520" cy="4037810"/>
          </a:xfrm>
          <a:prstGeom prst="rect">
            <a:avLst/>
          </a:prstGeom>
        </p:spPr>
      </p:pic>
      <p:sp>
        <p:nvSpPr>
          <p:cNvPr id="8" name="Hộp Văn bản 7">
            <a:extLst>
              <a:ext uri="{FF2B5EF4-FFF2-40B4-BE49-F238E27FC236}">
                <a16:creationId xmlns:a16="http://schemas.microsoft.com/office/drawing/2014/main" id="{4DC93808-37A6-67C7-A2B3-A1D4D747481D}"/>
              </a:ext>
            </a:extLst>
          </p:cNvPr>
          <p:cNvSpPr txBox="1"/>
          <p:nvPr/>
        </p:nvSpPr>
        <p:spPr>
          <a:xfrm>
            <a:off x="957657" y="5828769"/>
            <a:ext cx="106439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12.</a:t>
            </a:r>
            <a:endParaRPr lang="vi-VN">
              <a:latin typeface="Times New Roman"/>
              <a:cs typeface="Times New Roman"/>
            </a:endParaRPr>
          </a:p>
          <a:p>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with</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highest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betweenness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values</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@enayah_t, @okaz,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@danaati.</a:t>
            </a:r>
            <a:endParaRPr lang="vi-VN" dirty="0">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1058286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24</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863217" y="1324973"/>
            <a:ext cx="9023774" cy="1938992"/>
          </a:xfrm>
          <a:prstGeom prst="rect">
            <a:avLst/>
          </a:prstGeom>
          <a:noFill/>
        </p:spPr>
        <p:txBody>
          <a:bodyPr wrap="square" lIns="91440" tIns="45720" rIns="91440" bIns="45720" rtlCol="0" anchor="t">
            <a:spAutoFit/>
          </a:bodyPr>
          <a:lstStyle/>
          <a:p>
            <a:r>
              <a:rPr lang="vi-VN" sz="2000" b="1" dirty="0">
                <a:solidFill>
                  <a:srgbClr val="333333"/>
                </a:solidFill>
                <a:latin typeface="Times New Roman"/>
                <a:cs typeface="Times New Roman"/>
              </a:rPr>
              <a:t>4) </a:t>
            </a:r>
            <a:r>
              <a:rPr lang="vi-VN" sz="2000" b="1" err="1">
                <a:solidFill>
                  <a:srgbClr val="333333"/>
                </a:solidFill>
                <a:latin typeface="Times New Roman"/>
                <a:cs typeface="Times New Roman"/>
              </a:rPr>
              <a:t>Eigenvector</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Centrality</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Results</a:t>
            </a:r>
            <a:endParaRPr lang="vi-VN" sz="2000">
              <a:cs typeface="Times New Roman"/>
            </a:endParaRPr>
          </a:p>
          <a:p>
            <a:endParaRPr lang="vi-VN" sz="2000" b="1" dirty="0">
              <a:solidFill>
                <a:srgbClr val="333333"/>
              </a:solidFill>
              <a:cs typeface="Times New Roman"/>
            </a:endParaRPr>
          </a:p>
          <a:p>
            <a:endParaRPr lang="vi-VN" sz="2000" b="1" cap="all" dirty="0">
              <a:solidFill>
                <a:srgbClr val="3B599B"/>
              </a:solidFill>
              <a:cs typeface="Times New Roman"/>
            </a:endParaRPr>
          </a:p>
          <a:p>
            <a:endParaRPr lang="en-US" sz="2000" b="1" cap="all" dirty="0">
              <a:solidFill>
                <a:srgbClr val="3B599B"/>
              </a:solidFill>
              <a:latin typeface="Times New Roman"/>
              <a:cs typeface="Times New Roman"/>
            </a:endParaRPr>
          </a:p>
          <a:p>
            <a:pPr algn="just"/>
            <a:endParaRPr lang="en-US" sz="2000" dirty="0">
              <a:solidFill>
                <a:srgbClr val="666666"/>
              </a:solidFill>
              <a:latin typeface="Times New Roman"/>
              <a:ea typeface="Verdana"/>
              <a:cs typeface="Times New Roman"/>
            </a:endParaRPr>
          </a:p>
          <a:p>
            <a:pPr algn="just"/>
            <a:endParaRPr lang="en-US" sz="2000"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F26DA916-FCB2-A140-9E99-0A80B7762B6D}"/>
              </a:ext>
            </a:extLst>
          </p:cNvPr>
          <p:cNvSpPr txBox="1"/>
          <p:nvPr/>
        </p:nvSpPr>
        <p:spPr>
          <a:xfrm>
            <a:off x="2302565" y="3130826"/>
            <a:ext cx="3561521" cy="1126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7" name="Hình ảnh 6" descr="Ảnh có chứa văn bản, ảnh chụp màn hình, thảm, tác phẩm nghệ thuật&#10;&#10;Mô tả được tự động tạo">
            <a:extLst>
              <a:ext uri="{FF2B5EF4-FFF2-40B4-BE49-F238E27FC236}">
                <a16:creationId xmlns:a16="http://schemas.microsoft.com/office/drawing/2014/main" id="{B297CB3A-095D-BD1B-FDEA-ACB166FB49E5}"/>
              </a:ext>
            </a:extLst>
          </p:cNvPr>
          <p:cNvPicPr>
            <a:picLocks noChangeAspect="1"/>
          </p:cNvPicPr>
          <p:nvPr/>
        </p:nvPicPr>
        <p:blipFill>
          <a:blip r:embed="rId2"/>
          <a:stretch>
            <a:fillRect/>
          </a:stretch>
        </p:blipFill>
        <p:spPr>
          <a:xfrm>
            <a:off x="5975230" y="1038323"/>
            <a:ext cx="4684142" cy="5011391"/>
          </a:xfrm>
          <a:prstGeom prst="rect">
            <a:avLst/>
          </a:prstGeom>
        </p:spPr>
      </p:pic>
      <p:sp>
        <p:nvSpPr>
          <p:cNvPr id="8" name="Hộp Văn bản 7">
            <a:extLst>
              <a:ext uri="{FF2B5EF4-FFF2-40B4-BE49-F238E27FC236}">
                <a16:creationId xmlns:a16="http://schemas.microsoft.com/office/drawing/2014/main" id="{408EB5E9-9F3C-1929-1443-765EF57A49D0}"/>
              </a:ext>
            </a:extLst>
          </p:cNvPr>
          <p:cNvSpPr txBox="1"/>
          <p:nvPr/>
        </p:nvSpPr>
        <p:spPr>
          <a:xfrm>
            <a:off x="429757" y="5858149"/>
            <a:ext cx="114550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13.</a:t>
            </a:r>
            <a:endParaRPr lang="vi-VN">
              <a:latin typeface="Times New Roman"/>
              <a:cs typeface="Times New Roman"/>
            </a:endParaRPr>
          </a:p>
          <a:p>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with</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highest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eigenvector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centrality</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@cgcsaudi, @okaz,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@banderalrezohan.</a:t>
            </a:r>
            <a:endParaRPr lang="vi-VN">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38729915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25</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877594" y="1138067"/>
            <a:ext cx="9023774" cy="1969770"/>
          </a:xfrm>
          <a:prstGeom prst="rect">
            <a:avLst/>
          </a:prstGeom>
          <a:noFill/>
        </p:spPr>
        <p:txBody>
          <a:bodyPr wrap="square" lIns="91440" tIns="45720" rIns="91440" bIns="45720" rtlCol="0" anchor="t">
            <a:spAutoFit/>
          </a:bodyPr>
          <a:lstStyle/>
          <a:p>
            <a:r>
              <a:rPr lang="vi-VN" sz="2000" b="1" dirty="0">
                <a:solidFill>
                  <a:srgbClr val="333333"/>
                </a:solidFill>
                <a:latin typeface="Times New Roman"/>
                <a:cs typeface="Times New Roman"/>
              </a:rPr>
              <a:t>5) </a:t>
            </a:r>
            <a:r>
              <a:rPr lang="vi-VN" sz="2000" b="1" err="1">
                <a:solidFill>
                  <a:srgbClr val="333333"/>
                </a:solidFill>
                <a:latin typeface="Times New Roman"/>
                <a:cs typeface="Times New Roman"/>
              </a:rPr>
              <a:t>Pagerank</a:t>
            </a:r>
            <a:r>
              <a:rPr lang="vi-VN" sz="2000" b="1" dirty="0">
                <a:solidFill>
                  <a:srgbClr val="333333"/>
                </a:solidFill>
                <a:latin typeface="Times New Roman"/>
                <a:cs typeface="Times New Roman"/>
              </a:rPr>
              <a:t> </a:t>
            </a:r>
            <a:r>
              <a:rPr lang="vi-VN" sz="2000" b="1" err="1">
                <a:solidFill>
                  <a:srgbClr val="333333"/>
                </a:solidFill>
                <a:latin typeface="Times New Roman"/>
                <a:cs typeface="Times New Roman"/>
              </a:rPr>
              <a:t>Results</a:t>
            </a:r>
            <a:endParaRPr lang="vi-VN" sz="2000" err="1">
              <a:solidFill>
                <a:srgbClr val="000000"/>
              </a:solidFill>
              <a:latin typeface="Times New Roman"/>
              <a:cs typeface="Times New Roman"/>
            </a:endParaRPr>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1449D2D1-66FA-B010-843F-BDB4B385DBF1}"/>
              </a:ext>
            </a:extLst>
          </p:cNvPr>
          <p:cNvSpPr txBox="1"/>
          <p:nvPr/>
        </p:nvSpPr>
        <p:spPr>
          <a:xfrm>
            <a:off x="3760304" y="2981739"/>
            <a:ext cx="1954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b="1" dirty="0">
              <a:solidFill>
                <a:srgbClr val="333333"/>
              </a:solidFill>
              <a:cs typeface="Times New Roman"/>
            </a:endParaRPr>
          </a:p>
          <a:p>
            <a:pPr algn="l"/>
            <a:endParaRPr lang="vi-VN" dirty="0">
              <a:cs typeface="Times New Roman"/>
            </a:endParaRPr>
          </a:p>
        </p:txBody>
      </p:sp>
      <p:pic>
        <p:nvPicPr>
          <p:cNvPr id="7" name="Hình ảnh 6" descr="Ảnh có chứa Tác phẩm nghệ thuật của trẻ con, nước, tác phẩm nghệ thuật&#10;&#10;Mô tả được tự động tạo">
            <a:extLst>
              <a:ext uri="{FF2B5EF4-FFF2-40B4-BE49-F238E27FC236}">
                <a16:creationId xmlns:a16="http://schemas.microsoft.com/office/drawing/2014/main" id="{E28772A0-4965-77CD-801A-D848656EB70E}"/>
              </a:ext>
            </a:extLst>
          </p:cNvPr>
          <p:cNvPicPr>
            <a:picLocks noChangeAspect="1"/>
          </p:cNvPicPr>
          <p:nvPr/>
        </p:nvPicPr>
        <p:blipFill>
          <a:blip r:embed="rId2"/>
          <a:stretch>
            <a:fillRect/>
          </a:stretch>
        </p:blipFill>
        <p:spPr>
          <a:xfrm>
            <a:off x="4206815" y="1392737"/>
            <a:ext cx="4425349" cy="4503845"/>
          </a:xfrm>
          <a:prstGeom prst="rect">
            <a:avLst/>
          </a:prstGeom>
        </p:spPr>
      </p:pic>
      <p:sp>
        <p:nvSpPr>
          <p:cNvPr id="8" name="Hộp Văn bản 7">
            <a:extLst>
              <a:ext uri="{FF2B5EF4-FFF2-40B4-BE49-F238E27FC236}">
                <a16:creationId xmlns:a16="http://schemas.microsoft.com/office/drawing/2014/main" id="{D87C9699-9ACE-1357-57DE-1E89A5103FEB}"/>
              </a:ext>
            </a:extLst>
          </p:cNvPr>
          <p:cNvSpPr txBox="1"/>
          <p:nvPr/>
        </p:nvSpPr>
        <p:spPr>
          <a:xfrm>
            <a:off x="482579" y="5766570"/>
            <a:ext cx="109814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14.</a:t>
            </a:r>
            <a:endParaRPr lang="vi-VN">
              <a:latin typeface="Times New Roman"/>
              <a:cs typeface="Times New Roman"/>
            </a:endParaRPr>
          </a:p>
          <a:p>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nodes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with</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highest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pageRank</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values</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three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users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@cgcsaudi, @banderalrezohan,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@spagov.</a:t>
            </a:r>
            <a:endParaRPr lang="vi-VN" dirty="0">
              <a:latin typeface="Times New Roman"/>
              <a:cs typeface="Times New Roman"/>
            </a:endParaRPr>
          </a:p>
          <a:p>
            <a:pPr algn="l"/>
            <a:endParaRPr lang="vi-VN" dirty="0">
              <a:cs typeface="Times New Roman"/>
            </a:endParaRPr>
          </a:p>
        </p:txBody>
      </p:sp>
    </p:spTree>
    <p:extLst>
      <p:ext uri="{BB962C8B-B14F-4D97-AF65-F5344CB8AC3E}">
        <p14:creationId xmlns:p14="http://schemas.microsoft.com/office/powerpoint/2010/main" val="16647459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26</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575669" y="1310595"/>
            <a:ext cx="9023774" cy="2308324"/>
          </a:xfrm>
          <a:prstGeom prst="rect">
            <a:avLst/>
          </a:prstGeom>
          <a:noFill/>
        </p:spPr>
        <p:txBody>
          <a:bodyPr wrap="square" lIns="91440" tIns="45720" rIns="91440" bIns="45720" rtlCol="0" anchor="t">
            <a:spAutoFit/>
          </a:bodyPr>
          <a:lstStyle/>
          <a:p>
            <a:r>
              <a:rPr lang="vi-VN" sz="2400" b="1" dirty="0">
                <a:solidFill>
                  <a:srgbClr val="333333"/>
                </a:solidFill>
                <a:latin typeface="Times New Roman"/>
                <a:cs typeface="Times New Roman"/>
              </a:rPr>
              <a:t>C. </a:t>
            </a:r>
            <a:r>
              <a:rPr lang="vi-VN" sz="2400" b="1" err="1">
                <a:solidFill>
                  <a:srgbClr val="333333"/>
                </a:solidFill>
                <a:latin typeface="Times New Roman"/>
                <a:cs typeface="Times New Roman"/>
              </a:rPr>
              <a:t>Community</a:t>
            </a:r>
            <a:r>
              <a:rPr lang="vi-VN" sz="2400" b="1" dirty="0">
                <a:solidFill>
                  <a:srgbClr val="333333"/>
                </a:solidFill>
                <a:latin typeface="Times New Roman"/>
                <a:cs typeface="Times New Roman"/>
              </a:rPr>
              <a:t> </a:t>
            </a:r>
            <a:r>
              <a:rPr lang="vi-VN" sz="2400" b="1" err="1">
                <a:solidFill>
                  <a:srgbClr val="333333"/>
                </a:solidFill>
                <a:latin typeface="Times New Roman"/>
                <a:cs typeface="Times New Roman"/>
              </a:rPr>
              <a:t>Detection</a:t>
            </a:r>
            <a:r>
              <a:rPr lang="vi-VN" sz="2400" b="1" dirty="0">
                <a:solidFill>
                  <a:srgbClr val="333333"/>
                </a:solidFill>
                <a:latin typeface="Times New Roman"/>
                <a:cs typeface="Times New Roman"/>
              </a:rPr>
              <a:t> </a:t>
            </a:r>
            <a:r>
              <a:rPr lang="vi-VN" sz="2400" b="1" err="1">
                <a:solidFill>
                  <a:srgbClr val="333333"/>
                </a:solidFill>
                <a:latin typeface="Times New Roman"/>
                <a:cs typeface="Times New Roman"/>
              </a:rPr>
              <a:t>Visualization</a:t>
            </a:r>
            <a:endParaRPr lang="vi-VN" sz="2400">
              <a:cs typeface="Times New Roman"/>
            </a:endParaRPr>
          </a:p>
          <a:p>
            <a:endParaRPr lang="vi-VN" b="1" dirty="0">
              <a:solidFill>
                <a:srgbClr val="333333"/>
              </a:solidFill>
              <a:latin typeface="Times New Roman"/>
              <a:cs typeface="Times New Roman"/>
            </a:endParaRPr>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1449D2D1-66FA-B010-843F-BDB4B385DBF1}"/>
              </a:ext>
            </a:extLst>
          </p:cNvPr>
          <p:cNvSpPr txBox="1"/>
          <p:nvPr/>
        </p:nvSpPr>
        <p:spPr>
          <a:xfrm>
            <a:off x="3760304" y="2981739"/>
            <a:ext cx="1954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b="1" dirty="0">
              <a:solidFill>
                <a:srgbClr val="333333"/>
              </a:solidFill>
              <a:cs typeface="Times New Roman"/>
            </a:endParaRPr>
          </a:p>
          <a:p>
            <a:pPr algn="l"/>
            <a:endParaRPr lang="vi-VN" dirty="0">
              <a:cs typeface="Times New Roman"/>
            </a:endParaRPr>
          </a:p>
        </p:txBody>
      </p:sp>
      <p:sp>
        <p:nvSpPr>
          <p:cNvPr id="8" name="Hộp Văn bản 7">
            <a:extLst>
              <a:ext uri="{FF2B5EF4-FFF2-40B4-BE49-F238E27FC236}">
                <a16:creationId xmlns:a16="http://schemas.microsoft.com/office/drawing/2014/main" id="{D87C9699-9ACE-1357-57DE-1E89A5103FEB}"/>
              </a:ext>
            </a:extLst>
          </p:cNvPr>
          <p:cNvSpPr txBox="1"/>
          <p:nvPr/>
        </p:nvSpPr>
        <p:spPr>
          <a:xfrm>
            <a:off x="1244579" y="5651551"/>
            <a:ext cx="111108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15.</a:t>
            </a:r>
            <a:endParaRPr lang="vi-VN">
              <a:latin typeface="Times New Roman"/>
              <a:cs typeface="Times New Roman"/>
            </a:endParaRPr>
          </a:p>
          <a:p>
            <a:r>
              <a:rPr lang="vi-VN" err="1">
                <a:solidFill>
                  <a:srgbClr val="666666"/>
                </a:solidFill>
                <a:latin typeface="Times New Roman"/>
                <a:ea typeface="Verdana"/>
                <a:cs typeface="Times New Roman"/>
              </a:rPr>
              <a:t>Network</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general</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communities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There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is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only</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one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dominant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cluster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highlighted</a:t>
            </a:r>
            <a:r>
              <a:rPr lang="vi-VN" dirty="0">
                <a:solidFill>
                  <a:srgbClr val="666666"/>
                </a:solidFill>
                <a:latin typeface="Times New Roman"/>
                <a:ea typeface="Verdana"/>
                <a:cs typeface="Times New Roman"/>
              </a:rPr>
              <a:t> in </a:t>
            </a:r>
            <a:r>
              <a:rPr lang="vi-VN" err="1">
                <a:solidFill>
                  <a:srgbClr val="666666"/>
                </a:solidFill>
                <a:latin typeface="Times New Roman"/>
                <a:ea typeface="Verdana"/>
                <a:cs typeface="Times New Roman"/>
              </a:rPr>
              <a:t>beige</a:t>
            </a:r>
            <a:r>
              <a:rPr lang="vi-VN" dirty="0">
                <a:solidFill>
                  <a:srgbClr val="666666"/>
                </a:solidFill>
                <a:latin typeface="Times New Roman"/>
                <a:ea typeface="Verdana"/>
                <a:cs typeface="Times New Roman"/>
              </a:rPr>
              <a:t>.</a:t>
            </a:r>
            <a:endParaRPr lang="vi-VN">
              <a:latin typeface="Times New Roman"/>
              <a:cs typeface="Times New Roman"/>
            </a:endParaRPr>
          </a:p>
          <a:p>
            <a:endParaRPr lang="vi-VN" b="1" dirty="0">
              <a:solidFill>
                <a:srgbClr val="666666"/>
              </a:solidFill>
              <a:latin typeface="Times New Roman"/>
              <a:ea typeface="Verdana"/>
              <a:cs typeface="Times New Roman"/>
            </a:endParaRPr>
          </a:p>
          <a:p>
            <a:pPr algn="l"/>
            <a:endParaRPr lang="vi-VN" dirty="0">
              <a:cs typeface="Times New Roman"/>
            </a:endParaRPr>
          </a:p>
        </p:txBody>
      </p:sp>
      <p:sp>
        <p:nvSpPr>
          <p:cNvPr id="3" name="Hộp Văn bản 2">
            <a:extLst>
              <a:ext uri="{FF2B5EF4-FFF2-40B4-BE49-F238E27FC236}">
                <a16:creationId xmlns:a16="http://schemas.microsoft.com/office/drawing/2014/main" id="{AF2E0051-756F-6EDE-36F5-E5B69B65E8C0}"/>
              </a:ext>
            </a:extLst>
          </p:cNvPr>
          <p:cNvSpPr txBox="1"/>
          <p:nvPr/>
        </p:nvSpPr>
        <p:spPr>
          <a:xfrm>
            <a:off x="4108173" y="3081130"/>
            <a:ext cx="2136913" cy="960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9" name="Hình ảnh 8" descr="Ảnh có chứa Tác phẩm nghệ thuật của trẻ con&#10;&#10;Mô tả được tự động tạo">
            <a:extLst>
              <a:ext uri="{FF2B5EF4-FFF2-40B4-BE49-F238E27FC236}">
                <a16:creationId xmlns:a16="http://schemas.microsoft.com/office/drawing/2014/main" id="{B9FB81D0-4AEE-5B4E-BB51-384244F71F97}"/>
              </a:ext>
            </a:extLst>
          </p:cNvPr>
          <p:cNvPicPr>
            <a:picLocks noChangeAspect="1"/>
          </p:cNvPicPr>
          <p:nvPr/>
        </p:nvPicPr>
        <p:blipFill>
          <a:blip r:embed="rId2"/>
          <a:stretch>
            <a:fillRect/>
          </a:stretch>
        </p:blipFill>
        <p:spPr>
          <a:xfrm>
            <a:off x="6636589" y="1290394"/>
            <a:ext cx="4468481" cy="4564757"/>
          </a:xfrm>
          <a:prstGeom prst="rect">
            <a:avLst/>
          </a:prstGeom>
        </p:spPr>
      </p:pic>
    </p:spTree>
    <p:extLst>
      <p:ext uri="{BB962C8B-B14F-4D97-AF65-F5344CB8AC3E}">
        <p14:creationId xmlns:p14="http://schemas.microsoft.com/office/powerpoint/2010/main" val="32016153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27</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2215991"/>
          </a:xfrm>
          <a:prstGeom prst="rect">
            <a:avLst/>
          </a:prstGeom>
          <a:noFill/>
        </p:spPr>
        <p:txBody>
          <a:bodyPr wrap="square" lIns="91440" tIns="45720" rIns="91440" bIns="45720" rtlCol="0" anchor="t">
            <a:spAutoFit/>
          </a:bodyPr>
          <a:lstStyle/>
          <a:p>
            <a:endParaRPr lang="vi-VN" b="1" dirty="0">
              <a:solidFill>
                <a:srgbClr val="333333"/>
              </a:solidFill>
              <a:cs typeface="Times New Roman"/>
            </a:endParaRPr>
          </a:p>
          <a:p>
            <a:endParaRPr lang="vi-VN" b="1" dirty="0">
              <a:solidFill>
                <a:srgbClr val="333333"/>
              </a:solidFill>
              <a:latin typeface="Times New Roman"/>
              <a:cs typeface="Times New Roman"/>
            </a:endParaRPr>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1449D2D1-66FA-B010-843F-BDB4B385DBF1}"/>
              </a:ext>
            </a:extLst>
          </p:cNvPr>
          <p:cNvSpPr txBox="1"/>
          <p:nvPr/>
        </p:nvSpPr>
        <p:spPr>
          <a:xfrm>
            <a:off x="3760304" y="2981739"/>
            <a:ext cx="1954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b="1" dirty="0">
              <a:solidFill>
                <a:srgbClr val="333333"/>
              </a:solidFill>
              <a:cs typeface="Times New Roman"/>
            </a:endParaRPr>
          </a:p>
          <a:p>
            <a:pPr algn="l"/>
            <a:endParaRPr lang="vi-VN" dirty="0">
              <a:cs typeface="Times New Roman"/>
            </a:endParaRPr>
          </a:p>
        </p:txBody>
      </p:sp>
      <p:sp>
        <p:nvSpPr>
          <p:cNvPr id="8" name="Hộp Văn bản 7">
            <a:extLst>
              <a:ext uri="{FF2B5EF4-FFF2-40B4-BE49-F238E27FC236}">
                <a16:creationId xmlns:a16="http://schemas.microsoft.com/office/drawing/2014/main" id="{D87C9699-9ACE-1357-57DE-1E89A5103FEB}"/>
              </a:ext>
            </a:extLst>
          </p:cNvPr>
          <p:cNvSpPr txBox="1"/>
          <p:nvPr/>
        </p:nvSpPr>
        <p:spPr>
          <a:xfrm>
            <a:off x="453824" y="5479023"/>
            <a:ext cx="117434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16.</a:t>
            </a:r>
            <a:endParaRPr lang="vi-VN">
              <a:latin typeface="Times New Roman"/>
              <a:cs typeface="Times New Roman"/>
            </a:endParaRPr>
          </a:p>
          <a:p>
            <a:r>
              <a:rPr lang="vi-VN" err="1">
                <a:solidFill>
                  <a:srgbClr val="666666"/>
                </a:solidFill>
                <a:latin typeface="Times New Roman"/>
                <a:ea typeface="Verdana"/>
                <a:cs typeface="Times New Roman"/>
              </a:rPr>
              <a:t>Network</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communities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with</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pageRank</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dominant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cluster</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contains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all</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top</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influencers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and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information</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sources</a:t>
            </a:r>
            <a:r>
              <a:rPr lang="vi-VN" dirty="0">
                <a:solidFill>
                  <a:srgbClr val="666666"/>
                </a:solidFill>
                <a:latin typeface="Times New Roman"/>
                <a:ea typeface="Verdana"/>
                <a:cs typeface="Times New Roman"/>
              </a:rPr>
              <a:t> in the </a:t>
            </a:r>
            <a:r>
              <a:rPr lang="vi-VN" err="1">
                <a:solidFill>
                  <a:srgbClr val="666666"/>
                </a:solidFill>
                <a:latin typeface="Times New Roman"/>
                <a:ea typeface="Verdana"/>
                <a:cs typeface="Times New Roman"/>
              </a:rPr>
              <a:t>studied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network</a:t>
            </a:r>
            <a:r>
              <a:rPr lang="vi-VN" dirty="0">
                <a:solidFill>
                  <a:srgbClr val="666666"/>
                </a:solidFill>
                <a:latin typeface="Times New Roman"/>
                <a:ea typeface="Verdana"/>
                <a:cs typeface="Times New Roman"/>
              </a:rPr>
              <a:t>.</a:t>
            </a:r>
            <a:endParaRPr lang="vi-VN">
              <a:latin typeface="Times New Roman"/>
              <a:cs typeface="Times New Roman"/>
            </a:endParaRPr>
          </a:p>
          <a:p>
            <a:endParaRPr lang="vi-VN" b="1" dirty="0">
              <a:solidFill>
                <a:srgbClr val="666666"/>
              </a:solidFill>
              <a:latin typeface="Times New Roman"/>
              <a:ea typeface="Verdana"/>
              <a:cs typeface="Times New Roman"/>
            </a:endParaRPr>
          </a:p>
          <a:p>
            <a:endParaRPr lang="vi-VN" b="1" dirty="0">
              <a:solidFill>
                <a:srgbClr val="666666"/>
              </a:solidFill>
              <a:latin typeface="Times New Roman"/>
              <a:ea typeface="Verdana"/>
              <a:cs typeface="Times New Roman"/>
            </a:endParaRPr>
          </a:p>
          <a:p>
            <a:pPr algn="l"/>
            <a:endParaRPr lang="vi-VN" dirty="0">
              <a:cs typeface="Times New Roman"/>
            </a:endParaRPr>
          </a:p>
        </p:txBody>
      </p:sp>
      <p:sp>
        <p:nvSpPr>
          <p:cNvPr id="3" name="Hộp Văn bản 2">
            <a:extLst>
              <a:ext uri="{FF2B5EF4-FFF2-40B4-BE49-F238E27FC236}">
                <a16:creationId xmlns:a16="http://schemas.microsoft.com/office/drawing/2014/main" id="{AF2E0051-756F-6EDE-36F5-E5B69B65E8C0}"/>
              </a:ext>
            </a:extLst>
          </p:cNvPr>
          <p:cNvSpPr txBox="1"/>
          <p:nvPr/>
        </p:nvSpPr>
        <p:spPr>
          <a:xfrm>
            <a:off x="4108173" y="3081130"/>
            <a:ext cx="2136913" cy="960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sp>
        <p:nvSpPr>
          <p:cNvPr id="7" name="Hộp Văn bản 6">
            <a:extLst>
              <a:ext uri="{FF2B5EF4-FFF2-40B4-BE49-F238E27FC236}">
                <a16:creationId xmlns:a16="http://schemas.microsoft.com/office/drawing/2014/main" id="{9DDE0150-52E3-90C8-DEF4-3D1FD647BA0D}"/>
              </a:ext>
            </a:extLst>
          </p:cNvPr>
          <p:cNvSpPr txBox="1"/>
          <p:nvPr/>
        </p:nvSpPr>
        <p:spPr>
          <a:xfrm>
            <a:off x="4704521" y="2070652"/>
            <a:ext cx="3561521" cy="22363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10" name="Hình ảnh 9" descr="Ảnh có chứa bản đồ, ảnh chụp màn hình, mẫu, tác phẩm nghệ thuật&#10;&#10;Mô tả được tự động tạo">
            <a:extLst>
              <a:ext uri="{FF2B5EF4-FFF2-40B4-BE49-F238E27FC236}">
                <a16:creationId xmlns:a16="http://schemas.microsoft.com/office/drawing/2014/main" id="{C0D1CB6C-154E-F6D1-2BDA-0E33927F7EE7}"/>
              </a:ext>
            </a:extLst>
          </p:cNvPr>
          <p:cNvPicPr>
            <a:picLocks noChangeAspect="1"/>
          </p:cNvPicPr>
          <p:nvPr/>
        </p:nvPicPr>
        <p:blipFill>
          <a:blip r:embed="rId2"/>
          <a:stretch>
            <a:fillRect/>
          </a:stretch>
        </p:blipFill>
        <p:spPr>
          <a:xfrm>
            <a:off x="2840967" y="1255526"/>
            <a:ext cx="6294405" cy="4217551"/>
          </a:xfrm>
          <a:prstGeom prst="rect">
            <a:avLst/>
          </a:prstGeom>
        </p:spPr>
      </p:pic>
    </p:spTree>
    <p:extLst>
      <p:ext uri="{BB962C8B-B14F-4D97-AF65-F5344CB8AC3E}">
        <p14:creationId xmlns:p14="http://schemas.microsoft.com/office/powerpoint/2010/main" val="13642224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28</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661934" y="1267463"/>
            <a:ext cx="9023774" cy="2585323"/>
          </a:xfrm>
          <a:prstGeom prst="rect">
            <a:avLst/>
          </a:prstGeom>
          <a:noFill/>
        </p:spPr>
        <p:txBody>
          <a:bodyPr wrap="square" lIns="91440" tIns="45720" rIns="91440" bIns="45720" rtlCol="0" anchor="t">
            <a:spAutoFit/>
          </a:bodyPr>
          <a:lstStyle/>
          <a:p>
            <a:r>
              <a:rPr lang="vi-VN" sz="2400" b="1" dirty="0">
                <a:solidFill>
                  <a:srgbClr val="333333"/>
                </a:solidFill>
                <a:cs typeface="Times New Roman"/>
              </a:rPr>
              <a:t>D. </a:t>
            </a:r>
            <a:r>
              <a:rPr lang="vi-VN" sz="2400" b="1" err="1">
                <a:solidFill>
                  <a:srgbClr val="333333"/>
                </a:solidFill>
                <a:cs typeface="Times New Roman"/>
              </a:rPr>
              <a:t>Trend</a:t>
            </a:r>
            <a:r>
              <a:rPr lang="vi-VN" sz="2400" b="1" dirty="0">
                <a:solidFill>
                  <a:srgbClr val="333333"/>
                </a:solidFill>
                <a:cs typeface="Times New Roman"/>
              </a:rPr>
              <a:t> </a:t>
            </a:r>
            <a:r>
              <a:rPr lang="vi-VN" sz="2400" b="1" err="1">
                <a:solidFill>
                  <a:srgbClr val="333333"/>
                </a:solidFill>
                <a:cs typeface="Times New Roman"/>
              </a:rPr>
              <a:t>Analysis</a:t>
            </a:r>
            <a:endParaRPr lang="vi-VN" sz="2400" err="1"/>
          </a:p>
          <a:p>
            <a:endParaRPr lang="vi-VN" b="1" dirty="0">
              <a:solidFill>
                <a:srgbClr val="333333"/>
              </a:solidFill>
              <a:cs typeface="Times New Roman"/>
            </a:endParaRPr>
          </a:p>
          <a:p>
            <a:endParaRPr lang="vi-VN" b="1" dirty="0">
              <a:solidFill>
                <a:srgbClr val="333333"/>
              </a:solidFill>
              <a:latin typeface="Times New Roman"/>
              <a:cs typeface="Times New Roman"/>
            </a:endParaRPr>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1449D2D1-66FA-B010-843F-BDB4B385DBF1}"/>
              </a:ext>
            </a:extLst>
          </p:cNvPr>
          <p:cNvSpPr txBox="1"/>
          <p:nvPr/>
        </p:nvSpPr>
        <p:spPr>
          <a:xfrm>
            <a:off x="3760304" y="2981739"/>
            <a:ext cx="1954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b="1" dirty="0">
              <a:solidFill>
                <a:srgbClr val="333333"/>
              </a:solidFill>
              <a:cs typeface="Times New Roman"/>
            </a:endParaRPr>
          </a:p>
          <a:p>
            <a:pPr algn="l"/>
            <a:endParaRPr lang="vi-VN" dirty="0">
              <a:cs typeface="Times New Roman"/>
            </a:endParaRPr>
          </a:p>
        </p:txBody>
      </p:sp>
      <p:sp>
        <p:nvSpPr>
          <p:cNvPr id="8" name="Hộp Văn bản 7">
            <a:extLst>
              <a:ext uri="{FF2B5EF4-FFF2-40B4-BE49-F238E27FC236}">
                <a16:creationId xmlns:a16="http://schemas.microsoft.com/office/drawing/2014/main" id="{D87C9699-9ACE-1357-57DE-1E89A5103FEB}"/>
              </a:ext>
            </a:extLst>
          </p:cNvPr>
          <p:cNvSpPr txBox="1"/>
          <p:nvPr/>
        </p:nvSpPr>
        <p:spPr>
          <a:xfrm>
            <a:off x="683862" y="5665929"/>
            <a:ext cx="115133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17.</a:t>
            </a:r>
            <a:endParaRPr lang="vi-VN">
              <a:latin typeface="Times New Roman"/>
              <a:cs typeface="Times New Roman"/>
            </a:endParaRPr>
          </a:p>
          <a:p>
            <a:r>
              <a:rPr lang="vi-VN" err="1">
                <a:solidFill>
                  <a:srgbClr val="666666"/>
                </a:solidFill>
                <a:latin typeface="Times New Roman"/>
                <a:ea typeface="Verdana"/>
                <a:cs typeface="Times New Roman"/>
              </a:rPr>
              <a:t>Overall</a:t>
            </a:r>
            <a:r>
              <a:rPr lang="vi-VN" dirty="0">
                <a:solidFill>
                  <a:srgbClr val="666666"/>
                </a:solidFill>
                <a:latin typeface="Times New Roman"/>
                <a:ea typeface="Verdana"/>
                <a:cs typeface="Times New Roman"/>
              </a:rPr>
              <a:t> Word </a:t>
            </a:r>
            <a:r>
              <a:rPr lang="vi-VN" err="1">
                <a:solidFill>
                  <a:srgbClr val="666666"/>
                </a:solidFill>
                <a:latin typeface="Times New Roman"/>
                <a:ea typeface="Verdana"/>
                <a:cs typeface="Times New Roman"/>
              </a:rPr>
              <a:t>cloud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of</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hashtag</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network</a:t>
            </a:r>
            <a:r>
              <a:rPr lang="vi-VN" dirty="0">
                <a:solidFill>
                  <a:srgbClr val="666666"/>
                </a:solidFill>
                <a:latin typeface="Times New Roman"/>
                <a:ea typeface="Verdana"/>
                <a:cs typeface="Times New Roman"/>
              </a:rPr>
              <a:t>. The </a:t>
            </a:r>
            <a:r>
              <a:rPr lang="vi-VN" err="1">
                <a:solidFill>
                  <a:srgbClr val="666666"/>
                </a:solidFill>
                <a:latin typeface="Times New Roman"/>
                <a:ea typeface="Verdana"/>
                <a:cs typeface="Times New Roman"/>
              </a:rPr>
              <a:t>most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often</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mentioned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hashtags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are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related</a:t>
            </a:r>
            <a:r>
              <a:rPr lang="vi-VN" dirty="0">
                <a:solidFill>
                  <a:srgbClr val="666666"/>
                </a:solidFill>
                <a:latin typeface="Times New Roman"/>
                <a:ea typeface="Verdana"/>
                <a:cs typeface="Times New Roman"/>
              </a:rPr>
              <a:t> to COVID-19 </a:t>
            </a:r>
            <a:r>
              <a:rPr lang="vi-VN" err="1">
                <a:solidFill>
                  <a:srgbClr val="666666"/>
                </a:solidFill>
                <a:latin typeface="Times New Roman"/>
                <a:ea typeface="Verdana"/>
                <a:cs typeface="Times New Roman"/>
              </a:rPr>
              <a:t>term</a:t>
            </a:r>
            <a:r>
              <a:rPr lang="vi-VN" dirty="0">
                <a:solidFill>
                  <a:srgbClr val="666666"/>
                </a:solidFill>
                <a:latin typeface="Times New Roman"/>
                <a:ea typeface="Verdana"/>
                <a:cs typeface="Times New Roman"/>
              </a:rPr>
              <a:t>.</a:t>
            </a:r>
            <a:endParaRPr lang="vi-VN">
              <a:latin typeface="Times New Roman"/>
              <a:cs typeface="Times New Roman"/>
            </a:endParaRPr>
          </a:p>
          <a:p>
            <a:endParaRPr lang="vi-VN" b="1" dirty="0">
              <a:solidFill>
                <a:srgbClr val="666666"/>
              </a:solidFill>
              <a:latin typeface="Times New Roman"/>
              <a:ea typeface="Verdana"/>
              <a:cs typeface="Times New Roman"/>
            </a:endParaRPr>
          </a:p>
          <a:p>
            <a:pPr algn="l"/>
            <a:endParaRPr lang="vi-VN" dirty="0">
              <a:cs typeface="Times New Roman"/>
            </a:endParaRPr>
          </a:p>
        </p:txBody>
      </p:sp>
      <p:sp>
        <p:nvSpPr>
          <p:cNvPr id="3" name="Hộp Văn bản 2">
            <a:extLst>
              <a:ext uri="{FF2B5EF4-FFF2-40B4-BE49-F238E27FC236}">
                <a16:creationId xmlns:a16="http://schemas.microsoft.com/office/drawing/2014/main" id="{AF2E0051-756F-6EDE-36F5-E5B69B65E8C0}"/>
              </a:ext>
            </a:extLst>
          </p:cNvPr>
          <p:cNvSpPr txBox="1"/>
          <p:nvPr/>
        </p:nvSpPr>
        <p:spPr>
          <a:xfrm>
            <a:off x="4108173" y="3081130"/>
            <a:ext cx="2136913" cy="960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sp>
        <p:nvSpPr>
          <p:cNvPr id="7" name="Hộp Văn bản 6">
            <a:extLst>
              <a:ext uri="{FF2B5EF4-FFF2-40B4-BE49-F238E27FC236}">
                <a16:creationId xmlns:a16="http://schemas.microsoft.com/office/drawing/2014/main" id="{893E059B-2433-2E2C-9697-C57E95B54F1F}"/>
              </a:ext>
            </a:extLst>
          </p:cNvPr>
          <p:cNvSpPr txBox="1"/>
          <p:nvPr/>
        </p:nvSpPr>
        <p:spPr>
          <a:xfrm>
            <a:off x="4174435" y="2749825"/>
            <a:ext cx="2567608" cy="1242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10" name="Hình ảnh 9" descr="Ảnh có chứa văn bản, bản đồ, Phông chữ&#10;&#10;Mô tả được tự động tạo">
            <a:extLst>
              <a:ext uri="{FF2B5EF4-FFF2-40B4-BE49-F238E27FC236}">
                <a16:creationId xmlns:a16="http://schemas.microsoft.com/office/drawing/2014/main" id="{F44EBB6C-D915-A69E-798C-73675722351A}"/>
              </a:ext>
            </a:extLst>
          </p:cNvPr>
          <p:cNvPicPr>
            <a:picLocks noChangeAspect="1"/>
          </p:cNvPicPr>
          <p:nvPr/>
        </p:nvPicPr>
        <p:blipFill>
          <a:blip r:embed="rId2"/>
          <a:stretch>
            <a:fillRect/>
          </a:stretch>
        </p:blipFill>
        <p:spPr>
          <a:xfrm>
            <a:off x="3646099" y="1412892"/>
            <a:ext cx="5287991" cy="4348518"/>
          </a:xfrm>
          <a:prstGeom prst="rect">
            <a:avLst/>
          </a:prstGeom>
        </p:spPr>
      </p:pic>
    </p:spTree>
    <p:extLst>
      <p:ext uri="{BB962C8B-B14F-4D97-AF65-F5344CB8AC3E}">
        <p14:creationId xmlns:p14="http://schemas.microsoft.com/office/powerpoint/2010/main" val="25754631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3</a:t>
            </a:r>
            <a:r>
              <a:rPr lang="en-US" sz="3000" dirty="0">
                <a:solidFill>
                  <a:schemeClr val="tx1"/>
                </a:solidFill>
                <a:latin typeface="+mn-lt"/>
                <a:cs typeface="Arial"/>
              </a:rPr>
              <a:t>.</a:t>
            </a:r>
            <a:r>
              <a:rPr lang="en-US" sz="3000" b="1" i="0" dirty="0">
                <a:solidFill>
                  <a:schemeClr val="tx1"/>
                </a:solidFill>
                <a:effectLst/>
                <a:latin typeface="+mn-lt"/>
                <a:cs typeface="Arial"/>
              </a:rPr>
              <a:t> </a:t>
            </a:r>
            <a:r>
              <a:rPr lang="en-US" sz="3000" dirty="0">
                <a:solidFill>
                  <a:srgbClr val="333333"/>
                </a:solidFill>
                <a:latin typeface="Times New Roman"/>
                <a:ea typeface="Verdana"/>
                <a:cs typeface="Arial"/>
              </a:rPr>
              <a:t>Experimental Results</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29</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023774" cy="2492990"/>
          </a:xfrm>
          <a:prstGeom prst="rect">
            <a:avLst/>
          </a:prstGeom>
          <a:noFill/>
        </p:spPr>
        <p:txBody>
          <a:bodyPr wrap="square" lIns="91440" tIns="45720" rIns="91440" bIns="45720" rtlCol="0" anchor="t">
            <a:spAutoFit/>
          </a:bodyPr>
          <a:lstStyle/>
          <a:p>
            <a:endParaRPr lang="vi-VN" b="1" dirty="0">
              <a:solidFill>
                <a:srgbClr val="333333"/>
              </a:solidFill>
              <a:cs typeface="Times New Roman"/>
            </a:endParaRPr>
          </a:p>
          <a:p>
            <a:endParaRPr lang="vi-VN" b="1" dirty="0">
              <a:solidFill>
                <a:srgbClr val="333333"/>
              </a:solidFill>
              <a:cs typeface="Times New Roman"/>
            </a:endParaRPr>
          </a:p>
          <a:p>
            <a:endParaRPr lang="vi-VN" b="1" dirty="0">
              <a:solidFill>
                <a:srgbClr val="333333"/>
              </a:solidFill>
              <a:latin typeface="Times New Roman"/>
              <a:cs typeface="Times New Roman"/>
            </a:endParaRPr>
          </a:p>
          <a:p>
            <a:endParaRPr lang="vi-VN" b="1" dirty="0">
              <a:solidFill>
                <a:srgbClr val="333333"/>
              </a:solidFill>
              <a:cs typeface="Times New Roman"/>
            </a:endParaRPr>
          </a:p>
          <a:p>
            <a:endParaRPr lang="vi-VN" sz="3000" b="1" cap="all" dirty="0">
              <a:solidFill>
                <a:srgbClr val="3B599B"/>
              </a:solidFill>
              <a:cs typeface="Times New Roman"/>
            </a:endParaRPr>
          </a:p>
          <a:p>
            <a:endParaRPr lang="en-US" b="1" cap="all" dirty="0">
              <a:solidFill>
                <a:srgbClr val="3B599B"/>
              </a:solidFill>
              <a:latin typeface="YAFdtQi73Xs 0"/>
              <a:cs typeface="Times New Roman"/>
            </a:endParaRPr>
          </a:p>
          <a:p>
            <a:pPr algn="just"/>
            <a:endParaRPr lang="en-US" dirty="0">
              <a:solidFill>
                <a:srgbClr val="666666"/>
              </a:solidFill>
              <a:latin typeface="Verdana"/>
              <a:ea typeface="Verdana"/>
            </a:endParaRPr>
          </a:p>
          <a:p>
            <a:pPr algn="just"/>
            <a:endParaRPr lang="en-US" dirty="0">
              <a:solidFill>
                <a:srgbClr val="000000"/>
              </a:solidFill>
              <a:latin typeface="Times New Roman"/>
              <a:ea typeface="Verdana"/>
              <a:cs typeface="Times New Roman"/>
            </a:endParaRPr>
          </a:p>
        </p:txBody>
      </p:sp>
      <p:sp>
        <p:nvSpPr>
          <p:cNvPr id="6" name="Hộp Văn bản 5">
            <a:extLst>
              <a:ext uri="{FF2B5EF4-FFF2-40B4-BE49-F238E27FC236}">
                <a16:creationId xmlns:a16="http://schemas.microsoft.com/office/drawing/2014/main" id="{1449D2D1-66FA-B010-843F-BDB4B385DBF1}"/>
              </a:ext>
            </a:extLst>
          </p:cNvPr>
          <p:cNvSpPr txBox="1"/>
          <p:nvPr/>
        </p:nvSpPr>
        <p:spPr>
          <a:xfrm>
            <a:off x="3760304" y="2981739"/>
            <a:ext cx="1954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b="1" dirty="0">
              <a:solidFill>
                <a:srgbClr val="333333"/>
              </a:solidFill>
              <a:cs typeface="Times New Roman"/>
            </a:endParaRPr>
          </a:p>
          <a:p>
            <a:pPr algn="l"/>
            <a:endParaRPr lang="vi-VN" dirty="0">
              <a:cs typeface="Times New Roman"/>
            </a:endParaRPr>
          </a:p>
        </p:txBody>
      </p:sp>
      <p:sp>
        <p:nvSpPr>
          <p:cNvPr id="8" name="Hộp Văn bản 7">
            <a:extLst>
              <a:ext uri="{FF2B5EF4-FFF2-40B4-BE49-F238E27FC236}">
                <a16:creationId xmlns:a16="http://schemas.microsoft.com/office/drawing/2014/main" id="{D87C9699-9ACE-1357-57DE-1E89A5103FEB}"/>
              </a:ext>
            </a:extLst>
          </p:cNvPr>
          <p:cNvSpPr txBox="1"/>
          <p:nvPr/>
        </p:nvSpPr>
        <p:spPr>
          <a:xfrm>
            <a:off x="1000164" y="5608419"/>
            <a:ext cx="107945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b="1" dirty="0">
                <a:solidFill>
                  <a:srgbClr val="666666"/>
                </a:solidFill>
                <a:latin typeface="Times New Roman"/>
                <a:ea typeface="Verdana"/>
                <a:cs typeface="Times New Roman"/>
              </a:rPr>
              <a:t>FIGURE 18.</a:t>
            </a:r>
            <a:endParaRPr lang="vi-VN">
              <a:latin typeface="Times New Roman"/>
              <a:cs typeface="Times New Roman"/>
            </a:endParaRPr>
          </a:p>
          <a:p>
            <a:r>
              <a:rPr lang="vi-VN" dirty="0">
                <a:solidFill>
                  <a:srgbClr val="666666"/>
                </a:solidFill>
                <a:latin typeface="Times New Roman"/>
                <a:ea typeface="Verdana"/>
                <a:cs typeface="Times New Roman"/>
              </a:rPr>
              <a:t>Word </a:t>
            </a:r>
            <a:r>
              <a:rPr lang="vi-VN" err="1">
                <a:solidFill>
                  <a:srgbClr val="666666"/>
                </a:solidFill>
                <a:latin typeface="Times New Roman"/>
                <a:ea typeface="Verdana"/>
                <a:cs typeface="Times New Roman"/>
              </a:rPr>
              <a:t>cloud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of</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hashtags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that</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have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occurred</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multiple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times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Beside</a:t>
            </a:r>
            <a:r>
              <a:rPr lang="vi-VN" dirty="0">
                <a:solidFill>
                  <a:srgbClr val="666666"/>
                </a:solidFill>
                <a:latin typeface="Times New Roman"/>
                <a:ea typeface="Verdana"/>
                <a:cs typeface="Times New Roman"/>
              </a:rPr>
              <a:t> COVID-19 </a:t>
            </a:r>
            <a:r>
              <a:rPr lang="vi-VN" err="1">
                <a:solidFill>
                  <a:srgbClr val="666666"/>
                </a:solidFill>
                <a:latin typeface="Times New Roman"/>
                <a:ea typeface="Verdana"/>
                <a:cs typeface="Times New Roman"/>
              </a:rPr>
              <a:t>hashtag</a:t>
            </a:r>
            <a:r>
              <a:rPr lang="vi-VN" dirty="0">
                <a:solidFill>
                  <a:srgbClr val="666666"/>
                </a:solidFill>
                <a:latin typeface="Times New Roman"/>
                <a:ea typeface="Verdana"/>
                <a:cs typeface="Times New Roman"/>
              </a:rPr>
              <a:t>, s </a:t>
            </a:r>
            <a:r>
              <a:rPr lang="vi-VN" err="1">
                <a:solidFill>
                  <a:srgbClr val="666666"/>
                </a:solidFill>
                <a:latin typeface="Times New Roman"/>
                <a:ea typeface="Verdana"/>
                <a:cs typeface="Times New Roman"/>
              </a:rPr>
              <a:t>ome</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words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such</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as</a:t>
            </a:r>
            <a:r>
              <a:rPr lang="vi-VN" dirty="0">
                <a:solidFill>
                  <a:srgbClr val="666666"/>
                </a:solidFill>
                <a:latin typeface="Times New Roman"/>
                <a:ea typeface="Verdana"/>
                <a:cs typeface="Times New Roman"/>
              </a:rPr>
              <a:t> </a:t>
            </a:r>
            <a:r>
              <a:rPr lang="vi-VN" err="1">
                <a:solidFill>
                  <a:srgbClr val="666666"/>
                </a:solidFill>
                <a:latin typeface="Times New Roman"/>
                <a:ea typeface="Verdana"/>
                <a:cs typeface="Times New Roman"/>
              </a:rPr>
              <a:t>Riyadh</a:t>
            </a:r>
            <a:r>
              <a:rPr lang="vi-VN" dirty="0">
                <a:solidFill>
                  <a:srgbClr val="666666"/>
                </a:solidFill>
                <a:latin typeface="Times New Roman"/>
                <a:ea typeface="Verdana"/>
                <a:cs typeface="Times New Roman"/>
              </a:rPr>
              <a:t> “</a:t>
            </a:r>
            <a:endParaRPr lang="vi-VN">
              <a:latin typeface="Times New Roman"/>
              <a:cs typeface="Times New Roman"/>
            </a:endParaRPr>
          </a:p>
          <a:p>
            <a:endParaRPr lang="vi-VN" b="1" dirty="0">
              <a:solidFill>
                <a:srgbClr val="666666"/>
              </a:solidFill>
              <a:latin typeface="Times New Roman"/>
              <a:ea typeface="Verdana"/>
              <a:cs typeface="Times New Roman"/>
            </a:endParaRPr>
          </a:p>
          <a:p>
            <a:pPr algn="l"/>
            <a:endParaRPr lang="vi-VN" dirty="0">
              <a:cs typeface="Times New Roman"/>
            </a:endParaRPr>
          </a:p>
        </p:txBody>
      </p:sp>
      <p:sp>
        <p:nvSpPr>
          <p:cNvPr id="3" name="Hộp Văn bản 2">
            <a:extLst>
              <a:ext uri="{FF2B5EF4-FFF2-40B4-BE49-F238E27FC236}">
                <a16:creationId xmlns:a16="http://schemas.microsoft.com/office/drawing/2014/main" id="{AF2E0051-756F-6EDE-36F5-E5B69B65E8C0}"/>
              </a:ext>
            </a:extLst>
          </p:cNvPr>
          <p:cNvSpPr txBox="1"/>
          <p:nvPr/>
        </p:nvSpPr>
        <p:spPr>
          <a:xfrm>
            <a:off x="4108173" y="3081130"/>
            <a:ext cx="2136913" cy="960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sp>
        <p:nvSpPr>
          <p:cNvPr id="7" name="Hộp Văn bản 6">
            <a:extLst>
              <a:ext uri="{FF2B5EF4-FFF2-40B4-BE49-F238E27FC236}">
                <a16:creationId xmlns:a16="http://schemas.microsoft.com/office/drawing/2014/main" id="{893E059B-2433-2E2C-9697-C57E95B54F1F}"/>
              </a:ext>
            </a:extLst>
          </p:cNvPr>
          <p:cNvSpPr txBox="1"/>
          <p:nvPr/>
        </p:nvSpPr>
        <p:spPr>
          <a:xfrm>
            <a:off x="4174435" y="2749825"/>
            <a:ext cx="2567608" cy="1242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sp>
        <p:nvSpPr>
          <p:cNvPr id="9" name="Hộp Văn bản 8">
            <a:extLst>
              <a:ext uri="{FF2B5EF4-FFF2-40B4-BE49-F238E27FC236}">
                <a16:creationId xmlns:a16="http://schemas.microsoft.com/office/drawing/2014/main" id="{4AEB7437-4A25-6A92-C690-25359F9E010B}"/>
              </a:ext>
            </a:extLst>
          </p:cNvPr>
          <p:cNvSpPr txBox="1"/>
          <p:nvPr/>
        </p:nvSpPr>
        <p:spPr>
          <a:xfrm>
            <a:off x="4041912" y="2020956"/>
            <a:ext cx="4323521" cy="1606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vi-VN"/>
          </a:p>
        </p:txBody>
      </p:sp>
      <p:pic>
        <p:nvPicPr>
          <p:cNvPr id="11" name="Hình ảnh 10" descr="Ảnh có chứa chữ viết tay, văn bản, Phông chữ, thư pháp&#10;&#10;Mô tả được tự động tạo">
            <a:extLst>
              <a:ext uri="{FF2B5EF4-FFF2-40B4-BE49-F238E27FC236}">
                <a16:creationId xmlns:a16="http://schemas.microsoft.com/office/drawing/2014/main" id="{1F25C3F3-56E1-09E6-12B4-586B5E268CCB}"/>
              </a:ext>
            </a:extLst>
          </p:cNvPr>
          <p:cNvPicPr>
            <a:picLocks noChangeAspect="1"/>
          </p:cNvPicPr>
          <p:nvPr/>
        </p:nvPicPr>
        <p:blipFill>
          <a:blip r:embed="rId2"/>
          <a:stretch>
            <a:fillRect/>
          </a:stretch>
        </p:blipFill>
        <p:spPr>
          <a:xfrm>
            <a:off x="2136476" y="1366791"/>
            <a:ext cx="7933424" cy="4138796"/>
          </a:xfrm>
          <a:prstGeom prst="rect">
            <a:avLst/>
          </a:prstGeom>
        </p:spPr>
      </p:pic>
    </p:spTree>
    <p:extLst>
      <p:ext uri="{BB962C8B-B14F-4D97-AF65-F5344CB8AC3E}">
        <p14:creationId xmlns:p14="http://schemas.microsoft.com/office/powerpoint/2010/main" val="23368003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5F8D36-B71C-0330-2EE7-E866936EB3B9}"/>
              </a:ext>
            </a:extLst>
          </p:cNvPr>
          <p:cNvSpPr>
            <a:spLocks noGrp="1"/>
          </p:cNvSpPr>
          <p:nvPr>
            <p:ph idx="1"/>
          </p:nvPr>
        </p:nvSpPr>
        <p:spPr>
          <a:xfrm>
            <a:off x="616633" y="1127583"/>
            <a:ext cx="10958733" cy="5716349"/>
          </a:xfrm>
        </p:spPr>
        <p:txBody>
          <a:bodyPr>
            <a:noAutofit/>
          </a:bodyPr>
          <a:lstStyle/>
          <a:p>
            <a:pPr eaLnBrk="1" hangingPunct="1">
              <a:lnSpc>
                <a:spcPct val="130000"/>
              </a:lnSpc>
              <a:spcBef>
                <a:spcPts val="0"/>
              </a:spcBef>
              <a:buFont typeface="Wingdings" panose="05000000000000000000" pitchFamily="2" charset="2"/>
              <a:buChar char="Ø"/>
              <a:defRPr/>
            </a:pPr>
            <a:r>
              <a:rPr lang="en-US" b="0" dirty="0">
                <a:solidFill>
                  <a:schemeClr val="tx1"/>
                </a:solidFill>
                <a:latin typeface="Times New Roman" pitchFamily="18" charset="0"/>
                <a:cs typeface="Times New Roman" pitchFamily="18" charset="0"/>
              </a:rPr>
              <a:t>    Twitter data have been used widely in times of pandemics and crises.  Consequently, people tend to share COVID-19-related content on social media extensively. As a new pandemic, only a small number of studies have been conducted to analyze COVID-19-related tweets, and even fewer were meant for Arabic tweets. This research explores the influence of the COVID-19 pandemic on Saudi users’ tweeting behavior. In particular, the research adopts a social network analysis (SNA) for COVID-19 Arabic tweets.  </a:t>
            </a:r>
          </a:p>
          <a:p>
            <a:pPr eaLnBrk="1" hangingPunct="1">
              <a:lnSpc>
                <a:spcPct val="130000"/>
              </a:lnSpc>
              <a:spcBef>
                <a:spcPts val="0"/>
              </a:spcBef>
              <a:buFont typeface="Wingdings" panose="05000000000000000000" pitchFamily="2" charset="2"/>
              <a:buChar char="Ø"/>
              <a:defRPr/>
            </a:pPr>
            <a:r>
              <a:rPr lang="en-US" b="0" dirty="0">
                <a:solidFill>
                  <a:schemeClr val="tx1"/>
                </a:solidFill>
                <a:latin typeface="Times New Roman" pitchFamily="18" charset="0"/>
                <a:cs typeface="Times New Roman" pitchFamily="18" charset="0"/>
              </a:rPr>
              <a:t>     Based on 8905 collected Arabic tweets, this research resulted in three main contributions: 1) a visualization of the social network for COVID-19 tweets of Saudi users, 2) an identification of information sources that Twitter users employ during the COVID-19 pandemic, and 3) an identification of the most popular influencers among users of COVID-19 tweets.</a:t>
            </a:r>
            <a:endParaRPr lang="en-US" b="0" dirty="0">
              <a:solidFill>
                <a:schemeClr val="tx1"/>
              </a:solidFill>
            </a:endParaRPr>
          </a:p>
        </p:txBody>
      </p:sp>
      <p:sp>
        <p:nvSpPr>
          <p:cNvPr id="4" name="Title 3">
            <a:extLst>
              <a:ext uri="{FF2B5EF4-FFF2-40B4-BE49-F238E27FC236}">
                <a16:creationId xmlns:a16="http://schemas.microsoft.com/office/drawing/2014/main" id="{EC975E89-376C-C797-8681-F44E92F7FA9F}"/>
              </a:ext>
            </a:extLst>
          </p:cNvPr>
          <p:cNvSpPr>
            <a:spLocks noGrp="1"/>
          </p:cNvSpPr>
          <p:nvPr>
            <p:ph type="title"/>
          </p:nvPr>
        </p:nvSpPr>
        <p:spPr>
          <a:xfrm>
            <a:off x="-166820" y="14068"/>
            <a:ext cx="11461617" cy="760971"/>
          </a:xfrm>
        </p:spPr>
        <p:txBody>
          <a:bodyPr lIns="91440" tIns="45720" rIns="91440" bIns="45720" anchor="ctr">
            <a:normAutofit fontScale="90000"/>
          </a:bodyPr>
          <a:lstStyle/>
          <a:p>
            <a:pPr algn="ctr"/>
            <a:r>
              <a:rPr lang="en-US" altLang="en-US" sz="3000">
                <a:solidFill>
                  <a:schemeClr val="tx1"/>
                </a:solidFill>
                <a:cs typeface="Arial"/>
              </a:rPr>
              <a:t/>
            </a:r>
            <a:br>
              <a:rPr lang="en-US" altLang="en-US" sz="3000">
                <a:solidFill>
                  <a:schemeClr val="tx1"/>
                </a:solidFill>
                <a:cs typeface="Arial"/>
              </a:rPr>
            </a:br>
            <a:r>
              <a:rPr lang="en-US" altLang="en-US" sz="3000">
                <a:solidFill>
                  <a:schemeClr val="tx1"/>
                </a:solidFill>
                <a:cs typeface="Arial"/>
              </a:rPr>
              <a:t>1. </a:t>
            </a:r>
            <a:r>
              <a:rPr lang="en-US" sz="3000">
                <a:solidFill>
                  <a:srgbClr val="333333"/>
                </a:solidFill>
                <a:latin typeface="Times New Roman"/>
                <a:ea typeface="Verdana"/>
                <a:cs typeface="Arial"/>
              </a:rPr>
              <a:t>Introduction</a:t>
            </a:r>
            <a:endParaRPr lang="en-US" sz="3000" b="0">
              <a:solidFill>
                <a:srgbClr val="333333"/>
              </a:solidFill>
              <a:latin typeface="Times New Roman"/>
              <a:ea typeface="Verdana"/>
              <a:cs typeface="Arial"/>
            </a:endParaRPr>
          </a:p>
          <a:p>
            <a:pPr algn="ctr"/>
            <a:endParaRPr lang="en-US" altLang="en-US" sz="3000" dirty="0">
              <a:solidFill>
                <a:schemeClr val="tx1"/>
              </a:solidFill>
            </a:endParaRPr>
          </a:p>
        </p:txBody>
      </p:sp>
      <p:sp>
        <p:nvSpPr>
          <p:cNvPr id="5" name="Slide Number Placeholder 4">
            <a:extLst>
              <a:ext uri="{FF2B5EF4-FFF2-40B4-BE49-F238E27FC236}">
                <a16:creationId xmlns:a16="http://schemas.microsoft.com/office/drawing/2014/main" id="{9A28BCEE-A38B-444D-BE7C-3EA5DE70577F}"/>
              </a:ext>
            </a:extLst>
          </p:cNvPr>
          <p:cNvSpPr>
            <a:spLocks noGrp="1"/>
          </p:cNvSpPr>
          <p:nvPr>
            <p:ph type="sldNum" sz="quarter" idx="10"/>
          </p:nvPr>
        </p:nvSpPr>
        <p:spPr/>
        <p:txBody>
          <a:bodyPr/>
          <a:lstStyle/>
          <a:p>
            <a:pPr>
              <a:defRPr/>
            </a:pPr>
            <a:fld id="{DBE12423-2212-45BC-9F78-EC3474AB7C8C}" type="slidenum">
              <a:rPr lang="en-US" smtClean="0"/>
              <a:t>3</a:t>
            </a:fld>
            <a:endParaRPr lang="en-US"/>
          </a:p>
        </p:txBody>
      </p:sp>
    </p:spTree>
    <p:extLst>
      <p:ext uri="{BB962C8B-B14F-4D97-AF65-F5344CB8AC3E}">
        <p14:creationId xmlns:p14="http://schemas.microsoft.com/office/powerpoint/2010/main" val="1360309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7C4EFA90-1CFA-DDA9-3DEE-72BA8E99F7D1}"/>
              </a:ext>
            </a:extLst>
          </p:cNvPr>
          <p:cNvSpPr txBox="1">
            <a:spLocks/>
          </p:cNvSpPr>
          <p:nvPr/>
        </p:nvSpPr>
        <p:spPr>
          <a:xfrm>
            <a:off x="219919" y="236825"/>
            <a:ext cx="11000193" cy="59436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spcBef>
                <a:spcPct val="0"/>
              </a:spcBef>
              <a:spcAft>
                <a:spcPct val="0"/>
              </a:spcAft>
            </a:pPr>
            <a:r>
              <a:rPr lang="en-US" sz="3000" b="1" dirty="0">
                <a:latin typeface="+mj-lt"/>
                <a:ea typeface="Tahoma"/>
                <a:cs typeface="Times New Roman"/>
              </a:rPr>
              <a:t>4. </a:t>
            </a:r>
            <a:r>
              <a:rPr lang="en-US" sz="3000" b="1" i="0" dirty="0">
                <a:effectLst/>
                <a:latin typeface="+mj-lt"/>
              </a:rPr>
              <a:t>Findings and Discussion</a:t>
            </a:r>
          </a:p>
          <a:p>
            <a:pPr eaLnBrk="0" fontAlgn="base" hangingPunct="0">
              <a:spcBef>
                <a:spcPct val="0"/>
              </a:spcBef>
              <a:spcAft>
                <a:spcPct val="0"/>
              </a:spcAft>
            </a:pPr>
            <a:endParaRPr lang="vi-VN" sz="3000" b="1" dirty="0">
              <a:latin typeface="+mj-lt"/>
              <a:ea typeface="Tahoma" panose="020B0604030504040204" pitchFamily="34" charset="0"/>
              <a:cs typeface="Tahoma" panose="020B0604030504040204" pitchFamily="34" charset="0"/>
            </a:endParaRPr>
          </a:p>
        </p:txBody>
      </p:sp>
      <p:sp>
        <p:nvSpPr>
          <p:cNvPr id="8" name="Subtitle 2">
            <a:extLst>
              <a:ext uri="{FF2B5EF4-FFF2-40B4-BE49-F238E27FC236}">
                <a16:creationId xmlns:a16="http://schemas.microsoft.com/office/drawing/2014/main" id="{16561F9D-8B95-F223-9B96-7CE1C93FE50B}"/>
              </a:ext>
            </a:extLst>
          </p:cNvPr>
          <p:cNvSpPr txBox="1">
            <a:spLocks/>
          </p:cNvSpPr>
          <p:nvPr/>
        </p:nvSpPr>
        <p:spPr>
          <a:xfrm>
            <a:off x="219919" y="1501361"/>
            <a:ext cx="11586258" cy="3629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000" dirty="0">
                <a:solidFill>
                  <a:srgbClr val="333333"/>
                </a:solidFill>
                <a:latin typeface="Tahoma" panose="020B0604030504040204" pitchFamily="34" charset="0"/>
                <a:ea typeface="Tahoma" panose="020B0604030504040204" pitchFamily="34" charset="0"/>
                <a:cs typeface="Tahoma" panose="020B0604030504040204" pitchFamily="34" charset="0"/>
              </a:rPr>
              <a:t>	</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E26C8B92-0C1E-48DB-6EBA-F4964358BDAB}"/>
              </a:ext>
            </a:extLst>
          </p:cNvPr>
          <p:cNvSpPr txBox="1"/>
          <p:nvPr/>
        </p:nvSpPr>
        <p:spPr>
          <a:xfrm>
            <a:off x="301451" y="1173190"/>
            <a:ext cx="11791005" cy="5693866"/>
          </a:xfrm>
          <a:prstGeom prst="rect">
            <a:avLst/>
          </a:prstGeom>
          <a:noFill/>
        </p:spPr>
        <p:txBody>
          <a:bodyPr wrap="square" rtlCol="0">
            <a:spAutoFit/>
          </a:bodyPr>
          <a:lstStyle/>
          <a:p>
            <a:pPr algn="just"/>
            <a:r>
              <a:rPr lang="en-US" sz="2800" dirty="0"/>
              <a:t>	The information sources that Twitter users mostly referred to during the COVID-19 pandemic were: @cgcsaudi, @okaz_online, @alarabiya_brk, @ajarabic, @alarabiya, and @spagov.</a:t>
            </a:r>
          </a:p>
          <a:p>
            <a:pPr algn="just"/>
            <a:endParaRPr lang="en-US" sz="2800" dirty="0"/>
          </a:p>
          <a:p>
            <a:pPr algn="just"/>
            <a:r>
              <a:rPr lang="en-US" sz="2800" dirty="0"/>
              <a:t>           The most popular influencers among COVID-19 Twitter users are @cgcsaudi, @banderalrezohan, and @okaz_online. As shown in Table 6, these were the common accounts among multiple network measures.</a:t>
            </a:r>
          </a:p>
          <a:p>
            <a:pPr algn="just"/>
            <a:endParaRPr lang="en-US" sz="2800" dirty="0"/>
          </a:p>
          <a:p>
            <a:pPr algn="just"/>
            <a:r>
              <a:rPr lang="en-US" sz="2800" dirty="0"/>
              <a:t>           Based on community detection results, there are numerous </a:t>
            </a:r>
            <a:r>
              <a:rPr lang="en-US" sz="2800" dirty="0" err="1"/>
              <a:t>miniclusters</a:t>
            </a:r>
            <a:r>
              <a:rPr lang="en-US" sz="2800" dirty="0"/>
              <a:t> scattered around the social network. However, there is only one dominant cluster, highlighted in beige color (Fig. 16), and this cluster contains all top influencers and information sources in the studied network</a:t>
            </a:r>
          </a:p>
          <a:p>
            <a:pPr algn="just"/>
            <a:endParaRPr lang="vi-VN" sz="2800" dirty="0"/>
          </a:p>
        </p:txBody>
      </p:sp>
      <p:sp>
        <p:nvSpPr>
          <p:cNvPr id="5" name="Google Shape;196;p21">
            <a:hlinkClick r:id="rId4" action="ppaction://hlinksldjump"/>
          </p:cNvPr>
          <p:cNvSpPr/>
          <p:nvPr/>
        </p:nvSpPr>
        <p:spPr>
          <a:xfrm>
            <a:off x="11556079" y="6602278"/>
            <a:ext cx="440218" cy="368280"/>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0000"/>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118512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5F92C-5B59-BD8D-9F62-BEE0D479C734}"/>
              </a:ext>
            </a:extLst>
          </p:cNvPr>
          <p:cNvSpPr txBox="1"/>
          <p:nvPr/>
        </p:nvSpPr>
        <p:spPr>
          <a:xfrm>
            <a:off x="348498" y="1188183"/>
            <a:ext cx="11495004" cy="661207"/>
          </a:xfrm>
          <a:prstGeom prst="rect">
            <a:avLst/>
          </a:prstGeom>
          <a:noFill/>
        </p:spPr>
        <p:txBody>
          <a:bodyPr wrap="square">
            <a:spAutoFit/>
          </a:bodyPr>
          <a:lstStyle/>
          <a:p>
            <a:pPr algn="just">
              <a:lnSpc>
                <a:spcPct val="150000"/>
              </a:lnSpc>
            </a:pPr>
            <a:r>
              <a:rPr lang="en-US" sz="2800" dirty="0">
                <a:effectLst/>
                <a:latin typeface="Times New Roman" panose="02020603050405020304" pitchFamily="18" charset="0"/>
                <a:ea typeface="Tahoma" panose="020B0604030504040204" pitchFamily="34"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52FF2E-9051-BD8B-C4D6-90F57870A4AF}"/>
              </a:ext>
            </a:extLst>
          </p:cNvPr>
          <p:cNvSpPr txBox="1"/>
          <p:nvPr/>
        </p:nvSpPr>
        <p:spPr>
          <a:xfrm>
            <a:off x="11883342" y="726518"/>
            <a:ext cx="340157" cy="461665"/>
          </a:xfrm>
          <a:prstGeom prst="rect">
            <a:avLst/>
          </a:prstGeom>
          <a:noFill/>
        </p:spPr>
        <p:txBody>
          <a:bodyPr wrap="none" rtlCol="0">
            <a:spAutoFit/>
          </a:bodyPr>
          <a:lstStyle/>
          <a:p>
            <a:pPr algn="ctr"/>
            <a:fld id="{8E5A79D5-E425-4072-9375-498AD8A20FAA}" type="slidenum">
              <a:rPr lang="en-US" sz="2400" smtClean="0">
                <a:solidFill>
                  <a:srgbClr val="2F5597"/>
                </a:solidFill>
              </a:rPr>
              <a:pPr algn="ctr"/>
              <a:t>31</a:t>
            </a:fld>
            <a:endParaRPr lang="en-US" sz="2400">
              <a:solidFill>
                <a:srgbClr val="2F5597"/>
              </a:solidFill>
            </a:endParaRPr>
          </a:p>
        </p:txBody>
      </p:sp>
      <p:sp>
        <p:nvSpPr>
          <p:cNvPr id="2" name="Subtitle 2">
            <a:extLst>
              <a:ext uri="{FF2B5EF4-FFF2-40B4-BE49-F238E27FC236}">
                <a16:creationId xmlns:a16="http://schemas.microsoft.com/office/drawing/2014/main" id="{6127E8B4-54A9-F144-14C6-3B3A8D5F041B}"/>
              </a:ext>
            </a:extLst>
          </p:cNvPr>
          <p:cNvSpPr txBox="1">
            <a:spLocks/>
          </p:cNvSpPr>
          <p:nvPr/>
        </p:nvSpPr>
        <p:spPr>
          <a:xfrm>
            <a:off x="219919" y="226665"/>
            <a:ext cx="11000193" cy="59436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spcBef>
                <a:spcPct val="0"/>
              </a:spcBef>
              <a:spcAft>
                <a:spcPct val="0"/>
              </a:spcAft>
            </a:pPr>
            <a:r>
              <a:rPr lang="en-US" sz="3000" b="1" dirty="0">
                <a:latin typeface="+mj-lt"/>
                <a:ea typeface="Tahoma"/>
                <a:cs typeface="Times New Roman"/>
              </a:rPr>
              <a:t>4. </a:t>
            </a:r>
            <a:r>
              <a:rPr lang="en-US" sz="3000" b="1" i="0" dirty="0">
                <a:effectLst/>
                <a:latin typeface="+mj-lt"/>
              </a:rPr>
              <a:t>Findings and Discussion</a:t>
            </a:r>
          </a:p>
        </p:txBody>
      </p:sp>
      <p:sp>
        <p:nvSpPr>
          <p:cNvPr id="6" name="Google Shape;196;p21">
            <a:hlinkClick r:id="rId4" action="ppaction://hlinksldjump"/>
          </p:cNvPr>
          <p:cNvSpPr/>
          <p:nvPr/>
        </p:nvSpPr>
        <p:spPr>
          <a:xfrm>
            <a:off x="11556079" y="6602278"/>
            <a:ext cx="440218" cy="368280"/>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0000"/>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Picture 6">
            <a:extLst>
              <a:ext uri="{FF2B5EF4-FFF2-40B4-BE49-F238E27FC236}">
                <a16:creationId xmlns:a16="http://schemas.microsoft.com/office/drawing/2014/main" id="{17BECCB2-8F2D-CCB7-F7C0-88F1D0A97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730" y="1387610"/>
            <a:ext cx="9229652" cy="3860696"/>
          </a:xfrm>
          <a:prstGeom prst="rect">
            <a:avLst/>
          </a:prstGeom>
        </p:spPr>
      </p:pic>
      <p:sp>
        <p:nvSpPr>
          <p:cNvPr id="8" name="TextBox 7">
            <a:extLst>
              <a:ext uri="{FF2B5EF4-FFF2-40B4-BE49-F238E27FC236}">
                <a16:creationId xmlns:a16="http://schemas.microsoft.com/office/drawing/2014/main" id="{085E461E-10FD-D7DE-B037-368DE437F990}"/>
              </a:ext>
            </a:extLst>
          </p:cNvPr>
          <p:cNvSpPr txBox="1"/>
          <p:nvPr/>
        </p:nvSpPr>
        <p:spPr>
          <a:xfrm>
            <a:off x="1997612" y="5416061"/>
            <a:ext cx="7858927" cy="646331"/>
          </a:xfrm>
          <a:prstGeom prst="rect">
            <a:avLst/>
          </a:prstGeom>
          <a:noFill/>
        </p:spPr>
        <p:txBody>
          <a:bodyPr wrap="square" rtlCol="0">
            <a:spAutoFit/>
          </a:bodyPr>
          <a:lstStyle/>
          <a:p>
            <a:r>
              <a:rPr lang="en-US" b="1" i="0" dirty="0">
                <a:solidFill>
                  <a:srgbClr val="666666"/>
                </a:solidFill>
                <a:effectLst/>
                <a:latin typeface="Verdana" panose="020B0604030504040204" pitchFamily="34" charset="0"/>
              </a:rPr>
              <a:t>TABLE 6 </a:t>
            </a:r>
            <a:r>
              <a:rPr lang="en-US" b="0" i="0" dirty="0">
                <a:solidFill>
                  <a:srgbClr val="666666"/>
                </a:solidFill>
                <a:effectLst/>
                <a:latin typeface="Verdana" panose="020B0604030504040204" pitchFamily="34" charset="0"/>
              </a:rPr>
              <a:t>Top Influencers and Information Sources Based on the Different Measures</a:t>
            </a:r>
            <a:endParaRPr lang="en-US" dirty="0"/>
          </a:p>
        </p:txBody>
      </p:sp>
    </p:spTree>
    <p:extLst>
      <p:ext uri="{BB962C8B-B14F-4D97-AF65-F5344CB8AC3E}">
        <p14:creationId xmlns:p14="http://schemas.microsoft.com/office/powerpoint/2010/main" val="1335917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52FF2E-9051-BD8B-C4D6-90F57870A4AF}"/>
              </a:ext>
            </a:extLst>
          </p:cNvPr>
          <p:cNvSpPr txBox="1"/>
          <p:nvPr/>
        </p:nvSpPr>
        <p:spPr>
          <a:xfrm>
            <a:off x="11883342" y="726518"/>
            <a:ext cx="340157" cy="461665"/>
          </a:xfrm>
          <a:prstGeom prst="rect">
            <a:avLst/>
          </a:prstGeom>
          <a:noFill/>
        </p:spPr>
        <p:txBody>
          <a:bodyPr wrap="none" rtlCol="0">
            <a:spAutoFit/>
          </a:bodyPr>
          <a:lstStyle/>
          <a:p>
            <a:pPr algn="ctr"/>
            <a:fld id="{8E5A79D5-E425-4072-9375-498AD8A20FAA}" type="slidenum">
              <a:rPr lang="en-US" sz="2400" smtClean="0">
                <a:solidFill>
                  <a:srgbClr val="2F5597"/>
                </a:solidFill>
              </a:rPr>
              <a:pPr algn="ctr"/>
              <a:t>32</a:t>
            </a:fld>
            <a:endParaRPr lang="en-US" sz="2400">
              <a:solidFill>
                <a:srgbClr val="2F5597"/>
              </a:solidFill>
            </a:endParaRPr>
          </a:p>
        </p:txBody>
      </p:sp>
      <p:sp>
        <p:nvSpPr>
          <p:cNvPr id="2" name="Subtitle 2">
            <a:extLst>
              <a:ext uri="{FF2B5EF4-FFF2-40B4-BE49-F238E27FC236}">
                <a16:creationId xmlns:a16="http://schemas.microsoft.com/office/drawing/2014/main" id="{6127E8B4-54A9-F144-14C6-3B3A8D5F041B}"/>
              </a:ext>
            </a:extLst>
          </p:cNvPr>
          <p:cNvSpPr txBox="1">
            <a:spLocks/>
          </p:cNvSpPr>
          <p:nvPr/>
        </p:nvSpPr>
        <p:spPr>
          <a:xfrm>
            <a:off x="219919" y="226665"/>
            <a:ext cx="11000193" cy="59436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solidFill>
                  <a:srgbClr val="333333"/>
                </a:solidFill>
              </a:rPr>
              <a:t>5</a:t>
            </a:r>
            <a:r>
              <a:rPr lang="en-US" sz="3000" b="1" i="0" dirty="0">
                <a:solidFill>
                  <a:srgbClr val="333333"/>
                </a:solidFill>
                <a:effectLst/>
              </a:rPr>
              <a:t>.Concluding Remarks</a:t>
            </a:r>
          </a:p>
        </p:txBody>
      </p:sp>
      <p:sp>
        <p:nvSpPr>
          <p:cNvPr id="9" name="TextBox 8">
            <a:extLst>
              <a:ext uri="{FF2B5EF4-FFF2-40B4-BE49-F238E27FC236}">
                <a16:creationId xmlns:a16="http://schemas.microsoft.com/office/drawing/2014/main" id="{9AC5F92C-5B59-BD8D-9F62-BEE0D479C734}"/>
              </a:ext>
            </a:extLst>
          </p:cNvPr>
          <p:cNvSpPr txBox="1"/>
          <p:nvPr/>
        </p:nvSpPr>
        <p:spPr>
          <a:xfrm>
            <a:off x="348498" y="1849390"/>
            <a:ext cx="11495004" cy="5185522"/>
          </a:xfrm>
          <a:prstGeom prst="rect">
            <a:avLst/>
          </a:prstGeom>
          <a:noFill/>
        </p:spPr>
        <p:txBody>
          <a:bodyPr wrap="square">
            <a:spAutoFit/>
          </a:bodyPr>
          <a:lstStyle/>
          <a:p>
            <a:pPr algn="just">
              <a:lnSpc>
                <a:spcPct val="150000"/>
              </a:lnSpc>
            </a:pPr>
            <a:r>
              <a:rPr lang="en-US" sz="2800" dirty="0">
                <a:effectLst/>
                <a:latin typeface="+mj-lt"/>
                <a:ea typeface="Tahoma" panose="020B0604030504040204" pitchFamily="34" charset="0"/>
                <a:cs typeface="Times New Roman" panose="02020603050405020304" pitchFamily="18" charset="0"/>
              </a:rPr>
              <a:t>	</a:t>
            </a:r>
            <a:r>
              <a:rPr lang="en-US" sz="2800" dirty="0">
                <a:effectLst/>
                <a:latin typeface="+mj-lt"/>
                <a:ea typeface="Times New Roman" panose="02020603050405020304" pitchFamily="18" charset="0"/>
              </a:rPr>
              <a:t>Twitter has been a highly useful tool in healthcare for rapid information dissemination and acquisition during the COVID-19 pandemic. It helped researchers study the spread of the disease, find the latest information on COVID 19 and tweets from public health experts, and follow what is happening in real time during the pandemic. This study studied the influence of the COVID-19 pandemic on Saudi Twitter users’ tweeting behavior using social networking analysis (SNA).</a:t>
            </a:r>
          </a:p>
          <a:p>
            <a:pPr algn="just">
              <a:lnSpc>
                <a:spcPct val="150000"/>
              </a:lnSpc>
            </a:pPr>
            <a:endParaRPr lang="en-US" sz="2800" dirty="0">
              <a:latin typeface="+mj-lt"/>
              <a:cs typeface="Times New Roman" panose="02020603050405020304" pitchFamily="18" charset="0"/>
            </a:endParaRPr>
          </a:p>
        </p:txBody>
      </p:sp>
      <p:sp>
        <p:nvSpPr>
          <p:cNvPr id="6" name="Google Shape;196;p21">
            <a:hlinkClick r:id="rId3" action="ppaction://hlinksldjump"/>
          </p:cNvPr>
          <p:cNvSpPr/>
          <p:nvPr/>
        </p:nvSpPr>
        <p:spPr>
          <a:xfrm>
            <a:off x="11556079" y="6602278"/>
            <a:ext cx="440218" cy="368280"/>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0000"/>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059442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52FF2E-9051-BD8B-C4D6-90F57870A4AF}"/>
              </a:ext>
            </a:extLst>
          </p:cNvPr>
          <p:cNvSpPr txBox="1"/>
          <p:nvPr/>
        </p:nvSpPr>
        <p:spPr>
          <a:xfrm>
            <a:off x="11883342" y="726518"/>
            <a:ext cx="340157" cy="461665"/>
          </a:xfrm>
          <a:prstGeom prst="rect">
            <a:avLst/>
          </a:prstGeom>
          <a:noFill/>
        </p:spPr>
        <p:txBody>
          <a:bodyPr wrap="none" rtlCol="0">
            <a:spAutoFit/>
          </a:bodyPr>
          <a:lstStyle/>
          <a:p>
            <a:pPr algn="ctr"/>
            <a:fld id="{8E5A79D5-E425-4072-9375-498AD8A20FAA}" type="slidenum">
              <a:rPr lang="en-US" sz="2400" smtClean="0">
                <a:solidFill>
                  <a:srgbClr val="2F5597"/>
                </a:solidFill>
              </a:rPr>
              <a:pPr algn="ctr"/>
              <a:t>33</a:t>
            </a:fld>
            <a:endParaRPr lang="en-US" sz="2400">
              <a:solidFill>
                <a:srgbClr val="2F5597"/>
              </a:solidFill>
            </a:endParaRPr>
          </a:p>
        </p:txBody>
      </p:sp>
      <p:sp>
        <p:nvSpPr>
          <p:cNvPr id="2" name="Subtitle 2">
            <a:extLst>
              <a:ext uri="{FF2B5EF4-FFF2-40B4-BE49-F238E27FC236}">
                <a16:creationId xmlns:a16="http://schemas.microsoft.com/office/drawing/2014/main" id="{6127E8B4-54A9-F144-14C6-3B3A8D5F041B}"/>
              </a:ext>
            </a:extLst>
          </p:cNvPr>
          <p:cNvSpPr txBox="1">
            <a:spLocks/>
          </p:cNvSpPr>
          <p:nvPr/>
        </p:nvSpPr>
        <p:spPr>
          <a:xfrm>
            <a:off x="219919" y="226665"/>
            <a:ext cx="11000193" cy="59436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solidFill>
                  <a:srgbClr val="333333"/>
                </a:solidFill>
              </a:rPr>
              <a:t>5</a:t>
            </a:r>
            <a:r>
              <a:rPr lang="en-US" sz="3000" b="1" i="0" dirty="0">
                <a:solidFill>
                  <a:srgbClr val="333333"/>
                </a:solidFill>
                <a:effectLst/>
              </a:rPr>
              <a:t>.Concluding Remarks</a:t>
            </a:r>
          </a:p>
        </p:txBody>
      </p:sp>
      <p:sp>
        <p:nvSpPr>
          <p:cNvPr id="6" name="Google Shape;196;p21">
            <a:hlinkClick r:id="rId3" action="ppaction://hlinksldjump"/>
          </p:cNvPr>
          <p:cNvSpPr/>
          <p:nvPr/>
        </p:nvSpPr>
        <p:spPr>
          <a:xfrm>
            <a:off x="11556079" y="6602278"/>
            <a:ext cx="440218" cy="368280"/>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0000"/>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TextBox 6">
            <a:extLst>
              <a:ext uri="{FF2B5EF4-FFF2-40B4-BE49-F238E27FC236}">
                <a16:creationId xmlns:a16="http://schemas.microsoft.com/office/drawing/2014/main" id="{9AC5F92C-5B59-BD8D-9F62-BEE0D479C734}"/>
              </a:ext>
            </a:extLst>
          </p:cNvPr>
          <p:cNvSpPr txBox="1"/>
          <p:nvPr/>
        </p:nvSpPr>
        <p:spPr>
          <a:xfrm>
            <a:off x="388338" y="1477017"/>
            <a:ext cx="11495004" cy="5831853"/>
          </a:xfrm>
          <a:prstGeom prst="rect">
            <a:avLst/>
          </a:prstGeom>
          <a:noFill/>
        </p:spPr>
        <p:txBody>
          <a:bodyPr wrap="square">
            <a:spAutoFit/>
          </a:bodyPr>
          <a:lstStyle/>
          <a:p>
            <a:pPr algn="just">
              <a:lnSpc>
                <a:spcPct val="150000"/>
              </a:lnSpc>
            </a:pPr>
            <a:r>
              <a:rPr lang="en-US" sz="2800" dirty="0">
                <a:effectLst/>
                <a:ea typeface="Tahoma" panose="020B0604030504040204" pitchFamily="34" charset="0"/>
                <a:cs typeface="Times New Roman" panose="02020603050405020304" pitchFamily="18" charset="0"/>
              </a:rPr>
              <a:t>	</a:t>
            </a:r>
            <a:r>
              <a:rPr lang="en-US" sz="2800" dirty="0">
                <a:solidFill>
                  <a:srgbClr val="333333"/>
                </a:solidFill>
                <a:effectLst/>
                <a:ea typeface="Times New Roman" panose="02020603050405020304" pitchFamily="18" charset="0"/>
                <a:cs typeface="Times New Roman" panose="02020603050405020304" pitchFamily="18" charset="0"/>
              </a:rPr>
              <a:t>As Twitter influencers have a worldwide scope and access to different age sectors, the Saudi government may invest them in reducing the severity of COVID-19 and increasing the awareness of the disease consequences. </a:t>
            </a:r>
          </a:p>
          <a:p>
            <a:pPr algn="just">
              <a:lnSpc>
                <a:spcPct val="150000"/>
              </a:lnSpc>
            </a:pPr>
            <a:r>
              <a:rPr lang="en-US" sz="2800" dirty="0">
                <a:solidFill>
                  <a:srgbClr val="333333"/>
                </a:solidFill>
                <a:effectLst/>
                <a:ea typeface="Times New Roman" panose="02020603050405020304" pitchFamily="18" charset="0"/>
                <a:cs typeface="Times New Roman" panose="02020603050405020304" pitchFamily="18" charset="0"/>
              </a:rPr>
              <a:t>          The analysis of the Twitter social network performed in this study can be used to anticipate the spread of the virus in Saudi Arabia</a:t>
            </a:r>
          </a:p>
          <a:p>
            <a:pPr algn="just">
              <a:lnSpc>
                <a:spcPct val="150000"/>
              </a:lnSpc>
            </a:pPr>
            <a:r>
              <a:rPr lang="en-US" sz="2800" dirty="0">
                <a:solidFill>
                  <a:srgbClr val="333333"/>
                </a:solidFill>
                <a:ea typeface="Times New Roman" panose="02020603050405020304" pitchFamily="18" charset="0"/>
                <a:cs typeface="Times New Roman" panose="02020603050405020304" pitchFamily="18" charset="0"/>
              </a:rPr>
              <a:t>          T</a:t>
            </a:r>
            <a:r>
              <a:rPr lang="en-US" sz="2800" dirty="0">
                <a:solidFill>
                  <a:srgbClr val="333333"/>
                </a:solidFill>
                <a:effectLst/>
                <a:ea typeface="Times New Roman" panose="02020603050405020304" pitchFamily="18" charset="0"/>
                <a:cs typeface="Times New Roman" panose="02020603050405020304" pitchFamily="18" charset="0"/>
              </a:rPr>
              <a:t>he government may make use of influential users in fighting outbreaks as their influence in tremendous domains and communities can help decision-making bodies.</a:t>
            </a:r>
            <a:endParaRPr lang="en-US" sz="2800" dirty="0">
              <a:effectLst/>
              <a:ea typeface="Times New Roman" panose="02020603050405020304" pitchFamily="18" charset="0"/>
            </a:endParaRPr>
          </a:p>
          <a:p>
            <a:pPr algn="just">
              <a:lnSpc>
                <a:spcPct val="150000"/>
              </a:lnSpc>
            </a:pPr>
            <a:endParaRPr lang="vi-VN" sz="2800" dirty="0">
              <a:cs typeface="Times New Roman" panose="02020603050405020304" pitchFamily="18" charset="0"/>
            </a:endParaRPr>
          </a:p>
        </p:txBody>
      </p:sp>
    </p:spTree>
    <p:extLst>
      <p:ext uri="{BB962C8B-B14F-4D97-AF65-F5344CB8AC3E}">
        <p14:creationId xmlns:p14="http://schemas.microsoft.com/office/powerpoint/2010/main" val="1462348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52FF2E-9051-BD8B-C4D6-90F57870A4AF}"/>
              </a:ext>
            </a:extLst>
          </p:cNvPr>
          <p:cNvSpPr txBox="1"/>
          <p:nvPr/>
        </p:nvSpPr>
        <p:spPr>
          <a:xfrm>
            <a:off x="11883342" y="726518"/>
            <a:ext cx="340157" cy="461665"/>
          </a:xfrm>
          <a:prstGeom prst="rect">
            <a:avLst/>
          </a:prstGeom>
          <a:noFill/>
        </p:spPr>
        <p:txBody>
          <a:bodyPr wrap="none" rtlCol="0">
            <a:spAutoFit/>
          </a:bodyPr>
          <a:lstStyle/>
          <a:p>
            <a:pPr algn="ctr"/>
            <a:fld id="{8E5A79D5-E425-4072-9375-498AD8A20FAA}" type="slidenum">
              <a:rPr lang="en-US" sz="2400" smtClean="0">
                <a:solidFill>
                  <a:srgbClr val="2F5597"/>
                </a:solidFill>
              </a:rPr>
              <a:pPr algn="ctr"/>
              <a:t>34</a:t>
            </a:fld>
            <a:endParaRPr lang="en-US" sz="2400">
              <a:solidFill>
                <a:srgbClr val="2F5597"/>
              </a:solidFill>
            </a:endParaRPr>
          </a:p>
        </p:txBody>
      </p:sp>
      <p:sp>
        <p:nvSpPr>
          <p:cNvPr id="2" name="Subtitle 2">
            <a:extLst>
              <a:ext uri="{FF2B5EF4-FFF2-40B4-BE49-F238E27FC236}">
                <a16:creationId xmlns:a16="http://schemas.microsoft.com/office/drawing/2014/main" id="{6127E8B4-54A9-F144-14C6-3B3A8D5F041B}"/>
              </a:ext>
            </a:extLst>
          </p:cNvPr>
          <p:cNvSpPr txBox="1">
            <a:spLocks/>
          </p:cNvSpPr>
          <p:nvPr/>
        </p:nvSpPr>
        <p:spPr>
          <a:xfrm>
            <a:off x="219919" y="226665"/>
            <a:ext cx="11000193" cy="59436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000" b="1" i="0" dirty="0">
              <a:solidFill>
                <a:srgbClr val="333333"/>
              </a:solidFill>
              <a:effectLst/>
            </a:endParaRPr>
          </a:p>
        </p:txBody>
      </p:sp>
      <p:sp>
        <p:nvSpPr>
          <p:cNvPr id="6" name="Google Shape;196;p21">
            <a:hlinkClick r:id="rId3" action="ppaction://hlinksldjump"/>
          </p:cNvPr>
          <p:cNvSpPr/>
          <p:nvPr/>
        </p:nvSpPr>
        <p:spPr>
          <a:xfrm>
            <a:off x="11556079" y="6602278"/>
            <a:ext cx="440218" cy="368280"/>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0000"/>
          </a:solidFill>
          <a:ln>
            <a:noFill/>
          </a:ln>
        </p:spPr>
        <p:txBody>
          <a:bodyPr spcFirstLastPara="1" wrap="square" lIns="91425" tIns="91425" rIns="91425" bIns="91425" anchor="ctr" anchorCtr="0">
            <a:noAutofit/>
          </a:bodyPr>
          <a:lstStyle/>
          <a:p>
            <a:pPr>
              <a:buClr>
                <a:srgbClr val="000000"/>
              </a:buClr>
              <a:buSzPts val="1400"/>
              <a:defRPr/>
            </a:pPr>
            <a:endParaRPr sz="1400" kern="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TextBox 6">
            <a:extLst>
              <a:ext uri="{FF2B5EF4-FFF2-40B4-BE49-F238E27FC236}">
                <a16:creationId xmlns:a16="http://schemas.microsoft.com/office/drawing/2014/main" id="{9AC5F92C-5B59-BD8D-9F62-BEE0D479C734}"/>
              </a:ext>
            </a:extLst>
          </p:cNvPr>
          <p:cNvSpPr txBox="1"/>
          <p:nvPr/>
        </p:nvSpPr>
        <p:spPr>
          <a:xfrm>
            <a:off x="1330447" y="3139563"/>
            <a:ext cx="11495004" cy="2123658"/>
          </a:xfrm>
          <a:prstGeom prst="rect">
            <a:avLst/>
          </a:prstGeom>
          <a:noFill/>
        </p:spPr>
        <p:txBody>
          <a:bodyPr wrap="square">
            <a:spAutoFit/>
          </a:bodyPr>
          <a:lstStyle/>
          <a:p>
            <a:pPr algn="just">
              <a:lnSpc>
                <a:spcPct val="150000"/>
              </a:lnSpc>
            </a:pPr>
            <a:r>
              <a:rPr lang="en-US" sz="2800" dirty="0">
                <a:effectLst/>
                <a:ea typeface="Tahoma" panose="020B0604030504040204" pitchFamily="34" charset="0"/>
                <a:cs typeface="Times New Roman" panose="02020603050405020304" pitchFamily="18" charset="0"/>
              </a:rPr>
              <a:t>	</a:t>
            </a:r>
            <a:r>
              <a:rPr lang="en-US" sz="6000" dirty="0" smtClean="0">
                <a:solidFill>
                  <a:srgbClr val="FF0000"/>
                </a:solidFill>
                <a:effectLst/>
                <a:ea typeface="Times New Roman" panose="02020603050405020304" pitchFamily="18" charset="0"/>
                <a:cs typeface="Times New Roman" panose="02020603050405020304" pitchFamily="18" charset="0"/>
              </a:rPr>
              <a:t>Xin </a:t>
            </a:r>
            <a:r>
              <a:rPr lang="en-US" sz="6000" dirty="0" err="1" smtClean="0">
                <a:solidFill>
                  <a:srgbClr val="FF0000"/>
                </a:solidFill>
                <a:effectLst/>
                <a:ea typeface="Times New Roman" panose="02020603050405020304" pitchFamily="18" charset="0"/>
                <a:cs typeface="Times New Roman" panose="02020603050405020304" pitchFamily="18" charset="0"/>
              </a:rPr>
              <a:t>chân</a:t>
            </a:r>
            <a:r>
              <a:rPr lang="en-US" sz="6000" dirty="0" smtClean="0">
                <a:solidFill>
                  <a:srgbClr val="FF0000"/>
                </a:solidFill>
                <a:effectLst/>
                <a:ea typeface="Times New Roman" panose="02020603050405020304" pitchFamily="18" charset="0"/>
                <a:cs typeface="Times New Roman" panose="02020603050405020304" pitchFamily="18" charset="0"/>
              </a:rPr>
              <a:t> </a:t>
            </a:r>
            <a:r>
              <a:rPr lang="en-US" sz="6000" dirty="0" err="1" smtClean="0">
                <a:solidFill>
                  <a:srgbClr val="FF0000"/>
                </a:solidFill>
                <a:effectLst/>
                <a:ea typeface="Times New Roman" panose="02020603050405020304" pitchFamily="18" charset="0"/>
                <a:cs typeface="Times New Roman" panose="02020603050405020304" pitchFamily="18" charset="0"/>
              </a:rPr>
              <a:t>thành</a:t>
            </a:r>
            <a:r>
              <a:rPr lang="en-US" sz="6000" dirty="0" smtClean="0">
                <a:solidFill>
                  <a:srgbClr val="FF0000"/>
                </a:solidFill>
                <a:effectLst/>
                <a:ea typeface="Times New Roman" panose="02020603050405020304" pitchFamily="18" charset="0"/>
                <a:cs typeface="Times New Roman" panose="02020603050405020304" pitchFamily="18" charset="0"/>
              </a:rPr>
              <a:t> </a:t>
            </a:r>
            <a:r>
              <a:rPr lang="en-US" sz="6000" dirty="0" err="1" smtClean="0">
                <a:solidFill>
                  <a:srgbClr val="FF0000"/>
                </a:solidFill>
                <a:effectLst/>
                <a:ea typeface="Times New Roman" panose="02020603050405020304" pitchFamily="18" charset="0"/>
                <a:cs typeface="Times New Roman" panose="02020603050405020304" pitchFamily="18" charset="0"/>
              </a:rPr>
              <a:t>cám</a:t>
            </a:r>
            <a:r>
              <a:rPr lang="en-US" sz="6000" dirty="0" smtClean="0">
                <a:solidFill>
                  <a:srgbClr val="FF0000"/>
                </a:solidFill>
                <a:effectLst/>
                <a:ea typeface="Times New Roman" panose="02020603050405020304" pitchFamily="18" charset="0"/>
                <a:cs typeface="Times New Roman" panose="02020603050405020304" pitchFamily="18" charset="0"/>
              </a:rPr>
              <a:t> </a:t>
            </a:r>
            <a:r>
              <a:rPr lang="en-US" sz="6000" dirty="0" err="1" smtClean="0">
                <a:solidFill>
                  <a:srgbClr val="FF0000"/>
                </a:solidFill>
                <a:effectLst/>
                <a:ea typeface="Times New Roman" panose="02020603050405020304" pitchFamily="18" charset="0"/>
                <a:cs typeface="Times New Roman" panose="02020603050405020304" pitchFamily="18" charset="0"/>
              </a:rPr>
              <a:t>ơn</a:t>
            </a:r>
            <a:endParaRPr lang="en-US" sz="6000" dirty="0">
              <a:solidFill>
                <a:srgbClr val="FF0000"/>
              </a:solidFill>
              <a:effectLst/>
              <a:ea typeface="Times New Roman" panose="02020603050405020304" pitchFamily="18" charset="0"/>
            </a:endParaRPr>
          </a:p>
          <a:p>
            <a:pPr algn="just">
              <a:lnSpc>
                <a:spcPct val="150000"/>
              </a:lnSpc>
            </a:pPr>
            <a:endParaRPr lang="vi-VN" sz="2800" dirty="0">
              <a:cs typeface="Times New Roman" panose="02020603050405020304" pitchFamily="18" charset="0"/>
            </a:endParaRPr>
          </a:p>
        </p:txBody>
      </p:sp>
    </p:spTree>
    <p:extLst>
      <p:ext uri="{BB962C8B-B14F-4D97-AF65-F5344CB8AC3E}">
        <p14:creationId xmlns:p14="http://schemas.microsoft.com/office/powerpoint/2010/main" val="2969452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000" b="1" i="0" dirty="0">
                <a:solidFill>
                  <a:srgbClr val="333333"/>
                </a:solidFill>
                <a:effectLst/>
                <a:latin typeface="+mn-lt"/>
                <a:cs typeface="Arial"/>
              </a:rPr>
              <a:t>The Proposed Method</a:t>
            </a:r>
            <a:r>
              <a:rPr lang="en-US" sz="3000" b="1" i="0" dirty="0">
                <a:effectLst/>
                <a:latin typeface="+mn-lt"/>
              </a:rPr>
              <a:t/>
            </a:r>
            <a:br>
              <a:rPr lang="en-US" sz="30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4</a:t>
            </a:fld>
            <a:endParaRPr lang="en-US"/>
          </a:p>
        </p:txBody>
      </p:sp>
      <p:pic>
        <p:nvPicPr>
          <p:cNvPr id="7" name="Picture 6">
            <a:extLst>
              <a:ext uri="{FF2B5EF4-FFF2-40B4-BE49-F238E27FC236}">
                <a16:creationId xmlns:a16="http://schemas.microsoft.com/office/drawing/2014/main" id="{3D5B2836-F09A-32D0-8C14-737519F72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35" y="1087411"/>
            <a:ext cx="7562850" cy="4694501"/>
          </a:xfrm>
          <a:prstGeom prst="rect">
            <a:avLst/>
          </a:prstGeom>
        </p:spPr>
      </p:pic>
      <p:sp>
        <p:nvSpPr>
          <p:cNvPr id="8" name="TextBox 7">
            <a:extLst>
              <a:ext uri="{FF2B5EF4-FFF2-40B4-BE49-F238E27FC236}">
                <a16:creationId xmlns:a16="http://schemas.microsoft.com/office/drawing/2014/main" id="{09F7ECB9-B030-654B-192C-9D11B2E4AB22}"/>
              </a:ext>
            </a:extLst>
          </p:cNvPr>
          <p:cNvSpPr txBox="1"/>
          <p:nvPr/>
        </p:nvSpPr>
        <p:spPr>
          <a:xfrm>
            <a:off x="4811152" y="5885522"/>
            <a:ext cx="8370277" cy="369332"/>
          </a:xfrm>
          <a:prstGeom prst="rect">
            <a:avLst/>
          </a:prstGeom>
          <a:noFill/>
        </p:spPr>
        <p:txBody>
          <a:bodyPr wrap="square" rtlCol="0">
            <a:spAutoFit/>
          </a:bodyPr>
          <a:lstStyle/>
          <a:p>
            <a:r>
              <a:rPr lang="en-US" b="1" i="0" dirty="0">
                <a:solidFill>
                  <a:srgbClr val="666666"/>
                </a:solidFill>
                <a:effectLst/>
                <a:latin typeface="Verdana" panose="020B0604030504040204" pitchFamily="34" charset="0"/>
              </a:rPr>
              <a:t>FIGURE 1</a:t>
            </a:r>
            <a:endParaRPr lang="en-US" dirty="0"/>
          </a:p>
        </p:txBody>
      </p:sp>
    </p:spTree>
    <p:extLst>
      <p:ext uri="{BB962C8B-B14F-4D97-AF65-F5344CB8AC3E}">
        <p14:creationId xmlns:p14="http://schemas.microsoft.com/office/powerpoint/2010/main" val="1548939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000" b="1" i="0" dirty="0">
                <a:solidFill>
                  <a:srgbClr val="333333"/>
                </a:solidFill>
                <a:effectLst/>
                <a:latin typeface="+mn-lt"/>
                <a:cs typeface="Arial"/>
              </a:rPr>
              <a:t>The Proposed Method</a:t>
            </a:r>
            <a:r>
              <a:rPr lang="en-US" sz="3000" b="1" i="0" dirty="0">
                <a:effectLst/>
                <a:latin typeface="+mn-lt"/>
              </a:rPr>
              <a:t/>
            </a:r>
            <a:br>
              <a:rPr lang="en-US" sz="30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5</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454369"/>
            <a:ext cx="9023774" cy="5170646"/>
          </a:xfrm>
          <a:prstGeom prst="rect">
            <a:avLst/>
          </a:prstGeom>
          <a:noFill/>
        </p:spPr>
        <p:txBody>
          <a:bodyPr wrap="square" lIns="91440" tIns="45720" rIns="91440" bIns="45720" rtlCol="0" anchor="t">
            <a:spAutoFit/>
          </a:bodyPr>
          <a:lstStyle/>
          <a:p>
            <a:pPr algn="just"/>
            <a:r>
              <a:rPr lang="en-US" sz="2400" b="0" i="0" u="none" strike="noStrike" dirty="0">
                <a:solidFill>
                  <a:srgbClr val="000000"/>
                </a:solidFill>
                <a:effectLst/>
                <a:latin typeface="Times New Roman"/>
                <a:cs typeface="Times New Roman"/>
              </a:rPr>
              <a:t>Analyzing Twitter data allows for understanding public behavioral responses, and longitudinal tracking allows for identifying changes in responses. By applying social net-working analysis for tweets about COVID-19, various </a:t>
            </a:r>
            <a:r>
              <a:rPr lang="en-US" sz="2400" b="0" i="0" u="none" strike="noStrike" dirty="0" err="1">
                <a:solidFill>
                  <a:srgbClr val="000000"/>
                </a:solidFill>
                <a:effectLst/>
                <a:latin typeface="Times New Roman"/>
                <a:cs typeface="Times New Roman"/>
              </a:rPr>
              <a:t>infor-mative</a:t>
            </a:r>
            <a:r>
              <a:rPr lang="en-US" sz="2400" b="0" i="0" u="none" strike="noStrike" dirty="0">
                <a:solidFill>
                  <a:srgbClr val="000000"/>
                </a:solidFill>
                <a:effectLst/>
                <a:latin typeface="Times New Roman"/>
                <a:cs typeface="Times New Roman"/>
              </a:rPr>
              <a:t> resources of tweets are identified. Moreover, people’s interest and awareness about COVID-19 can be detected.</a:t>
            </a:r>
            <a:endParaRPr lang="en-US" sz="2400" b="0" i="0" dirty="0">
              <a:solidFill>
                <a:srgbClr val="000000"/>
              </a:solidFill>
              <a:effectLst/>
              <a:latin typeface="Times New Roman"/>
              <a:cs typeface="Times New Roman"/>
            </a:endParaRPr>
          </a:p>
          <a:p>
            <a:pPr algn="just"/>
            <a:r>
              <a:rPr lang="en-US" b="0" i="0" dirty="0">
                <a:solidFill>
                  <a:srgbClr val="000000"/>
                </a:solidFill>
                <a:effectLst/>
                <a:latin typeface="YAFdtQi73Xs 0"/>
              </a:rPr>
              <a:t/>
            </a:r>
            <a:br>
              <a:rPr lang="en-US" b="0" i="0" dirty="0">
                <a:solidFill>
                  <a:srgbClr val="000000"/>
                </a:solidFill>
                <a:effectLst/>
                <a:latin typeface="YAFdtQi73Xs 0"/>
              </a:rPr>
            </a:br>
            <a:endParaRPr lang="en-US" sz="2400" b="0" i="0" dirty="0">
              <a:solidFill>
                <a:srgbClr val="000000"/>
              </a:solidFill>
              <a:effectLst/>
              <a:latin typeface="Times New Roman"/>
              <a:cs typeface="Times New Roman"/>
            </a:endParaRPr>
          </a:p>
          <a:p>
            <a:pPr algn="just"/>
            <a:r>
              <a:rPr lang="en-US" sz="2400" b="0" i="0" u="none" strike="noStrike" dirty="0">
                <a:solidFill>
                  <a:srgbClr val="000000"/>
                </a:solidFill>
                <a:effectLst/>
                <a:latin typeface="Times New Roman"/>
                <a:cs typeface="Times New Roman"/>
              </a:rPr>
              <a:t>The methodology of the current study consists of four main phases:</a:t>
            </a:r>
            <a:r>
              <a:rPr lang="en-US" sz="2400" dirty="0">
                <a:solidFill>
                  <a:srgbClr val="000000"/>
                </a:solidFill>
                <a:latin typeface="Times New Roman"/>
                <a:cs typeface="Times New Roman"/>
              </a:rPr>
              <a:t> </a:t>
            </a:r>
          </a:p>
          <a:p>
            <a:pPr algn="just"/>
            <a:r>
              <a:rPr lang="en-US" sz="2400" dirty="0">
                <a:solidFill>
                  <a:srgbClr val="000000"/>
                </a:solidFill>
                <a:latin typeface="Times New Roman"/>
                <a:cs typeface="Times New Roman"/>
              </a:rPr>
              <a:t>-    </a:t>
            </a:r>
            <a:r>
              <a:rPr lang="en-US" sz="2400" b="0" i="0" u="none" strike="noStrike" dirty="0">
                <a:solidFill>
                  <a:srgbClr val="000000"/>
                </a:solidFill>
                <a:effectLst/>
                <a:latin typeface="Times New Roman"/>
                <a:cs typeface="Times New Roman"/>
              </a:rPr>
              <a:t>dataset collection</a:t>
            </a:r>
            <a:endParaRPr lang="en-US" sz="2400" dirty="0">
              <a:cs typeface="Times New Roman"/>
            </a:endParaRPr>
          </a:p>
          <a:p>
            <a:pPr algn="just"/>
            <a:r>
              <a:rPr lang="en-US" sz="2400" dirty="0">
                <a:solidFill>
                  <a:srgbClr val="000000"/>
                </a:solidFill>
                <a:latin typeface="Times New Roman"/>
                <a:cs typeface="Times New Roman"/>
              </a:rPr>
              <a:t>-    </a:t>
            </a:r>
            <a:r>
              <a:rPr lang="en-US" sz="2400" b="0" i="0" u="none" strike="noStrike" dirty="0">
                <a:solidFill>
                  <a:srgbClr val="000000"/>
                </a:solidFill>
                <a:effectLst/>
                <a:latin typeface="Times New Roman"/>
                <a:cs typeface="Times New Roman"/>
              </a:rPr>
              <a:t>data cleaning</a:t>
            </a:r>
            <a:endParaRPr lang="en-US" sz="2400" b="0" i="0" dirty="0">
              <a:solidFill>
                <a:srgbClr val="000000"/>
              </a:solidFill>
              <a:effectLst/>
              <a:latin typeface="Times New Roman"/>
              <a:cs typeface="Times New Roman"/>
            </a:endParaRPr>
          </a:p>
          <a:p>
            <a:pPr marL="285750" indent="-285750" algn="just">
              <a:buFont typeface="Calibri"/>
              <a:buChar char="-"/>
            </a:pPr>
            <a:r>
              <a:rPr lang="en-US" sz="2400" b="0" i="0" u="none" strike="noStrike" dirty="0" smtClean="0">
                <a:solidFill>
                  <a:srgbClr val="000000"/>
                </a:solidFill>
                <a:effectLst/>
                <a:latin typeface="Times New Roman"/>
                <a:cs typeface="Times New Roman"/>
              </a:rPr>
              <a:t> social </a:t>
            </a:r>
            <a:r>
              <a:rPr lang="en-US" sz="2400" b="0" i="0" u="none" strike="noStrike" dirty="0">
                <a:solidFill>
                  <a:srgbClr val="000000"/>
                </a:solidFill>
                <a:effectLst/>
                <a:latin typeface="Times New Roman"/>
                <a:cs typeface="Times New Roman"/>
              </a:rPr>
              <a:t>net-work analysis</a:t>
            </a:r>
            <a:endParaRPr lang="en-US" sz="2400" b="0" i="0" dirty="0">
              <a:solidFill>
                <a:srgbClr val="000000"/>
              </a:solidFill>
              <a:effectLst/>
              <a:latin typeface="Times New Roman"/>
              <a:cs typeface="Times New Roman"/>
            </a:endParaRPr>
          </a:p>
          <a:p>
            <a:pPr marL="285750" indent="-285750" algn="just">
              <a:buFont typeface="Calibri"/>
              <a:buChar char="-"/>
            </a:pPr>
            <a:r>
              <a:rPr lang="en-US" sz="2400" dirty="0">
                <a:solidFill>
                  <a:srgbClr val="000000"/>
                </a:solidFill>
                <a:latin typeface="Times New Roman"/>
                <a:cs typeface="Times New Roman"/>
              </a:rPr>
              <a:t> </a:t>
            </a:r>
            <a:r>
              <a:rPr lang="en-US" sz="2400" b="0" i="0" u="none" strike="noStrike" dirty="0">
                <a:solidFill>
                  <a:srgbClr val="000000"/>
                </a:solidFill>
                <a:effectLst/>
                <a:latin typeface="Times New Roman"/>
                <a:cs typeface="Times New Roman"/>
              </a:rPr>
              <a:t>tweet community detection.</a:t>
            </a:r>
            <a:endParaRPr lang="en-US" sz="2400" b="0" i="0" dirty="0">
              <a:solidFill>
                <a:srgbClr val="000000"/>
              </a:solidFill>
              <a:effectLst/>
              <a:latin typeface="Times New Roman"/>
              <a:cs typeface="Times New Roman"/>
            </a:endParaRPr>
          </a:p>
          <a:p>
            <a:endParaRPr lang="en-US" sz="2400" dirty="0">
              <a:cs typeface="Times New Roman"/>
            </a:endParaRPr>
          </a:p>
        </p:txBody>
      </p:sp>
    </p:spTree>
    <p:extLst>
      <p:ext uri="{BB962C8B-B14F-4D97-AF65-F5344CB8AC3E}">
        <p14:creationId xmlns:p14="http://schemas.microsoft.com/office/powerpoint/2010/main" val="3199217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000" b="1" i="0" dirty="0">
                <a:solidFill>
                  <a:srgbClr val="333333"/>
                </a:solidFill>
                <a:effectLst/>
                <a:latin typeface="+mn-lt"/>
                <a:cs typeface="Arial"/>
              </a:rPr>
              <a:t>The Proposed Method</a:t>
            </a:r>
            <a:r>
              <a:rPr lang="en-US" sz="3000" b="1" i="0" dirty="0">
                <a:effectLst/>
                <a:latin typeface="+mn-lt"/>
              </a:rPr>
              <a:t/>
            </a:r>
            <a:br>
              <a:rPr lang="en-US" sz="30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6</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856935"/>
            <a:ext cx="9828906" cy="3046988"/>
          </a:xfrm>
          <a:prstGeom prst="rect">
            <a:avLst/>
          </a:prstGeom>
          <a:noFill/>
        </p:spPr>
        <p:txBody>
          <a:bodyPr wrap="square" lIns="91440" tIns="45720" rIns="91440" bIns="45720" rtlCol="0" anchor="t">
            <a:spAutoFit/>
          </a:bodyPr>
          <a:lstStyle/>
          <a:p>
            <a:pPr marL="342900" indent="-342900">
              <a:buAutoNum type="alphaUcPeriod"/>
            </a:pPr>
            <a:r>
              <a:rPr lang="en-US" sz="2400" b="1" i="0" cap="all" dirty="0">
                <a:effectLst/>
                <a:latin typeface="Times New Roman"/>
                <a:cs typeface="Times New Roman"/>
              </a:rPr>
              <a:t>DATASET COLLECTION AND ANALYSIS</a:t>
            </a:r>
          </a:p>
          <a:p>
            <a:pPr algn="just"/>
            <a:r>
              <a:rPr lang="en-US" sz="2400" b="0" i="0" u="none" strike="noStrike" dirty="0">
                <a:effectLst/>
                <a:latin typeface="Times New Roman"/>
                <a:cs typeface="Times New Roman"/>
              </a:rPr>
              <a:t>The dataset collection phase aims to obtain the raw data from Twitter to be used in the social network analysis process.</a:t>
            </a:r>
            <a:endParaRPr lang="en-US" sz="2400" b="0" i="0" dirty="0">
              <a:effectLst/>
              <a:latin typeface="Times New Roman"/>
              <a:cs typeface="Times New Roman"/>
            </a:endParaRPr>
          </a:p>
          <a:p>
            <a:pPr algn="just"/>
            <a:r>
              <a:rPr lang="en-US" sz="2400" b="0" i="0" u="none" strike="noStrike" dirty="0">
                <a:effectLst/>
                <a:latin typeface="Times New Roman"/>
                <a:cs typeface="Times New Roman"/>
              </a:rPr>
              <a:t>In this study, data was collected and analyzed using Gephi software (https://gephi.org). Gephi is an open-source and free visualization and exploration software for graphs and networks. It was used mainly in our study to collect the data, explore it, and apply the social network analysis.</a:t>
            </a:r>
            <a:r>
              <a:rPr lang="en-US" sz="2400" dirty="0">
                <a:latin typeface="Times New Roman"/>
                <a:cs typeface="Times New Roman"/>
              </a:rPr>
              <a:t> </a:t>
            </a:r>
            <a:endParaRPr lang="en-US" sz="2400" b="0" i="0" dirty="0">
              <a:effectLst/>
              <a:latin typeface="Times New Roman"/>
              <a:cs typeface="Times New Roman"/>
            </a:endParaRPr>
          </a:p>
          <a:p>
            <a:endParaRPr lang="en-US" sz="2400" dirty="0">
              <a:cs typeface="Times New Roman"/>
            </a:endParaRPr>
          </a:p>
        </p:txBody>
      </p:sp>
    </p:spTree>
    <p:extLst>
      <p:ext uri="{BB962C8B-B14F-4D97-AF65-F5344CB8AC3E}">
        <p14:creationId xmlns:p14="http://schemas.microsoft.com/office/powerpoint/2010/main" val="8043009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7</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1280160" y="1080557"/>
            <a:ext cx="9023774" cy="1569660"/>
          </a:xfrm>
          <a:prstGeom prst="rect">
            <a:avLst/>
          </a:prstGeom>
          <a:noFill/>
        </p:spPr>
        <p:txBody>
          <a:bodyPr wrap="square" lIns="91440" tIns="45720" rIns="91440" bIns="45720" rtlCol="0" anchor="t">
            <a:spAutoFit/>
          </a:bodyPr>
          <a:lstStyle/>
          <a:p>
            <a:endParaRPr lang="en-US" sz="2400" b="1" i="0" cap="all" dirty="0">
              <a:effectLst/>
              <a:latin typeface="Times New Roman"/>
              <a:cs typeface="Times New Roman"/>
            </a:endParaRPr>
          </a:p>
          <a:p>
            <a:pPr algn="just"/>
            <a:r>
              <a:rPr lang="en-US" sz="2400" b="1" i="0" dirty="0">
                <a:effectLst/>
                <a:latin typeface="Times New Roman"/>
                <a:cs typeface="Times New Roman"/>
              </a:rPr>
              <a:t>TABLE 2 </a:t>
            </a:r>
            <a:r>
              <a:rPr lang="en-US" sz="2400" b="0" i="0" dirty="0">
                <a:effectLst/>
                <a:latin typeface="Times New Roman"/>
                <a:cs typeface="Times New Roman"/>
              </a:rPr>
              <a:t>The Number of Confirmed Cases in the Different Saudi Cities as of 07/18/2020</a:t>
            </a:r>
          </a:p>
          <a:p>
            <a:pPr algn="just"/>
            <a:endParaRPr lang="en-US" sz="2400" dirty="0">
              <a:cs typeface="Times New Roman"/>
            </a:endParaRPr>
          </a:p>
        </p:txBody>
      </p:sp>
      <p:pic>
        <p:nvPicPr>
          <p:cNvPr id="6" name="Picture 5">
            <a:extLst>
              <a:ext uri="{FF2B5EF4-FFF2-40B4-BE49-F238E27FC236}">
                <a16:creationId xmlns:a16="http://schemas.microsoft.com/office/drawing/2014/main" id="{58E17BF3-9F92-1EF0-1D47-23C9C556C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061" y="2314744"/>
            <a:ext cx="7810500" cy="4019550"/>
          </a:xfrm>
          <a:prstGeom prst="rect">
            <a:avLst/>
          </a:prstGeom>
        </p:spPr>
      </p:pic>
    </p:spTree>
    <p:extLst>
      <p:ext uri="{BB962C8B-B14F-4D97-AF65-F5344CB8AC3E}">
        <p14:creationId xmlns:p14="http://schemas.microsoft.com/office/powerpoint/2010/main" val="13419618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8</a:t>
            </a:fld>
            <a:endParaRPr lang="en-US"/>
          </a:p>
        </p:txBody>
      </p:sp>
      <p:sp>
        <p:nvSpPr>
          <p:cNvPr id="2" name="TextBox 1">
            <a:extLst>
              <a:ext uri="{FF2B5EF4-FFF2-40B4-BE49-F238E27FC236}">
                <a16:creationId xmlns:a16="http://schemas.microsoft.com/office/drawing/2014/main" id="{D1C3BBB0-E103-75B7-5C58-7C0C1F38674D}"/>
              </a:ext>
            </a:extLst>
          </p:cNvPr>
          <p:cNvSpPr txBox="1"/>
          <p:nvPr/>
        </p:nvSpPr>
        <p:spPr>
          <a:xfrm>
            <a:off x="2013405" y="979917"/>
            <a:ext cx="9023774" cy="1569660"/>
          </a:xfrm>
          <a:prstGeom prst="rect">
            <a:avLst/>
          </a:prstGeom>
          <a:noFill/>
        </p:spPr>
        <p:txBody>
          <a:bodyPr wrap="square" lIns="91440" tIns="45720" rIns="91440" bIns="45720" rtlCol="0" anchor="t">
            <a:spAutoFit/>
          </a:bodyPr>
          <a:lstStyle/>
          <a:p>
            <a:endParaRPr lang="en-US" sz="2400" b="1" i="0" cap="all" dirty="0">
              <a:effectLst/>
              <a:latin typeface="Times New Roman"/>
              <a:cs typeface="Times New Roman"/>
            </a:endParaRPr>
          </a:p>
          <a:p>
            <a:pPr algn="just"/>
            <a:r>
              <a:rPr lang="en-US" sz="2400" b="1" i="0" dirty="0">
                <a:effectLst/>
                <a:latin typeface="Times New Roman"/>
                <a:ea typeface="Verdana"/>
                <a:cs typeface="Times New Roman"/>
              </a:rPr>
              <a:t>TABLE </a:t>
            </a:r>
            <a:r>
              <a:rPr lang="en-US" sz="2400" b="1" dirty="0">
                <a:latin typeface="Times New Roman"/>
                <a:ea typeface="Verdana"/>
                <a:cs typeface="Times New Roman"/>
              </a:rPr>
              <a:t>3 </a:t>
            </a:r>
            <a:r>
              <a:rPr lang="en-US" sz="2400" dirty="0">
                <a:latin typeface="Times New Roman"/>
                <a:ea typeface="Verdana"/>
                <a:cs typeface="Times New Roman"/>
              </a:rPr>
              <a:t>Parameter Settings Used to Collect Tweets</a:t>
            </a:r>
            <a:endParaRPr lang="en-US" sz="2400">
              <a:latin typeface="Times New Roman"/>
              <a:cs typeface="Times New Roman"/>
            </a:endParaRPr>
          </a:p>
          <a:p>
            <a:pPr algn="just"/>
            <a:endParaRPr lang="en-US" sz="2400" dirty="0">
              <a:latin typeface="Times New Roman"/>
              <a:ea typeface="Verdana"/>
              <a:cs typeface="Times New Roman"/>
            </a:endParaRPr>
          </a:p>
          <a:p>
            <a:pPr algn="just"/>
            <a:endParaRPr lang="en-US" sz="2400" dirty="0">
              <a:cs typeface="Times New Roman"/>
            </a:endParaRPr>
          </a:p>
        </p:txBody>
      </p:sp>
      <p:pic>
        <p:nvPicPr>
          <p:cNvPr id="3" name="Hình ảnh 2" descr="Ảnh có chứa văn bản, ảnh chụp màn hình, Phông chữ, số&#10;&#10;Mô tả được tự động tạo">
            <a:extLst>
              <a:ext uri="{FF2B5EF4-FFF2-40B4-BE49-F238E27FC236}">
                <a16:creationId xmlns:a16="http://schemas.microsoft.com/office/drawing/2014/main" id="{622E959B-FBA1-564B-65E7-81B992DCE544}"/>
              </a:ext>
            </a:extLst>
          </p:cNvPr>
          <p:cNvPicPr>
            <a:picLocks noChangeAspect="1"/>
          </p:cNvPicPr>
          <p:nvPr/>
        </p:nvPicPr>
        <p:blipFill>
          <a:blip r:embed="rId2"/>
          <a:stretch>
            <a:fillRect/>
          </a:stretch>
        </p:blipFill>
        <p:spPr>
          <a:xfrm>
            <a:off x="2898476" y="2308387"/>
            <a:ext cx="5259237" cy="3908999"/>
          </a:xfrm>
          <a:prstGeom prst="rect">
            <a:avLst/>
          </a:prstGeom>
        </p:spPr>
      </p:pic>
    </p:spTree>
    <p:extLst>
      <p:ext uri="{BB962C8B-B14F-4D97-AF65-F5344CB8AC3E}">
        <p14:creationId xmlns:p14="http://schemas.microsoft.com/office/powerpoint/2010/main" val="19150384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396AB-32FD-4444-8F23-BAD61FC52E54}"/>
              </a:ext>
            </a:extLst>
          </p:cNvPr>
          <p:cNvSpPr>
            <a:spLocks noGrp="1"/>
          </p:cNvSpPr>
          <p:nvPr>
            <p:ph type="title"/>
          </p:nvPr>
        </p:nvSpPr>
        <p:spPr>
          <a:xfrm>
            <a:off x="241143" y="225083"/>
            <a:ext cx="11461617" cy="760971"/>
          </a:xfrm>
        </p:spPr>
        <p:txBody>
          <a:bodyPr lIns="91440" tIns="45720" rIns="91440" bIns="45720" anchor="ctr">
            <a:noAutofit/>
          </a:bodyPr>
          <a:lstStyle/>
          <a:p>
            <a:pPr algn="ctr"/>
            <a:r>
              <a:rPr lang="en-US" sz="3000" dirty="0">
                <a:latin typeface="+mn-lt"/>
              </a:rPr>
              <a:t/>
            </a:r>
            <a:br>
              <a:rPr lang="en-US" sz="3000" dirty="0">
                <a:latin typeface="+mn-lt"/>
              </a:rPr>
            </a:br>
            <a:r>
              <a:rPr lang="en-US" sz="3000">
                <a:solidFill>
                  <a:schemeClr val="tx1"/>
                </a:solidFill>
                <a:latin typeface="+mn-lt"/>
                <a:cs typeface="Arial"/>
              </a:rPr>
              <a:t>2.</a:t>
            </a:r>
            <a:r>
              <a:rPr lang="en-US" sz="3000" b="1" i="0">
                <a:solidFill>
                  <a:schemeClr val="tx1"/>
                </a:solidFill>
                <a:effectLst/>
                <a:latin typeface="+mn-lt"/>
                <a:cs typeface="Arial"/>
              </a:rPr>
              <a:t> </a:t>
            </a:r>
            <a:r>
              <a:rPr lang="en-US" sz="3200" b="1" i="0" dirty="0">
                <a:solidFill>
                  <a:srgbClr val="333333"/>
                </a:solidFill>
                <a:effectLst/>
                <a:latin typeface="+mn-lt"/>
                <a:cs typeface="Arial"/>
              </a:rPr>
              <a:t>The Proposed Method</a:t>
            </a:r>
            <a:r>
              <a:rPr lang="en-US" sz="3200" b="1" i="0" dirty="0">
                <a:effectLst/>
                <a:latin typeface="+mn-lt"/>
              </a:rPr>
              <a:t/>
            </a:r>
            <a:br>
              <a:rPr lang="en-US" sz="3200" b="1" i="0" dirty="0">
                <a:effectLst/>
                <a:latin typeface="+mn-lt"/>
              </a:rPr>
            </a:br>
            <a:r>
              <a:rPr lang="en-US" sz="3000" b="1" i="0" dirty="0">
                <a:effectLst/>
                <a:latin typeface="+mn-lt"/>
              </a:rPr>
              <a:t/>
            </a:r>
            <a:br>
              <a:rPr lang="en-US" sz="3000" b="1" i="0" dirty="0">
                <a:effectLst/>
                <a:latin typeface="+mn-lt"/>
              </a:rPr>
            </a:br>
            <a:endParaRPr lang="en-US" sz="3000" dirty="0">
              <a:latin typeface="+mn-lt"/>
            </a:endParaRPr>
          </a:p>
        </p:txBody>
      </p:sp>
      <p:sp>
        <p:nvSpPr>
          <p:cNvPr id="5" name="Slide Number Placeholder 4">
            <a:extLst>
              <a:ext uri="{FF2B5EF4-FFF2-40B4-BE49-F238E27FC236}">
                <a16:creationId xmlns:a16="http://schemas.microsoft.com/office/drawing/2014/main" id="{56F87500-D2A2-3EE2-A4A9-1A5A123CB708}"/>
              </a:ext>
            </a:extLst>
          </p:cNvPr>
          <p:cNvSpPr>
            <a:spLocks noGrp="1"/>
          </p:cNvSpPr>
          <p:nvPr>
            <p:ph type="sldNum" sz="quarter" idx="10"/>
          </p:nvPr>
        </p:nvSpPr>
        <p:spPr/>
        <p:txBody>
          <a:bodyPr/>
          <a:lstStyle/>
          <a:p>
            <a:pPr>
              <a:defRPr/>
            </a:pPr>
            <a:fld id="{DBE12423-2212-45BC-9F78-EC3474AB7C8C}" type="slidenum">
              <a:rPr lang="en-US" smtClean="0"/>
              <a:t>9</a:t>
            </a:fld>
            <a:endParaRPr lang="en-US"/>
          </a:p>
        </p:txBody>
      </p:sp>
      <p:sp>
        <p:nvSpPr>
          <p:cNvPr id="6" name="Hộp Văn bản 5">
            <a:extLst>
              <a:ext uri="{FF2B5EF4-FFF2-40B4-BE49-F238E27FC236}">
                <a16:creationId xmlns:a16="http://schemas.microsoft.com/office/drawing/2014/main" id="{86647DDF-B658-EA03-A53F-CE2FC027FE05}"/>
              </a:ext>
            </a:extLst>
          </p:cNvPr>
          <p:cNvSpPr txBox="1"/>
          <p:nvPr/>
        </p:nvSpPr>
        <p:spPr>
          <a:xfrm>
            <a:off x="1225826" y="1921564"/>
            <a:ext cx="1019854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solidFill>
                  <a:srgbClr val="333333"/>
                </a:solidFill>
              </a:rPr>
              <a:t>B. </a:t>
            </a:r>
            <a:r>
              <a:rPr lang="vi-VN" sz="2400" b="1" err="1">
                <a:solidFill>
                  <a:srgbClr val="333333"/>
                </a:solidFill>
              </a:rPr>
              <a:t>Dataset</a:t>
            </a:r>
            <a:r>
              <a:rPr lang="vi-VN" sz="2400" b="1" dirty="0">
                <a:solidFill>
                  <a:srgbClr val="333333"/>
                </a:solidFill>
              </a:rPr>
              <a:t> </a:t>
            </a:r>
            <a:r>
              <a:rPr lang="vi-VN" sz="2400" b="1" err="1">
                <a:solidFill>
                  <a:srgbClr val="333333"/>
                </a:solidFill>
              </a:rPr>
              <a:t>Preprocessing</a:t>
            </a:r>
            <a:endParaRPr lang="vi-VN" sz="2400">
              <a:cs typeface="Times New Roman"/>
            </a:endParaRPr>
          </a:p>
          <a:p>
            <a:r>
              <a:rPr lang="vi-VN" sz="2400" dirty="0">
                <a:solidFill>
                  <a:srgbClr val="333333"/>
                </a:solidFill>
              </a:rPr>
              <a:t>To be </a:t>
            </a:r>
            <a:r>
              <a:rPr lang="vi-VN" sz="2400" err="1">
                <a:solidFill>
                  <a:srgbClr val="333333"/>
                </a:solidFill>
              </a:rPr>
              <a:t>able</a:t>
            </a:r>
            <a:r>
              <a:rPr lang="vi-VN" sz="2400" dirty="0">
                <a:solidFill>
                  <a:srgbClr val="333333"/>
                </a:solidFill>
              </a:rPr>
              <a:t> to </a:t>
            </a:r>
            <a:r>
              <a:rPr lang="vi-VN" sz="2400" err="1">
                <a:solidFill>
                  <a:srgbClr val="333333"/>
                </a:solidFill>
              </a:rPr>
              <a:t>obtain</a:t>
            </a:r>
            <a:r>
              <a:rPr lang="vi-VN" sz="2400" dirty="0">
                <a:solidFill>
                  <a:srgbClr val="333333"/>
                </a:solidFill>
              </a:rPr>
              <a:t> </a:t>
            </a:r>
            <a:r>
              <a:rPr lang="vi-VN" sz="2400" err="1">
                <a:solidFill>
                  <a:srgbClr val="333333"/>
                </a:solidFill>
              </a:rPr>
              <a:t>accurate</a:t>
            </a:r>
            <a:r>
              <a:rPr lang="vi-VN" sz="2400" dirty="0">
                <a:solidFill>
                  <a:srgbClr val="333333"/>
                </a:solidFill>
              </a:rPr>
              <a:t> </a:t>
            </a:r>
            <a:r>
              <a:rPr lang="vi-VN" sz="2400" err="1">
                <a:solidFill>
                  <a:srgbClr val="333333"/>
                </a:solidFill>
              </a:rPr>
              <a:t>social</a:t>
            </a:r>
            <a:r>
              <a:rPr lang="vi-VN" sz="2400" dirty="0">
                <a:solidFill>
                  <a:srgbClr val="333333"/>
                </a:solidFill>
              </a:rPr>
              <a:t> </a:t>
            </a:r>
            <a:r>
              <a:rPr lang="vi-VN" sz="2400" err="1">
                <a:solidFill>
                  <a:srgbClr val="333333"/>
                </a:solidFill>
              </a:rPr>
              <a:t>network</a:t>
            </a:r>
            <a:r>
              <a:rPr lang="vi-VN" sz="2400" dirty="0">
                <a:solidFill>
                  <a:srgbClr val="333333"/>
                </a:solidFill>
              </a:rPr>
              <a:t> </a:t>
            </a:r>
            <a:r>
              <a:rPr lang="vi-VN" sz="2400" err="1">
                <a:solidFill>
                  <a:srgbClr val="333333"/>
                </a:solidFill>
              </a:rPr>
              <a:t>visualization</a:t>
            </a:r>
            <a:r>
              <a:rPr lang="vi-VN" sz="2400" dirty="0">
                <a:solidFill>
                  <a:srgbClr val="333333"/>
                </a:solidFill>
              </a:rPr>
              <a:t>, </a:t>
            </a:r>
            <a:r>
              <a:rPr lang="vi-VN" sz="2400" err="1">
                <a:solidFill>
                  <a:srgbClr val="333333"/>
                </a:solidFill>
              </a:rPr>
              <a:t>data</a:t>
            </a:r>
            <a:r>
              <a:rPr lang="vi-VN" sz="2400" dirty="0">
                <a:solidFill>
                  <a:srgbClr val="333333"/>
                </a:solidFill>
              </a:rPr>
              <a:t> </a:t>
            </a:r>
            <a:r>
              <a:rPr lang="vi-VN" sz="2400" err="1">
                <a:solidFill>
                  <a:srgbClr val="333333"/>
                </a:solidFill>
              </a:rPr>
              <a:t>preprocessing</a:t>
            </a:r>
            <a:r>
              <a:rPr lang="vi-VN" sz="2400" dirty="0">
                <a:solidFill>
                  <a:srgbClr val="333333"/>
                </a:solidFill>
              </a:rPr>
              <a:t> </a:t>
            </a:r>
            <a:r>
              <a:rPr lang="vi-VN" sz="2400" err="1">
                <a:solidFill>
                  <a:srgbClr val="333333"/>
                </a:solidFill>
              </a:rPr>
              <a:t>shall</a:t>
            </a:r>
            <a:r>
              <a:rPr lang="vi-VN" sz="2400" dirty="0">
                <a:solidFill>
                  <a:srgbClr val="333333"/>
                </a:solidFill>
              </a:rPr>
              <a:t> </a:t>
            </a:r>
            <a:r>
              <a:rPr lang="vi-VN" sz="2400" err="1">
                <a:solidFill>
                  <a:srgbClr val="333333"/>
                </a:solidFill>
              </a:rPr>
              <a:t>take</a:t>
            </a:r>
            <a:r>
              <a:rPr lang="vi-VN" sz="2400" dirty="0">
                <a:solidFill>
                  <a:srgbClr val="333333"/>
                </a:solidFill>
              </a:rPr>
              <a:t> </a:t>
            </a:r>
            <a:r>
              <a:rPr lang="vi-VN" sz="2400" err="1">
                <a:solidFill>
                  <a:srgbClr val="333333"/>
                </a:solidFill>
              </a:rPr>
              <a:t>place</a:t>
            </a:r>
            <a:r>
              <a:rPr lang="vi-VN" sz="2400" dirty="0">
                <a:solidFill>
                  <a:srgbClr val="333333"/>
                </a:solidFill>
              </a:rPr>
              <a:t>. </a:t>
            </a:r>
            <a:r>
              <a:rPr lang="vi-VN" sz="2400" err="1">
                <a:solidFill>
                  <a:srgbClr val="333333"/>
                </a:solidFill>
              </a:rPr>
              <a:t>Thus</a:t>
            </a:r>
            <a:r>
              <a:rPr lang="vi-VN" sz="2400" dirty="0">
                <a:solidFill>
                  <a:srgbClr val="333333"/>
                </a:solidFill>
              </a:rPr>
              <a:t>, </a:t>
            </a:r>
            <a:r>
              <a:rPr lang="vi-VN" sz="2400" err="1">
                <a:solidFill>
                  <a:srgbClr val="333333"/>
                </a:solidFill>
              </a:rPr>
              <a:t>after</a:t>
            </a:r>
            <a:r>
              <a:rPr lang="vi-VN" sz="2400" dirty="0">
                <a:solidFill>
                  <a:srgbClr val="333333"/>
                </a:solidFill>
              </a:rPr>
              <a:t> </a:t>
            </a:r>
            <a:r>
              <a:rPr lang="vi-VN" sz="2400" err="1">
                <a:solidFill>
                  <a:srgbClr val="333333"/>
                </a:solidFill>
              </a:rPr>
              <a:t>data</a:t>
            </a:r>
            <a:r>
              <a:rPr lang="vi-VN" sz="2400" dirty="0">
                <a:solidFill>
                  <a:srgbClr val="333333"/>
                </a:solidFill>
              </a:rPr>
              <a:t> </a:t>
            </a:r>
            <a:r>
              <a:rPr lang="vi-VN" sz="2400" err="1">
                <a:solidFill>
                  <a:srgbClr val="333333"/>
                </a:solidFill>
              </a:rPr>
              <a:t>were</a:t>
            </a:r>
            <a:r>
              <a:rPr lang="vi-VN" sz="2400" dirty="0">
                <a:solidFill>
                  <a:srgbClr val="333333"/>
                </a:solidFill>
              </a:rPr>
              <a:t> </a:t>
            </a:r>
            <a:r>
              <a:rPr lang="vi-VN" sz="2400" err="1">
                <a:solidFill>
                  <a:srgbClr val="333333"/>
                </a:solidFill>
              </a:rPr>
              <a:t>loaded</a:t>
            </a:r>
            <a:r>
              <a:rPr lang="vi-VN" sz="2400" dirty="0">
                <a:solidFill>
                  <a:srgbClr val="333333"/>
                </a:solidFill>
              </a:rPr>
              <a:t> </a:t>
            </a:r>
            <a:r>
              <a:rPr lang="vi-VN" sz="2400" err="1">
                <a:solidFill>
                  <a:srgbClr val="333333"/>
                </a:solidFill>
              </a:rPr>
              <a:t>into</a:t>
            </a:r>
            <a:r>
              <a:rPr lang="vi-VN" sz="2400" dirty="0">
                <a:solidFill>
                  <a:srgbClr val="333333"/>
                </a:solidFill>
              </a:rPr>
              <a:t> the </a:t>
            </a:r>
            <a:r>
              <a:rPr lang="vi-VN" sz="2400" err="1">
                <a:solidFill>
                  <a:srgbClr val="333333"/>
                </a:solidFill>
              </a:rPr>
              <a:t>Gephi</a:t>
            </a:r>
            <a:r>
              <a:rPr lang="vi-VN" sz="2400" dirty="0">
                <a:solidFill>
                  <a:srgbClr val="333333"/>
                </a:solidFill>
              </a:rPr>
              <a:t> </a:t>
            </a:r>
            <a:r>
              <a:rPr lang="vi-VN" sz="2400" err="1">
                <a:solidFill>
                  <a:srgbClr val="333333"/>
                </a:solidFill>
              </a:rPr>
              <a:t>environment</a:t>
            </a:r>
            <a:r>
              <a:rPr lang="vi-VN" sz="2400" dirty="0">
                <a:solidFill>
                  <a:srgbClr val="333333"/>
                </a:solidFill>
              </a:rPr>
              <a:t>, </a:t>
            </a:r>
            <a:r>
              <a:rPr lang="vi-VN" sz="2400" err="1">
                <a:solidFill>
                  <a:srgbClr val="333333"/>
                </a:solidFill>
              </a:rPr>
              <a:t>tweets</a:t>
            </a:r>
            <a:r>
              <a:rPr lang="vi-VN" sz="2400" dirty="0">
                <a:solidFill>
                  <a:srgbClr val="333333"/>
                </a:solidFill>
              </a:rPr>
              <a:t> </a:t>
            </a:r>
            <a:r>
              <a:rPr lang="vi-VN" sz="2400" err="1">
                <a:solidFill>
                  <a:srgbClr val="333333"/>
                </a:solidFill>
              </a:rPr>
              <a:t>were</a:t>
            </a:r>
            <a:r>
              <a:rPr lang="vi-VN" sz="2400" dirty="0">
                <a:solidFill>
                  <a:srgbClr val="333333"/>
                </a:solidFill>
              </a:rPr>
              <a:t> </a:t>
            </a:r>
            <a:r>
              <a:rPr lang="vi-VN" sz="2400" err="1">
                <a:solidFill>
                  <a:srgbClr val="333333"/>
                </a:solidFill>
              </a:rPr>
              <a:t>filtered</a:t>
            </a:r>
            <a:r>
              <a:rPr lang="vi-VN" sz="2400" dirty="0">
                <a:solidFill>
                  <a:srgbClr val="333333"/>
                </a:solidFill>
              </a:rPr>
              <a:t>, </a:t>
            </a:r>
            <a:r>
              <a:rPr lang="vi-VN" sz="2400" err="1">
                <a:solidFill>
                  <a:srgbClr val="333333"/>
                </a:solidFill>
              </a:rPr>
              <a:t>and</a:t>
            </a:r>
            <a:r>
              <a:rPr lang="vi-VN" sz="2400" dirty="0">
                <a:solidFill>
                  <a:srgbClr val="333333"/>
                </a:solidFill>
              </a:rPr>
              <a:t> </a:t>
            </a:r>
            <a:r>
              <a:rPr lang="vi-VN" sz="2400" err="1">
                <a:solidFill>
                  <a:srgbClr val="333333"/>
                </a:solidFill>
              </a:rPr>
              <a:t>unrelated</a:t>
            </a:r>
            <a:r>
              <a:rPr lang="vi-VN" sz="2400" dirty="0">
                <a:solidFill>
                  <a:srgbClr val="333333"/>
                </a:solidFill>
              </a:rPr>
              <a:t> </a:t>
            </a:r>
            <a:r>
              <a:rPr lang="vi-VN" sz="2400" err="1">
                <a:solidFill>
                  <a:srgbClr val="333333"/>
                </a:solidFill>
              </a:rPr>
              <a:t>tweets</a:t>
            </a:r>
            <a:r>
              <a:rPr lang="vi-VN" sz="2400" dirty="0">
                <a:solidFill>
                  <a:srgbClr val="333333"/>
                </a:solidFill>
              </a:rPr>
              <a:t> </a:t>
            </a:r>
            <a:r>
              <a:rPr lang="vi-VN" sz="2400" err="1">
                <a:solidFill>
                  <a:srgbClr val="333333"/>
                </a:solidFill>
              </a:rPr>
              <a:t>were</a:t>
            </a:r>
            <a:r>
              <a:rPr lang="vi-VN" sz="2400" dirty="0">
                <a:solidFill>
                  <a:srgbClr val="333333"/>
                </a:solidFill>
              </a:rPr>
              <a:t> </a:t>
            </a:r>
            <a:r>
              <a:rPr lang="vi-VN" sz="2400" err="1">
                <a:solidFill>
                  <a:srgbClr val="333333"/>
                </a:solidFill>
              </a:rPr>
              <a:t>excluded</a:t>
            </a:r>
            <a:r>
              <a:rPr lang="vi-VN" sz="2400" dirty="0">
                <a:solidFill>
                  <a:srgbClr val="333333"/>
                </a:solidFill>
              </a:rPr>
              <a:t> </a:t>
            </a:r>
            <a:r>
              <a:rPr lang="vi-VN" sz="2400" err="1">
                <a:solidFill>
                  <a:srgbClr val="333333"/>
                </a:solidFill>
              </a:rPr>
              <a:t>from</a:t>
            </a:r>
            <a:r>
              <a:rPr lang="vi-VN" sz="2400" dirty="0">
                <a:solidFill>
                  <a:srgbClr val="333333"/>
                </a:solidFill>
              </a:rPr>
              <a:t> the </a:t>
            </a:r>
            <a:r>
              <a:rPr lang="vi-VN" sz="2400" err="1">
                <a:solidFill>
                  <a:srgbClr val="333333"/>
                </a:solidFill>
              </a:rPr>
              <a:t>analysis</a:t>
            </a:r>
            <a:r>
              <a:rPr lang="vi-VN" sz="2400" dirty="0">
                <a:solidFill>
                  <a:srgbClr val="333333"/>
                </a:solidFill>
              </a:rPr>
              <a:t>.</a:t>
            </a:r>
            <a:endParaRPr lang="vi-VN" sz="2400">
              <a:cs typeface="Times New Roman"/>
            </a:endParaRPr>
          </a:p>
          <a:p>
            <a:pPr algn="l"/>
            <a:endParaRPr lang="vi-VN" sz="2400" dirty="0">
              <a:cs typeface="Times New Roman"/>
            </a:endParaRPr>
          </a:p>
        </p:txBody>
      </p:sp>
    </p:spTree>
    <p:extLst>
      <p:ext uri="{BB962C8B-B14F-4D97-AF65-F5344CB8AC3E}">
        <p14:creationId xmlns:p14="http://schemas.microsoft.com/office/powerpoint/2010/main" val="4049257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TotalTime>
  <Words>956</Words>
  <Application>Microsoft Office PowerPoint</Application>
  <PresentationFormat>Widescreen</PresentationFormat>
  <Paragraphs>222</Paragraphs>
  <Slides>34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Roboto</vt:lpstr>
      <vt:lpstr>YAFdtQi73Xs 0</vt:lpstr>
      <vt:lpstr>Arial</vt:lpstr>
      <vt:lpstr>Calibri</vt:lpstr>
      <vt:lpstr>Courier New</vt:lpstr>
      <vt:lpstr>Impact</vt:lpstr>
      <vt:lpstr>Tahoma</vt:lpstr>
      <vt:lpstr>Times New Roman</vt:lpstr>
      <vt:lpstr>Verdana</vt:lpstr>
      <vt:lpstr>Wingdings</vt:lpstr>
      <vt:lpstr>Wingdings 3</vt:lpstr>
      <vt:lpstr>Facet</vt:lpstr>
      <vt:lpstr>PowerPoint Presentation</vt:lpstr>
      <vt:lpstr>PowerPoint Presentation</vt:lpstr>
      <vt:lpstr> 1. Introduction </vt:lpstr>
      <vt:lpstr> 2. The Proposed Method  </vt:lpstr>
      <vt:lpstr> 2. The Proposed Method  </vt:lpstr>
      <vt:lpstr> 2. The Proposed Method  </vt:lpstr>
      <vt:lpstr> 2. The Proposed Method  </vt:lpstr>
      <vt:lpstr> 2. The Proposed Method  </vt:lpstr>
      <vt:lpstr> 2. The Proposed Method  </vt:lpstr>
      <vt:lpstr> 2. The Proposed Method  </vt:lpstr>
      <vt:lpstr> 2. The Proposed Method  </vt:lpstr>
      <vt:lpstr> 2. The Proposed Method  </vt:lpstr>
      <vt:lpstr> 2. The Proposed Method  </vt:lpstr>
      <vt:lpstr> 2. The Proposed Method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 3. Experimental Results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DELL 5300</cp:lastModifiedBy>
  <cp:revision>658</cp:revision>
  <dcterms:created xsi:type="dcterms:W3CDTF">2022-10-09T01:13:50Z</dcterms:created>
  <dcterms:modified xsi:type="dcterms:W3CDTF">2023-09-09T04:00:03Z</dcterms:modified>
</cp:coreProperties>
</file>