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DWhJ5XVGiSupVHJeeEiRRWehQ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018e76281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2018e76281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2018e76281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021eb4f182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021eb4f182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g2021eb4f182_0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2021eb4f182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2021eb4f182_0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g2021eb4f182_0_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2021eb4f182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2021eb4f182_0_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g2021eb4f182_0_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021eb4f182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021eb4f182_0_1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2021eb4f182_0_1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rot="5400000">
            <a:off x="7133432"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2" name="Google Shape;82;p19"/>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9"/>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p:nvPr/>
        </p:nvSpPr>
        <p:spPr>
          <a:xfrm>
            <a:off x="2117" y="6616701"/>
            <a:ext cx="12192000" cy="288925"/>
          </a:xfrm>
          <a:prstGeom prst="rect">
            <a:avLst/>
          </a:prstGeom>
          <a:gradFill>
            <a:gsLst>
              <a:gs pos="0">
                <a:srgbClr val="002060"/>
              </a:gs>
              <a:gs pos="36000">
                <a:schemeClr val="accent1"/>
              </a:gs>
              <a:gs pos="100000">
                <a:srgbClr val="002060"/>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ahoma"/>
              <a:ea typeface="Tahoma"/>
              <a:cs typeface="Tahoma"/>
              <a:sym typeface="Tahoma"/>
            </a:endParaRPr>
          </a:p>
        </p:txBody>
      </p:sp>
      <p:sp>
        <p:nvSpPr>
          <p:cNvPr id="23" name="Google Shape;23;p10"/>
          <p:cNvSpPr/>
          <p:nvPr/>
        </p:nvSpPr>
        <p:spPr>
          <a:xfrm>
            <a:off x="0" y="1"/>
            <a:ext cx="12192000" cy="823913"/>
          </a:xfrm>
          <a:prstGeom prst="rect">
            <a:avLst/>
          </a:prstGeom>
          <a:gradFill>
            <a:gsLst>
              <a:gs pos="0">
                <a:srgbClr val="002060"/>
              </a:gs>
              <a:gs pos="36000">
                <a:schemeClr val="accent1"/>
              </a:gs>
              <a:gs pos="100000">
                <a:srgbClr val="002060"/>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ahoma"/>
              <a:ea typeface="Tahoma"/>
              <a:cs typeface="Tahoma"/>
              <a:sym typeface="Tahoma"/>
            </a:endParaRPr>
          </a:p>
        </p:txBody>
      </p:sp>
      <p:sp>
        <p:nvSpPr>
          <p:cNvPr id="24" name="Google Shape;24;p10"/>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sz="2800">
                <a:solidFill>
                  <a:schemeClr val="lt1"/>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1F3864"/>
              </a:buClr>
              <a:buSzPts val="2400"/>
              <a:buFont typeface="Noto Sans Symbols"/>
              <a:buChar char="▪"/>
              <a:defRPr sz="2400">
                <a:latin typeface="Arial"/>
                <a:ea typeface="Arial"/>
                <a:cs typeface="Arial"/>
                <a:sym typeface="Arial"/>
              </a:defRPr>
            </a:lvl1pPr>
            <a:lvl2pPr marL="914400" lvl="1" indent="-355600" algn="l">
              <a:lnSpc>
                <a:spcPct val="90000"/>
              </a:lnSpc>
              <a:spcBef>
                <a:spcPts val="500"/>
              </a:spcBef>
              <a:spcAft>
                <a:spcPts val="0"/>
              </a:spcAft>
              <a:buClr>
                <a:srgbClr val="1F3864"/>
              </a:buClr>
              <a:buSzPts val="2000"/>
              <a:buFont typeface="Noto Sans Symbols"/>
              <a:buChar char="▪"/>
              <a:defRPr sz="2000">
                <a:latin typeface="Arial"/>
                <a:ea typeface="Arial"/>
                <a:cs typeface="Arial"/>
                <a:sym typeface="Arial"/>
              </a:defRPr>
            </a:lvl2pPr>
            <a:lvl3pPr marL="1371600" lvl="2" indent="-342900" algn="l">
              <a:lnSpc>
                <a:spcPct val="90000"/>
              </a:lnSpc>
              <a:spcBef>
                <a:spcPts val="500"/>
              </a:spcBef>
              <a:spcAft>
                <a:spcPts val="0"/>
              </a:spcAft>
              <a:buClr>
                <a:srgbClr val="1F3864"/>
              </a:buClr>
              <a:buSzPts val="1800"/>
              <a:buFont typeface="Noto Sans Symbols"/>
              <a:buChar char="▪"/>
              <a:defRPr sz="1800">
                <a:latin typeface="Arial"/>
                <a:ea typeface="Arial"/>
                <a:cs typeface="Arial"/>
                <a:sym typeface="Arial"/>
              </a:defRPr>
            </a:lvl3pPr>
            <a:lvl4pPr marL="1828800" lvl="3" indent="-330200" algn="l">
              <a:lnSpc>
                <a:spcPct val="90000"/>
              </a:lnSpc>
              <a:spcBef>
                <a:spcPts val="500"/>
              </a:spcBef>
              <a:spcAft>
                <a:spcPts val="0"/>
              </a:spcAft>
              <a:buClr>
                <a:srgbClr val="1F3864"/>
              </a:buClr>
              <a:buSzPts val="1600"/>
              <a:buFont typeface="Noto Sans Symbols"/>
              <a:buChar char="▪"/>
              <a:defRPr sz="1600">
                <a:latin typeface="Arial"/>
                <a:ea typeface="Arial"/>
                <a:cs typeface="Arial"/>
                <a:sym typeface="Arial"/>
              </a:defRPr>
            </a:lvl4pPr>
            <a:lvl5pPr marL="2286000" lvl="4" indent="-330200" algn="l">
              <a:lnSpc>
                <a:spcPct val="90000"/>
              </a:lnSpc>
              <a:spcBef>
                <a:spcPts val="500"/>
              </a:spcBef>
              <a:spcAft>
                <a:spcPts val="0"/>
              </a:spcAft>
              <a:buClr>
                <a:srgbClr val="1F3864"/>
              </a:buClr>
              <a:buSzPts val="1600"/>
              <a:buFont typeface="Noto Sans Symbols"/>
              <a:buChar char="▪"/>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0"/>
          <p:cNvSpPr txBox="1">
            <a:spLocks noGrp="1"/>
          </p:cNvSpPr>
          <p:nvPr>
            <p:ph type="dt" idx="10"/>
          </p:nvPr>
        </p:nvSpPr>
        <p:spPr>
          <a:xfrm>
            <a:off x="118534" y="6551614"/>
            <a:ext cx="149436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solidFill>
                  <a:srgbClr val="F2F2F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
          <p:cNvSpPr txBox="1">
            <a:spLocks noGrp="1"/>
          </p:cNvSpPr>
          <p:nvPr>
            <p:ph type="sldNum" idx="12"/>
          </p:nvPr>
        </p:nvSpPr>
        <p:spPr>
          <a:xfrm>
            <a:off x="8610600" y="655161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F2F2F2"/>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F2F2F2"/>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F2F2F2"/>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F2F2F2"/>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F2F2F2"/>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F2F2F2"/>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F2F2F2"/>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F2F2F2"/>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F2F2F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10"/>
          <p:cNvPicPr preferRelativeResize="0"/>
          <p:nvPr/>
        </p:nvPicPr>
        <p:blipFill rotWithShape="1">
          <a:blip r:embed="rId2">
            <a:alphaModFix/>
          </a:blip>
          <a:srcRect l="17060" b="-5043"/>
          <a:stretch/>
        </p:blipFill>
        <p:spPr>
          <a:xfrm rot="-5400000">
            <a:off x="-1589646" y="4215261"/>
            <a:ext cx="3696791" cy="51749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1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3"/>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5"/>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2" name="Google Shape;62;p16"/>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6"/>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9" name="Google Shape;69;p17"/>
          <p:cNvSpPr>
            <a:spLocks noGrp="1"/>
          </p:cNvSpPr>
          <p:nvPr>
            <p:ph type="pic" idx="2"/>
          </p:nvPr>
        </p:nvSpPr>
        <p:spPr>
          <a:xfrm>
            <a:off x="5183188" y="987427"/>
            <a:ext cx="6172200" cy="4873625"/>
          </a:xfrm>
          <a:prstGeom prst="rect">
            <a:avLst/>
          </a:prstGeom>
          <a:noFill/>
          <a:ln>
            <a:noFill/>
          </a:ln>
        </p:spPr>
      </p:sp>
      <p:sp>
        <p:nvSpPr>
          <p:cNvPr id="70" name="Google Shape;70;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Tahoma"/>
                <a:ea typeface="Tahoma"/>
                <a:cs typeface="Tahoma"/>
                <a:sym typeface="Tahoma"/>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Tahoma"/>
                <a:ea typeface="Tahoma"/>
                <a:cs typeface="Tahoma"/>
                <a:sym typeface="Tahoma"/>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Tahoma"/>
                <a:ea typeface="Tahoma"/>
                <a:cs typeface="Tahoma"/>
                <a:sym typeface="Tahoma"/>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Tahoma"/>
                <a:ea typeface="Tahoma"/>
                <a:cs typeface="Tahoma"/>
                <a:sym typeface="Tahoma"/>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Tahoma"/>
                <a:ea typeface="Tahoma"/>
                <a:cs typeface="Tahoma"/>
                <a:sym typeface="Tahoma"/>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Tahoma"/>
                <a:ea typeface="Tahoma"/>
                <a:cs typeface="Tahoma"/>
                <a:sym typeface="Tahoma"/>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Tahoma"/>
                <a:ea typeface="Tahoma"/>
                <a:cs typeface="Tahoma"/>
                <a:sym typeface="Tahoma"/>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Tahoma"/>
                <a:ea typeface="Tahoma"/>
                <a:cs typeface="Tahoma"/>
                <a:sym typeface="Tahoma"/>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Tahoma"/>
                <a:ea typeface="Tahoma"/>
                <a:cs typeface="Tahoma"/>
                <a:sym typeface="Tahoma"/>
              </a:defRPr>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ahoma"/>
                <a:ea typeface="Tahoma"/>
                <a:cs typeface="Tahoma"/>
                <a:sym typeface="Tahom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2" name="Google Shape;12;p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3" name="Google Shape;13;p8"/>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4" name="Google Shape;14;p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640080" y="1819655"/>
            <a:ext cx="11146536" cy="1690307"/>
          </a:xfrm>
          <a:prstGeom prst="rect">
            <a:avLst/>
          </a:prstGeom>
          <a:solidFill>
            <a:srgbClr val="9CC2E5"/>
          </a:solid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1400"/>
              <a:buNone/>
            </a:pPr>
            <a:r>
              <a:rPr lang="en-US" sz="3500"/>
              <a:t>CHƯƠNG 1</a:t>
            </a:r>
            <a:br>
              <a:rPr lang="en-US" sz="3500"/>
            </a:br>
            <a:r>
              <a:rPr lang="en-US" sz="3500"/>
              <a:t>GIỚI THIỆU CÔNG NGHỆ PHẦN MỀM</a:t>
            </a:r>
            <a:endParaRPr/>
          </a:p>
        </p:txBody>
      </p:sp>
      <p:sp>
        <p:nvSpPr>
          <p:cNvPr id="91" name="Google Shape;91;p1"/>
          <p:cNvSpPr txBox="1">
            <a:spLocks noGrp="1"/>
          </p:cNvSpPr>
          <p:nvPr>
            <p:ph type="subTitle" idx="1"/>
          </p:nvPr>
        </p:nvSpPr>
        <p:spPr>
          <a:xfrm>
            <a:off x="914400" y="3775774"/>
            <a:ext cx="10872216"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endParaRPr sz="2000"/>
          </a:p>
        </p:txBody>
      </p:sp>
      <p:pic>
        <p:nvPicPr>
          <p:cNvPr id="92" name="Google Shape;92;p1"/>
          <p:cNvPicPr preferRelativeResize="0"/>
          <p:nvPr/>
        </p:nvPicPr>
        <p:blipFill rotWithShape="1">
          <a:blip r:embed="rId3">
            <a:alphaModFix/>
          </a:blip>
          <a:srcRect/>
          <a:stretch/>
        </p:blipFill>
        <p:spPr>
          <a:xfrm>
            <a:off x="0" y="0"/>
            <a:ext cx="12192000" cy="153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Các mô hình thực thi phần mềm</a:t>
            </a:r>
            <a:endParaRPr/>
          </a:p>
        </p:txBody>
      </p:sp>
      <p:sp>
        <p:nvSpPr>
          <p:cNvPr id="183" name="Google Shape;183;p7"/>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95300" lvl="0" indent="-342900" algn="l" rtl="0">
              <a:lnSpc>
                <a:spcPct val="90000"/>
              </a:lnSpc>
              <a:spcBef>
                <a:spcPts val="0"/>
              </a:spcBef>
              <a:spcAft>
                <a:spcPts val="0"/>
              </a:spcAft>
              <a:buSzPts val="2400"/>
              <a:buChar char="▪"/>
            </a:pPr>
            <a:r>
              <a:rPr lang="en-US" sz="2000" b="1"/>
              <a:t>Stand-alone (Độc lập)</a:t>
            </a:r>
            <a:r>
              <a:rPr lang="en-US" sz="2000"/>
              <a:t>: Phần mềm thực thi hoàn toàn trên máy tính của khách hàng.</a:t>
            </a:r>
            <a:endParaRPr sz="2000"/>
          </a:p>
          <a:p>
            <a:pPr marL="495300" lvl="0" indent="-342900" algn="l" rtl="0">
              <a:lnSpc>
                <a:spcPct val="90000"/>
              </a:lnSpc>
              <a:spcBef>
                <a:spcPts val="0"/>
              </a:spcBef>
              <a:spcAft>
                <a:spcPts val="0"/>
              </a:spcAft>
              <a:buSzPts val="2400"/>
              <a:buChar char="▪"/>
            </a:pPr>
            <a:r>
              <a:rPr lang="en-US" sz="2000" b="1"/>
              <a:t>Hybrid (Kết hợp)</a:t>
            </a:r>
            <a:r>
              <a:rPr lang="en-US" sz="2000"/>
              <a:t>: Một phần chức năng của phần mềm được triển khai trên máy tính của khách hàng nhưng một số tính năng được triển khai trên máy chủ của nhà phát triển sản phẩm.</a:t>
            </a:r>
            <a:endParaRPr sz="2000"/>
          </a:p>
          <a:p>
            <a:pPr marL="495300" lvl="0" indent="-342900" algn="l" rtl="0">
              <a:lnSpc>
                <a:spcPct val="90000"/>
              </a:lnSpc>
              <a:spcBef>
                <a:spcPts val="0"/>
              </a:spcBef>
              <a:spcAft>
                <a:spcPts val="0"/>
              </a:spcAft>
              <a:buSzPts val="2400"/>
              <a:buChar char="▪"/>
            </a:pPr>
            <a:r>
              <a:rPr lang="en-US" sz="2000" b="1"/>
              <a:t>Software Service (Phần mềm dịch vụ)</a:t>
            </a:r>
            <a:r>
              <a:rPr lang="en-US" sz="2000"/>
              <a:t>: Tất cả các tính năng của sản phẩm đều được triển khai trên máy chủ của nhà phát triển; khách hàng truy cập những tính năng này thông qua trình duyệt hoặc ứng dụng dành cho thiết bị di động.</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018e762814_0_0"/>
          <p:cNvSpPr txBox="1">
            <a:spLocks noGrp="1"/>
          </p:cNvSpPr>
          <p:nvPr>
            <p:ph type="title"/>
          </p:nvPr>
        </p:nvSpPr>
        <p:spPr>
          <a:xfrm>
            <a:off x="118375" y="107664"/>
            <a:ext cx="10534800" cy="716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Các mô hình thực thi phần mềm</a:t>
            </a:r>
            <a:endParaRPr/>
          </a:p>
        </p:txBody>
      </p:sp>
      <p:sp>
        <p:nvSpPr>
          <p:cNvPr id="190" name="Google Shape;190;g2018e762814_0_0"/>
          <p:cNvSpPr txBox="1">
            <a:spLocks noGrp="1"/>
          </p:cNvSpPr>
          <p:nvPr>
            <p:ph type="body" idx="1"/>
          </p:nvPr>
        </p:nvSpPr>
        <p:spPr>
          <a:xfrm>
            <a:off x="497983" y="1193007"/>
            <a:ext cx="11196000" cy="5129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pic>
        <p:nvPicPr>
          <p:cNvPr id="191" name="Google Shape;191;g2018e762814_0_0"/>
          <p:cNvPicPr preferRelativeResize="0"/>
          <p:nvPr/>
        </p:nvPicPr>
        <p:blipFill rotWithShape="1">
          <a:blip r:embed="rId3">
            <a:alphaModFix/>
          </a:blip>
          <a:srcRect/>
          <a:stretch/>
        </p:blipFill>
        <p:spPr>
          <a:xfrm>
            <a:off x="2133600" y="1564792"/>
            <a:ext cx="8104586" cy="46836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Các vấn đề của quản lý sản phẩm</a:t>
            </a:r>
            <a:endParaRPr/>
          </a:p>
        </p:txBody>
      </p:sp>
      <p:sp>
        <p:nvSpPr>
          <p:cNvPr id="197" name="Google Shape;197;p23"/>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1F3864"/>
              </a:buClr>
              <a:buSzPts val="2400"/>
              <a:buFont typeface="Noto Sans Symbols"/>
              <a:buNone/>
            </a:pPr>
            <a:endParaRPr/>
          </a:p>
        </p:txBody>
      </p:sp>
      <p:sp>
        <p:nvSpPr>
          <p:cNvPr id="198" name="Google Shape;198;p23"/>
          <p:cNvSpPr txBox="1">
            <a:spLocks noGrp="1"/>
          </p:cNvSpPr>
          <p:nvPr>
            <p:ph type="sldNum" idx="12"/>
          </p:nvPr>
        </p:nvSpPr>
        <p:spPr>
          <a:xfrm>
            <a:off x="11159797" y="6562244"/>
            <a:ext cx="960699" cy="23965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en-US"/>
              <a:t>12</a:t>
            </a:fld>
            <a:endParaRPr/>
          </a:p>
        </p:txBody>
      </p:sp>
      <p:sp>
        <p:nvSpPr>
          <p:cNvPr id="199" name="Google Shape;199;p23"/>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Ian Sommerville (2019), Engineering Software Products:  An Introduction to Modern Software Engineering, Pearson.</a:t>
            </a:r>
            <a:endParaRPr sz="1000" b="0" i="0" u="none" strike="noStrike" cap="none">
              <a:solidFill>
                <a:srgbClr val="000000"/>
              </a:solidFill>
              <a:latin typeface="Arial"/>
              <a:ea typeface="Arial"/>
              <a:cs typeface="Arial"/>
              <a:sym typeface="Arial"/>
            </a:endParaRPr>
          </a:p>
        </p:txBody>
      </p:sp>
      <p:sp>
        <p:nvSpPr>
          <p:cNvPr id="200" name="Google Shape;200;p23"/>
          <p:cNvSpPr/>
          <p:nvPr/>
        </p:nvSpPr>
        <p:spPr>
          <a:xfrm>
            <a:off x="5161916" y="3183044"/>
            <a:ext cx="1961226" cy="1743869"/>
          </a:xfrm>
          <a:prstGeom prst="ellipse">
            <a:avLst/>
          </a:prstGeom>
          <a:solidFill>
            <a:srgbClr val="FFC000"/>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dk1"/>
                </a:solidFill>
                <a:latin typeface="Arial"/>
                <a:ea typeface="Arial"/>
                <a:cs typeface="Arial"/>
                <a:sym typeface="Arial"/>
              </a:rPr>
              <a:t>Quản lý sản phẩm</a:t>
            </a:r>
            <a:endParaRPr sz="2800" b="1" i="0" u="none" strike="noStrike" cap="none">
              <a:solidFill>
                <a:schemeClr val="dk1"/>
              </a:solidFill>
              <a:latin typeface="Arial"/>
              <a:ea typeface="Arial"/>
              <a:cs typeface="Arial"/>
              <a:sym typeface="Arial"/>
            </a:endParaRPr>
          </a:p>
        </p:txBody>
      </p:sp>
      <p:cxnSp>
        <p:nvCxnSpPr>
          <p:cNvPr id="201" name="Google Shape;201;p23"/>
          <p:cNvCxnSpPr>
            <a:stCxn id="200" idx="0"/>
            <a:endCxn id="202" idx="4"/>
          </p:cNvCxnSpPr>
          <p:nvPr/>
        </p:nvCxnSpPr>
        <p:spPr>
          <a:xfrm rot="10800000" flipH="1">
            <a:off x="6142529" y="2652644"/>
            <a:ext cx="53100" cy="530400"/>
          </a:xfrm>
          <a:prstGeom prst="straightConnector1">
            <a:avLst/>
          </a:prstGeom>
          <a:noFill/>
          <a:ln w="76200" cap="flat" cmpd="sng">
            <a:solidFill>
              <a:srgbClr val="A5A5A5"/>
            </a:solidFill>
            <a:prstDash val="solid"/>
            <a:round/>
            <a:headEnd type="stealth" w="med" len="med"/>
            <a:tailEnd type="stealth" w="med" len="med"/>
          </a:ln>
        </p:spPr>
      </p:cxnSp>
      <p:cxnSp>
        <p:nvCxnSpPr>
          <p:cNvPr id="203" name="Google Shape;203;p23"/>
          <p:cNvCxnSpPr>
            <a:stCxn id="204" idx="1"/>
            <a:endCxn id="200" idx="5"/>
          </p:cNvCxnSpPr>
          <p:nvPr/>
        </p:nvCxnSpPr>
        <p:spPr>
          <a:xfrm rot="10800000">
            <a:off x="6836035" y="4671537"/>
            <a:ext cx="627300" cy="381000"/>
          </a:xfrm>
          <a:prstGeom prst="straightConnector1">
            <a:avLst/>
          </a:prstGeom>
          <a:noFill/>
          <a:ln w="76200" cap="flat" cmpd="sng">
            <a:solidFill>
              <a:srgbClr val="A5A5A5"/>
            </a:solidFill>
            <a:prstDash val="solid"/>
            <a:round/>
            <a:headEnd type="stealth" w="med" len="med"/>
            <a:tailEnd type="stealth" w="med" len="med"/>
          </a:ln>
        </p:spPr>
      </p:cxnSp>
      <p:cxnSp>
        <p:nvCxnSpPr>
          <p:cNvPr id="205" name="Google Shape;205;p23"/>
          <p:cNvCxnSpPr>
            <a:stCxn id="200" idx="3"/>
            <a:endCxn id="206" idx="7"/>
          </p:cNvCxnSpPr>
          <p:nvPr/>
        </p:nvCxnSpPr>
        <p:spPr>
          <a:xfrm flipH="1">
            <a:off x="4901931" y="4671529"/>
            <a:ext cx="547200" cy="301800"/>
          </a:xfrm>
          <a:prstGeom prst="straightConnector1">
            <a:avLst/>
          </a:prstGeom>
          <a:noFill/>
          <a:ln w="76200" cap="flat" cmpd="sng">
            <a:solidFill>
              <a:srgbClr val="A5A5A5"/>
            </a:solidFill>
            <a:prstDash val="solid"/>
            <a:round/>
            <a:headEnd type="stealth" w="med" len="med"/>
            <a:tailEnd type="stealth" w="med" len="med"/>
          </a:ln>
        </p:spPr>
      </p:cxnSp>
      <p:sp>
        <p:nvSpPr>
          <p:cNvPr id="207" name="Google Shape;207;p23"/>
          <p:cNvSpPr/>
          <p:nvPr/>
        </p:nvSpPr>
        <p:spPr>
          <a:xfrm>
            <a:off x="3701318" y="1730396"/>
            <a:ext cx="5022974" cy="4598793"/>
          </a:xfrm>
          <a:prstGeom prst="arc">
            <a:avLst>
              <a:gd name="adj1" fmla="val 9741802"/>
              <a:gd name="adj2" fmla="val 14635118"/>
            </a:avLst>
          </a:prstGeom>
          <a:noFill/>
          <a:ln w="101600" cap="flat" cmpd="sng">
            <a:solidFill>
              <a:srgbClr val="A5A5A5"/>
            </a:solidFill>
            <a:prstDash val="solid"/>
            <a:round/>
            <a:headEnd type="stealth" w="med" len="med"/>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8" name="Google Shape;208;p23"/>
          <p:cNvSpPr/>
          <p:nvPr/>
        </p:nvSpPr>
        <p:spPr>
          <a:xfrm>
            <a:off x="3701318" y="1730396"/>
            <a:ext cx="5022974" cy="4598793"/>
          </a:xfrm>
          <a:prstGeom prst="arc">
            <a:avLst>
              <a:gd name="adj1" fmla="val 3775274"/>
              <a:gd name="adj2" fmla="val 7120452"/>
            </a:avLst>
          </a:prstGeom>
          <a:noFill/>
          <a:ln w="101600" cap="flat" cmpd="sng">
            <a:solidFill>
              <a:srgbClr val="A5A5A5"/>
            </a:solidFill>
            <a:prstDash val="solid"/>
            <a:round/>
            <a:headEnd type="stealth" w="med" len="med"/>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9" name="Google Shape;209;p23"/>
          <p:cNvSpPr/>
          <p:nvPr/>
        </p:nvSpPr>
        <p:spPr>
          <a:xfrm>
            <a:off x="3701318" y="1730396"/>
            <a:ext cx="5022974" cy="4598793"/>
          </a:xfrm>
          <a:prstGeom prst="arc">
            <a:avLst>
              <a:gd name="adj1" fmla="val 17753740"/>
              <a:gd name="adj2" fmla="val 1006704"/>
            </a:avLst>
          </a:prstGeom>
          <a:noFill/>
          <a:ln w="101600" cap="flat" cmpd="sng">
            <a:solidFill>
              <a:srgbClr val="A5A5A5"/>
            </a:solidFill>
            <a:prstDash val="solid"/>
            <a:round/>
            <a:headEnd type="stealth" w="med" len="med"/>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2" name="Google Shape;202;p23"/>
          <p:cNvSpPr/>
          <p:nvPr/>
        </p:nvSpPr>
        <p:spPr>
          <a:xfrm>
            <a:off x="5214894" y="908721"/>
            <a:ext cx="1961226" cy="1743869"/>
          </a:xfrm>
          <a:prstGeom prst="ellipse">
            <a:avLst/>
          </a:prstGeom>
          <a:solidFill>
            <a:srgbClr val="C4E0B2"/>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600" b="0" i="0" u="none" strike="noStrike" cap="none">
                <a:solidFill>
                  <a:schemeClr val="dk1"/>
                </a:solidFill>
                <a:latin typeface="Arial"/>
                <a:ea typeface="Arial"/>
                <a:cs typeface="Arial"/>
                <a:sym typeface="Arial"/>
              </a:rPr>
              <a:t>Nhu cầu nghiệp vụ</a:t>
            </a:r>
            <a:endParaRPr sz="2600" b="0" i="0" u="none" strike="noStrike" cap="none">
              <a:solidFill>
                <a:schemeClr val="dk1"/>
              </a:solidFill>
              <a:latin typeface="Arial"/>
              <a:ea typeface="Arial"/>
              <a:cs typeface="Arial"/>
              <a:sym typeface="Arial"/>
            </a:endParaRPr>
          </a:p>
        </p:txBody>
      </p:sp>
      <p:sp>
        <p:nvSpPr>
          <p:cNvPr id="206" name="Google Shape;206;p23"/>
          <p:cNvSpPr/>
          <p:nvPr/>
        </p:nvSpPr>
        <p:spPr>
          <a:xfrm>
            <a:off x="3227858" y="4718017"/>
            <a:ext cx="1961226" cy="1743869"/>
          </a:xfrm>
          <a:prstGeom prst="ellipse">
            <a:avLst/>
          </a:prstGeom>
          <a:solidFill>
            <a:srgbClr val="BBD6EE"/>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600" b="0" i="0" u="none" strike="noStrike" cap="none">
                <a:solidFill>
                  <a:schemeClr val="dk1"/>
                </a:solidFill>
                <a:latin typeface="Arial"/>
                <a:ea typeface="Arial"/>
                <a:cs typeface="Arial"/>
                <a:sym typeface="Arial"/>
              </a:rPr>
              <a:t>Ràng buộc </a:t>
            </a:r>
            <a:endParaRPr/>
          </a:p>
          <a:p>
            <a:pPr marL="0" marR="0" lvl="0" indent="0" algn="ctr" rtl="0">
              <a:lnSpc>
                <a:spcPct val="100000"/>
              </a:lnSpc>
              <a:spcBef>
                <a:spcPts val="0"/>
              </a:spcBef>
              <a:spcAft>
                <a:spcPts val="0"/>
              </a:spcAft>
              <a:buNone/>
            </a:pPr>
            <a:r>
              <a:rPr lang="en-US" sz="2600" b="0" i="0" u="none" strike="noStrike" cap="none">
                <a:solidFill>
                  <a:schemeClr val="dk1"/>
                </a:solidFill>
                <a:latin typeface="Arial"/>
                <a:ea typeface="Arial"/>
                <a:cs typeface="Arial"/>
                <a:sym typeface="Arial"/>
              </a:rPr>
              <a:t>công nghệ</a:t>
            </a:r>
            <a:endParaRPr sz="2600" b="0" i="0" u="none" strike="noStrike" cap="none">
              <a:solidFill>
                <a:schemeClr val="dk1"/>
              </a:solidFill>
              <a:latin typeface="Arial"/>
              <a:ea typeface="Arial"/>
              <a:cs typeface="Arial"/>
              <a:sym typeface="Arial"/>
            </a:endParaRPr>
          </a:p>
        </p:txBody>
      </p:sp>
      <p:sp>
        <p:nvSpPr>
          <p:cNvPr id="204" name="Google Shape;204;p23"/>
          <p:cNvSpPr/>
          <p:nvPr/>
        </p:nvSpPr>
        <p:spPr>
          <a:xfrm>
            <a:off x="7176120" y="4797153"/>
            <a:ext cx="1961226" cy="1743869"/>
          </a:xfrm>
          <a:prstGeom prst="ellipse">
            <a:avLst/>
          </a:prstGeom>
          <a:solidFill>
            <a:srgbClr val="FBE4D4"/>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600" b="0" i="0" u="none" strike="noStrike" cap="none">
                <a:solidFill>
                  <a:schemeClr val="dk1"/>
                </a:solidFill>
                <a:latin typeface="Arial"/>
                <a:ea typeface="Arial"/>
                <a:cs typeface="Arial"/>
                <a:sym typeface="Arial"/>
              </a:rPr>
              <a:t>Trải nghiệm </a:t>
            </a:r>
            <a:endParaRPr/>
          </a:p>
          <a:p>
            <a:pPr marL="0" marR="0" lvl="0" indent="0" algn="ctr" rtl="0">
              <a:lnSpc>
                <a:spcPct val="100000"/>
              </a:lnSpc>
              <a:spcBef>
                <a:spcPts val="0"/>
              </a:spcBef>
              <a:spcAft>
                <a:spcPts val="0"/>
              </a:spcAft>
              <a:buNone/>
            </a:pPr>
            <a:r>
              <a:rPr lang="en-US" sz="2600" b="0" i="0" u="none" strike="noStrike" cap="none">
                <a:solidFill>
                  <a:schemeClr val="dk1"/>
                </a:solidFill>
                <a:latin typeface="Arial"/>
                <a:ea typeface="Arial"/>
                <a:cs typeface="Arial"/>
                <a:sym typeface="Arial"/>
              </a:rPr>
              <a:t>người dùng</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Các tương tác kỹ thuật trong quản lý sản phẩm</a:t>
            </a:r>
            <a:endParaRPr/>
          </a:p>
        </p:txBody>
      </p:sp>
      <p:sp>
        <p:nvSpPr>
          <p:cNvPr id="215" name="Google Shape;215;p24"/>
          <p:cNvSpPr txBox="1">
            <a:spLocks noGrp="1"/>
          </p:cNvSpPr>
          <p:nvPr>
            <p:ph type="sldNum" idx="12"/>
          </p:nvPr>
        </p:nvSpPr>
        <p:spPr>
          <a:xfrm>
            <a:off x="11159797" y="6562244"/>
            <a:ext cx="960699" cy="23965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en-US"/>
              <a:t>13</a:t>
            </a:fld>
            <a:endParaRPr/>
          </a:p>
        </p:txBody>
      </p:sp>
      <p:sp>
        <p:nvSpPr>
          <p:cNvPr id="216" name="Google Shape;216;p24"/>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Ian Sommerville (2019), Engineering Software Products:  An Introduction to Modern Software Engineering, Pearson.</a:t>
            </a:r>
            <a:endParaRPr sz="1000" b="0" i="0" u="none" strike="noStrike" cap="none">
              <a:solidFill>
                <a:srgbClr val="000000"/>
              </a:solidFill>
              <a:latin typeface="Arial"/>
              <a:ea typeface="Arial"/>
              <a:cs typeface="Arial"/>
              <a:sym typeface="Arial"/>
            </a:endParaRPr>
          </a:p>
        </p:txBody>
      </p:sp>
      <p:sp>
        <p:nvSpPr>
          <p:cNvPr id="217" name="Google Shape;217;p24"/>
          <p:cNvSpPr/>
          <p:nvPr/>
        </p:nvSpPr>
        <p:spPr>
          <a:xfrm>
            <a:off x="5161916" y="3095359"/>
            <a:ext cx="1961226" cy="1743869"/>
          </a:xfrm>
          <a:prstGeom prst="ellipse">
            <a:avLst/>
          </a:prstGeom>
          <a:solidFill>
            <a:srgbClr val="FFC000"/>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Product manager</a:t>
            </a:r>
            <a:endParaRPr sz="2400" b="1" i="0" u="none" strike="noStrike" cap="none">
              <a:solidFill>
                <a:schemeClr val="dk1"/>
              </a:solidFill>
              <a:latin typeface="Arial"/>
              <a:ea typeface="Arial"/>
              <a:cs typeface="Arial"/>
              <a:sym typeface="Arial"/>
            </a:endParaRPr>
          </a:p>
        </p:txBody>
      </p:sp>
      <p:cxnSp>
        <p:nvCxnSpPr>
          <p:cNvPr id="218" name="Google Shape;218;p24"/>
          <p:cNvCxnSpPr/>
          <p:nvPr/>
        </p:nvCxnSpPr>
        <p:spPr>
          <a:xfrm rot="10800000">
            <a:off x="6136574" y="2534906"/>
            <a:ext cx="11913" cy="560452"/>
          </a:xfrm>
          <a:prstGeom prst="straightConnector1">
            <a:avLst/>
          </a:prstGeom>
          <a:noFill/>
          <a:ln w="76200" cap="flat" cmpd="sng">
            <a:solidFill>
              <a:srgbClr val="A5A5A5"/>
            </a:solidFill>
            <a:prstDash val="solid"/>
            <a:round/>
            <a:headEnd type="stealth" w="med" len="med"/>
            <a:tailEnd type="stealth" w="med" len="med"/>
          </a:ln>
        </p:spPr>
      </p:cxnSp>
      <p:sp>
        <p:nvSpPr>
          <p:cNvPr id="219" name="Google Shape;219;p24"/>
          <p:cNvSpPr/>
          <p:nvPr/>
        </p:nvSpPr>
        <p:spPr>
          <a:xfrm>
            <a:off x="2495601" y="2564904"/>
            <a:ext cx="1962729" cy="1017670"/>
          </a:xfrm>
          <a:prstGeom prst="roundRect">
            <a:avLst>
              <a:gd name="adj" fmla="val 7883"/>
            </a:avLst>
          </a:prstGeom>
          <a:solidFill>
            <a:srgbClr val="FBE4D4"/>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0" i="0" u="none" strike="noStrike" cap="none">
                <a:solidFill>
                  <a:srgbClr val="000000"/>
                </a:solidFill>
                <a:latin typeface="Arial"/>
                <a:ea typeface="Arial"/>
                <a:cs typeface="Arial"/>
                <a:sym typeface="Arial"/>
              </a:rPr>
              <a:t>Product </a:t>
            </a:r>
            <a:br>
              <a:rPr lang="en-US" sz="2200" b="0" i="0" u="none" strike="noStrike" cap="none">
                <a:solidFill>
                  <a:srgbClr val="000000"/>
                </a:solidFill>
                <a:latin typeface="Arial"/>
                <a:ea typeface="Arial"/>
                <a:cs typeface="Arial"/>
                <a:sym typeface="Arial"/>
              </a:rPr>
            </a:br>
            <a:r>
              <a:rPr lang="en-US" sz="2200" b="0" i="0" u="none" strike="noStrike" cap="none">
                <a:solidFill>
                  <a:srgbClr val="000000"/>
                </a:solidFill>
                <a:latin typeface="Arial"/>
                <a:ea typeface="Arial"/>
                <a:cs typeface="Arial"/>
                <a:sym typeface="Arial"/>
              </a:rPr>
              <a:t>backlog management</a:t>
            </a:r>
            <a:endParaRPr/>
          </a:p>
        </p:txBody>
      </p:sp>
      <p:sp>
        <p:nvSpPr>
          <p:cNvPr id="220" name="Google Shape;220;p24"/>
          <p:cNvSpPr/>
          <p:nvPr/>
        </p:nvSpPr>
        <p:spPr>
          <a:xfrm>
            <a:off x="5161166" y="1517236"/>
            <a:ext cx="1962729" cy="1017670"/>
          </a:xfrm>
          <a:prstGeom prst="roundRect">
            <a:avLst>
              <a:gd name="adj" fmla="val 7883"/>
            </a:avLst>
          </a:prstGeom>
          <a:solidFill>
            <a:srgbClr val="FBE4D4"/>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0" i="0" u="none" strike="noStrike" cap="none">
                <a:solidFill>
                  <a:srgbClr val="000000"/>
                </a:solidFill>
                <a:latin typeface="Arial"/>
                <a:ea typeface="Arial"/>
                <a:cs typeface="Arial"/>
                <a:sym typeface="Arial"/>
              </a:rPr>
              <a:t>Product </a:t>
            </a:r>
            <a:br>
              <a:rPr lang="en-US" sz="2200" b="0" i="0" u="none" strike="noStrike" cap="none">
                <a:solidFill>
                  <a:srgbClr val="000000"/>
                </a:solidFill>
                <a:latin typeface="Arial"/>
                <a:ea typeface="Arial"/>
                <a:cs typeface="Arial"/>
                <a:sym typeface="Arial"/>
              </a:rPr>
            </a:br>
            <a:r>
              <a:rPr lang="en-US" sz="2200" b="0" i="0" u="none" strike="noStrike" cap="none">
                <a:solidFill>
                  <a:srgbClr val="000000"/>
                </a:solidFill>
                <a:latin typeface="Arial"/>
                <a:ea typeface="Arial"/>
                <a:cs typeface="Arial"/>
                <a:sym typeface="Arial"/>
              </a:rPr>
              <a:t>vision management</a:t>
            </a:r>
            <a:endParaRPr/>
          </a:p>
        </p:txBody>
      </p:sp>
      <p:sp>
        <p:nvSpPr>
          <p:cNvPr id="221" name="Google Shape;221;p24"/>
          <p:cNvSpPr/>
          <p:nvPr/>
        </p:nvSpPr>
        <p:spPr>
          <a:xfrm>
            <a:off x="2527643" y="4365104"/>
            <a:ext cx="1962729" cy="1017670"/>
          </a:xfrm>
          <a:prstGeom prst="roundRect">
            <a:avLst>
              <a:gd name="adj" fmla="val 7883"/>
            </a:avLst>
          </a:prstGeom>
          <a:solidFill>
            <a:srgbClr val="BBD6EE"/>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0" i="0" u="none" strike="noStrike" cap="none">
                <a:solidFill>
                  <a:srgbClr val="000000"/>
                </a:solidFill>
                <a:latin typeface="Arial"/>
                <a:ea typeface="Arial"/>
                <a:cs typeface="Arial"/>
                <a:sym typeface="Arial"/>
              </a:rPr>
              <a:t>Acceptance </a:t>
            </a:r>
            <a:br>
              <a:rPr lang="en-US" sz="2200" b="0" i="0" u="none" strike="noStrike" cap="none">
                <a:solidFill>
                  <a:srgbClr val="000000"/>
                </a:solidFill>
                <a:latin typeface="Arial"/>
                <a:ea typeface="Arial"/>
                <a:cs typeface="Arial"/>
                <a:sym typeface="Arial"/>
              </a:rPr>
            </a:br>
            <a:r>
              <a:rPr lang="en-US" sz="2200" b="0" i="0" u="none" strike="noStrike" cap="none">
                <a:solidFill>
                  <a:srgbClr val="000000"/>
                </a:solidFill>
                <a:latin typeface="Arial"/>
                <a:ea typeface="Arial"/>
                <a:cs typeface="Arial"/>
                <a:sym typeface="Arial"/>
              </a:rPr>
              <a:t>testing</a:t>
            </a:r>
            <a:endParaRPr/>
          </a:p>
        </p:txBody>
      </p:sp>
      <p:sp>
        <p:nvSpPr>
          <p:cNvPr id="222" name="Google Shape;222;p24"/>
          <p:cNvSpPr/>
          <p:nvPr/>
        </p:nvSpPr>
        <p:spPr>
          <a:xfrm>
            <a:off x="5238827" y="5368714"/>
            <a:ext cx="1807403" cy="1157183"/>
          </a:xfrm>
          <a:prstGeom prst="roundRect">
            <a:avLst>
              <a:gd name="adj" fmla="val 7883"/>
            </a:avLst>
          </a:prstGeom>
          <a:solidFill>
            <a:srgbClr val="BBD6EE"/>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0" i="0" u="none" strike="noStrike" cap="none">
                <a:solidFill>
                  <a:srgbClr val="000000"/>
                </a:solidFill>
                <a:latin typeface="Arial"/>
                <a:ea typeface="Arial"/>
                <a:cs typeface="Arial"/>
                <a:sym typeface="Arial"/>
              </a:rPr>
              <a:t>User </a:t>
            </a:r>
            <a:br>
              <a:rPr lang="en-US" sz="2200" b="0" i="0" u="none" strike="noStrike" cap="none">
                <a:solidFill>
                  <a:srgbClr val="000000"/>
                </a:solidFill>
                <a:latin typeface="Arial"/>
                <a:ea typeface="Arial"/>
                <a:cs typeface="Arial"/>
                <a:sym typeface="Arial"/>
              </a:rPr>
            </a:br>
            <a:r>
              <a:rPr lang="en-US" sz="2200" b="0" i="0" u="none" strike="noStrike" cap="none">
                <a:solidFill>
                  <a:srgbClr val="000000"/>
                </a:solidFill>
                <a:latin typeface="Arial"/>
                <a:ea typeface="Arial"/>
                <a:cs typeface="Arial"/>
                <a:sym typeface="Arial"/>
              </a:rPr>
              <a:t>interface </a:t>
            </a:r>
            <a:br>
              <a:rPr lang="en-US" sz="2200" b="0" i="0" u="none" strike="noStrike" cap="none">
                <a:solidFill>
                  <a:srgbClr val="000000"/>
                </a:solidFill>
                <a:latin typeface="Arial"/>
                <a:ea typeface="Arial"/>
                <a:cs typeface="Arial"/>
                <a:sym typeface="Arial"/>
              </a:rPr>
            </a:br>
            <a:r>
              <a:rPr lang="en-US" sz="2200" b="0" i="0" u="none" strike="noStrike" cap="none">
                <a:solidFill>
                  <a:srgbClr val="000000"/>
                </a:solidFill>
                <a:latin typeface="Arial"/>
                <a:ea typeface="Arial"/>
                <a:cs typeface="Arial"/>
                <a:sym typeface="Arial"/>
              </a:rPr>
              <a:t>design</a:t>
            </a:r>
            <a:endParaRPr/>
          </a:p>
        </p:txBody>
      </p:sp>
      <p:sp>
        <p:nvSpPr>
          <p:cNvPr id="223" name="Google Shape;223;p24"/>
          <p:cNvSpPr/>
          <p:nvPr/>
        </p:nvSpPr>
        <p:spPr>
          <a:xfrm>
            <a:off x="7733672" y="4365104"/>
            <a:ext cx="1962729" cy="1017670"/>
          </a:xfrm>
          <a:prstGeom prst="roundRect">
            <a:avLst>
              <a:gd name="adj" fmla="val 7883"/>
            </a:avLst>
          </a:prstGeom>
          <a:solidFill>
            <a:srgbClr val="BBD6EE"/>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0" i="0" u="none" strike="noStrike" cap="none">
                <a:solidFill>
                  <a:srgbClr val="000000"/>
                </a:solidFill>
                <a:latin typeface="Arial"/>
                <a:ea typeface="Arial"/>
                <a:cs typeface="Arial"/>
                <a:sym typeface="Arial"/>
              </a:rPr>
              <a:t>Customer </a:t>
            </a:r>
            <a:br>
              <a:rPr lang="en-US" sz="2200" b="0" i="0" u="none" strike="noStrike" cap="none">
                <a:solidFill>
                  <a:srgbClr val="000000"/>
                </a:solidFill>
                <a:latin typeface="Arial"/>
                <a:ea typeface="Arial"/>
                <a:cs typeface="Arial"/>
                <a:sym typeface="Arial"/>
              </a:rPr>
            </a:br>
            <a:r>
              <a:rPr lang="en-US" sz="2200" b="0" i="0" u="none" strike="noStrike" cap="none">
                <a:solidFill>
                  <a:srgbClr val="000000"/>
                </a:solidFill>
                <a:latin typeface="Arial"/>
                <a:ea typeface="Arial"/>
                <a:cs typeface="Arial"/>
                <a:sym typeface="Arial"/>
              </a:rPr>
              <a:t>testing</a:t>
            </a:r>
            <a:endParaRPr/>
          </a:p>
        </p:txBody>
      </p:sp>
      <p:sp>
        <p:nvSpPr>
          <p:cNvPr id="224" name="Google Shape;224;p24"/>
          <p:cNvSpPr/>
          <p:nvPr/>
        </p:nvSpPr>
        <p:spPr>
          <a:xfrm>
            <a:off x="7733672" y="2564904"/>
            <a:ext cx="1962729" cy="1017670"/>
          </a:xfrm>
          <a:prstGeom prst="roundRect">
            <a:avLst>
              <a:gd name="adj" fmla="val 7883"/>
            </a:avLst>
          </a:prstGeom>
          <a:solidFill>
            <a:srgbClr val="FBE4D4"/>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0" i="0" u="none" strike="noStrike" cap="none">
                <a:solidFill>
                  <a:srgbClr val="000000"/>
                </a:solidFill>
                <a:latin typeface="Arial"/>
                <a:ea typeface="Arial"/>
                <a:cs typeface="Arial"/>
                <a:sym typeface="Arial"/>
              </a:rPr>
              <a:t>User stories </a:t>
            </a:r>
            <a:br>
              <a:rPr lang="en-US" sz="2200" b="0" i="0" u="none" strike="noStrike" cap="none">
                <a:solidFill>
                  <a:srgbClr val="000000"/>
                </a:solidFill>
                <a:latin typeface="Arial"/>
                <a:ea typeface="Arial"/>
                <a:cs typeface="Arial"/>
                <a:sym typeface="Arial"/>
              </a:rPr>
            </a:br>
            <a:r>
              <a:rPr lang="en-US" sz="2200" b="0" i="0" u="none" strike="noStrike" cap="none">
                <a:solidFill>
                  <a:srgbClr val="000000"/>
                </a:solidFill>
                <a:latin typeface="Arial"/>
                <a:ea typeface="Arial"/>
                <a:cs typeface="Arial"/>
                <a:sym typeface="Arial"/>
              </a:rPr>
              <a:t> and </a:t>
            </a:r>
            <a:br>
              <a:rPr lang="en-US" sz="2200" b="0" i="0" u="none" strike="noStrike" cap="none">
                <a:solidFill>
                  <a:srgbClr val="000000"/>
                </a:solidFill>
                <a:latin typeface="Arial"/>
                <a:ea typeface="Arial"/>
                <a:cs typeface="Arial"/>
                <a:sym typeface="Arial"/>
              </a:rPr>
            </a:br>
            <a:r>
              <a:rPr lang="en-US" sz="2200" b="0" i="0" u="none" strike="noStrike" cap="none">
                <a:solidFill>
                  <a:srgbClr val="000000"/>
                </a:solidFill>
                <a:latin typeface="Arial"/>
                <a:ea typeface="Arial"/>
                <a:cs typeface="Arial"/>
                <a:sym typeface="Arial"/>
              </a:rPr>
              <a:t>scenarios</a:t>
            </a:r>
            <a:endParaRPr/>
          </a:p>
        </p:txBody>
      </p:sp>
      <p:cxnSp>
        <p:nvCxnSpPr>
          <p:cNvPr id="225" name="Google Shape;225;p24"/>
          <p:cNvCxnSpPr/>
          <p:nvPr/>
        </p:nvCxnSpPr>
        <p:spPr>
          <a:xfrm rot="10800000">
            <a:off x="6124661" y="4823744"/>
            <a:ext cx="11913" cy="560452"/>
          </a:xfrm>
          <a:prstGeom prst="straightConnector1">
            <a:avLst/>
          </a:prstGeom>
          <a:noFill/>
          <a:ln w="76200" cap="flat" cmpd="sng">
            <a:solidFill>
              <a:srgbClr val="A5A5A5"/>
            </a:solidFill>
            <a:prstDash val="solid"/>
            <a:round/>
            <a:headEnd type="stealth" w="med" len="med"/>
            <a:tailEnd type="stealth" w="med" len="med"/>
          </a:ln>
        </p:spPr>
      </p:cxnSp>
      <p:cxnSp>
        <p:nvCxnSpPr>
          <p:cNvPr id="226" name="Google Shape;226;p24"/>
          <p:cNvCxnSpPr>
            <a:stCxn id="217" idx="1"/>
            <a:endCxn id="219" idx="3"/>
          </p:cNvCxnSpPr>
          <p:nvPr/>
        </p:nvCxnSpPr>
        <p:spPr>
          <a:xfrm rot="10800000">
            <a:off x="4458231" y="3073843"/>
            <a:ext cx="990900" cy="276900"/>
          </a:xfrm>
          <a:prstGeom prst="straightConnector1">
            <a:avLst/>
          </a:prstGeom>
          <a:noFill/>
          <a:ln w="76200" cap="flat" cmpd="sng">
            <a:solidFill>
              <a:srgbClr val="A5A5A5"/>
            </a:solidFill>
            <a:prstDash val="solid"/>
            <a:round/>
            <a:headEnd type="stealth" w="med" len="med"/>
            <a:tailEnd type="stealth" w="med" len="med"/>
          </a:ln>
        </p:spPr>
      </p:cxnSp>
      <p:cxnSp>
        <p:nvCxnSpPr>
          <p:cNvPr id="227" name="Google Shape;227;p24"/>
          <p:cNvCxnSpPr>
            <a:stCxn id="217" idx="3"/>
            <a:endCxn id="221" idx="3"/>
          </p:cNvCxnSpPr>
          <p:nvPr/>
        </p:nvCxnSpPr>
        <p:spPr>
          <a:xfrm flipH="1">
            <a:off x="4490331" y="4583844"/>
            <a:ext cx="958800" cy="290100"/>
          </a:xfrm>
          <a:prstGeom prst="straightConnector1">
            <a:avLst/>
          </a:prstGeom>
          <a:noFill/>
          <a:ln w="76200" cap="flat" cmpd="sng">
            <a:solidFill>
              <a:srgbClr val="A5A5A5"/>
            </a:solidFill>
            <a:prstDash val="solid"/>
            <a:round/>
            <a:headEnd type="stealth" w="med" len="med"/>
            <a:tailEnd type="stealth" w="med" len="med"/>
          </a:ln>
        </p:spPr>
      </p:cxnSp>
      <p:cxnSp>
        <p:nvCxnSpPr>
          <p:cNvPr id="228" name="Google Shape;228;p24"/>
          <p:cNvCxnSpPr>
            <a:stCxn id="217" idx="5"/>
            <a:endCxn id="223" idx="1"/>
          </p:cNvCxnSpPr>
          <p:nvPr/>
        </p:nvCxnSpPr>
        <p:spPr>
          <a:xfrm>
            <a:off x="6835927" y="4583844"/>
            <a:ext cx="897600" cy="290100"/>
          </a:xfrm>
          <a:prstGeom prst="straightConnector1">
            <a:avLst/>
          </a:prstGeom>
          <a:noFill/>
          <a:ln w="76200" cap="flat" cmpd="sng">
            <a:solidFill>
              <a:srgbClr val="A5A5A5"/>
            </a:solidFill>
            <a:prstDash val="solid"/>
            <a:round/>
            <a:headEnd type="stealth" w="med" len="med"/>
            <a:tailEnd type="stealth" w="med" len="med"/>
          </a:ln>
        </p:spPr>
      </p:cxnSp>
      <p:cxnSp>
        <p:nvCxnSpPr>
          <p:cNvPr id="229" name="Google Shape;229;p24"/>
          <p:cNvCxnSpPr>
            <a:stCxn id="217" idx="7"/>
            <a:endCxn id="224" idx="1"/>
          </p:cNvCxnSpPr>
          <p:nvPr/>
        </p:nvCxnSpPr>
        <p:spPr>
          <a:xfrm rot="10800000" flipH="1">
            <a:off x="6835927" y="3073843"/>
            <a:ext cx="897600" cy="276900"/>
          </a:xfrm>
          <a:prstGeom prst="straightConnector1">
            <a:avLst/>
          </a:prstGeom>
          <a:noFill/>
          <a:ln w="76200" cap="flat" cmpd="sng">
            <a:solidFill>
              <a:srgbClr val="A5A5A5"/>
            </a:solidFill>
            <a:prstDash val="solid"/>
            <a:round/>
            <a:headEnd type="stealth" w="med" len="med"/>
            <a:tailEnd type="stealth" w="med" len="med"/>
          </a:ln>
        </p:spPr>
      </p:cxnSp>
      <p:sp>
        <p:nvSpPr>
          <p:cNvPr id="230" name="Google Shape;230;p24"/>
          <p:cNvSpPr txBox="1"/>
          <p:nvPr/>
        </p:nvSpPr>
        <p:spPr>
          <a:xfrm>
            <a:off x="7284799" y="1828800"/>
            <a:ext cx="23823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Quản lý tầm nhìn sản phẩm</a:t>
            </a:r>
            <a:endParaRPr sz="1400" b="0" i="0" u="none" strike="noStrike" cap="none">
              <a:solidFill>
                <a:srgbClr val="000000"/>
              </a:solidFill>
              <a:latin typeface="Arial"/>
              <a:ea typeface="Arial"/>
              <a:cs typeface="Arial"/>
              <a:sym typeface="Arial"/>
            </a:endParaRPr>
          </a:p>
        </p:txBody>
      </p:sp>
      <p:sp>
        <p:nvSpPr>
          <p:cNvPr id="231" name="Google Shape;231;p24"/>
          <p:cNvSpPr txBox="1"/>
          <p:nvPr/>
        </p:nvSpPr>
        <p:spPr>
          <a:xfrm>
            <a:off x="7733671" y="3659516"/>
            <a:ext cx="30700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Câu chuyện khách hàng và kịch bản</a:t>
            </a:r>
            <a:endParaRPr sz="1400" b="0" i="0" u="none" strike="noStrike" cap="none">
              <a:solidFill>
                <a:srgbClr val="000000"/>
              </a:solidFill>
              <a:latin typeface="Arial"/>
              <a:ea typeface="Arial"/>
              <a:cs typeface="Arial"/>
              <a:sym typeface="Arial"/>
            </a:endParaRPr>
          </a:p>
        </p:txBody>
      </p:sp>
      <p:sp>
        <p:nvSpPr>
          <p:cNvPr id="232" name="Google Shape;232;p24"/>
          <p:cNvSpPr txBox="1"/>
          <p:nvPr/>
        </p:nvSpPr>
        <p:spPr>
          <a:xfrm>
            <a:off x="7809346" y="5384196"/>
            <a:ext cx="188705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Khách hàng kiểm thử</a:t>
            </a:r>
            <a:endParaRPr sz="1400" b="0" i="0" u="none" strike="noStrike" cap="none">
              <a:solidFill>
                <a:srgbClr val="000000"/>
              </a:solidFill>
              <a:latin typeface="Arial"/>
              <a:ea typeface="Arial"/>
              <a:cs typeface="Arial"/>
              <a:sym typeface="Arial"/>
            </a:endParaRPr>
          </a:p>
        </p:txBody>
      </p:sp>
      <p:sp>
        <p:nvSpPr>
          <p:cNvPr id="233" name="Google Shape;233;p24"/>
          <p:cNvSpPr txBox="1"/>
          <p:nvPr/>
        </p:nvSpPr>
        <p:spPr>
          <a:xfrm>
            <a:off x="2661042" y="5384196"/>
            <a:ext cx="17972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Kiểm thử chấp nhận</a:t>
            </a:r>
            <a:endParaRPr sz="1400" b="0" i="0" u="none" strike="noStrike" cap="none">
              <a:solidFill>
                <a:srgbClr val="000000"/>
              </a:solidFill>
              <a:latin typeface="Arial"/>
              <a:ea typeface="Arial"/>
              <a:cs typeface="Arial"/>
              <a:sym typeface="Arial"/>
            </a:endParaRPr>
          </a:p>
        </p:txBody>
      </p:sp>
      <p:sp>
        <p:nvSpPr>
          <p:cNvPr id="234" name="Google Shape;234;p24"/>
          <p:cNvSpPr txBox="1"/>
          <p:nvPr/>
        </p:nvSpPr>
        <p:spPr>
          <a:xfrm>
            <a:off x="7046230" y="5965970"/>
            <a:ext cx="25699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Thiết kế giao diện người dùng</a:t>
            </a:r>
            <a:endParaRPr sz="1400" b="0" i="0" u="none" strike="noStrike" cap="none">
              <a:solidFill>
                <a:srgbClr val="000000"/>
              </a:solidFill>
              <a:latin typeface="Arial"/>
              <a:ea typeface="Arial"/>
              <a:cs typeface="Arial"/>
              <a:sym typeface="Arial"/>
            </a:endParaRPr>
          </a:p>
        </p:txBody>
      </p:sp>
      <p:sp>
        <p:nvSpPr>
          <p:cNvPr id="235" name="Google Shape;235;p24"/>
          <p:cNvSpPr txBox="1"/>
          <p:nvPr/>
        </p:nvSpPr>
        <p:spPr>
          <a:xfrm>
            <a:off x="1469993" y="3716681"/>
            <a:ext cx="30203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Quản lý việc cần làm cho sản phẩm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55555"/>
              <a:buNone/>
            </a:pPr>
            <a:r>
              <a:rPr lang="en-US"/>
              <a:t>Vòng đời phát triển phần mềm (SDLC)</a:t>
            </a:r>
            <a:br>
              <a:rPr lang="en-US"/>
            </a:br>
            <a:r>
              <a:rPr lang="en-US"/>
              <a:t>	Mô hình thác nước</a:t>
            </a:r>
            <a:endParaRPr/>
          </a:p>
        </p:txBody>
      </p:sp>
      <p:sp>
        <p:nvSpPr>
          <p:cNvPr id="241" name="Google Shape;241;p25"/>
          <p:cNvSpPr txBox="1">
            <a:spLocks noGrp="1"/>
          </p:cNvSpPr>
          <p:nvPr>
            <p:ph type="sldNum" idx="12"/>
          </p:nvPr>
        </p:nvSpPr>
        <p:spPr>
          <a:xfrm>
            <a:off x="11159797" y="6562244"/>
            <a:ext cx="960699" cy="23965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en-US"/>
              <a:t>14</a:t>
            </a:fld>
            <a:endParaRPr/>
          </a:p>
        </p:txBody>
      </p:sp>
      <p:sp>
        <p:nvSpPr>
          <p:cNvPr id="242" name="Google Shape;242;p25"/>
          <p:cNvSpPr/>
          <p:nvPr/>
        </p:nvSpPr>
        <p:spPr>
          <a:xfrm>
            <a:off x="1795190" y="1670020"/>
            <a:ext cx="1808738" cy="860683"/>
          </a:xfrm>
          <a:prstGeom prst="roundRect">
            <a:avLst>
              <a:gd name="adj" fmla="val 50000"/>
            </a:avLst>
          </a:prstGeom>
          <a:solidFill>
            <a:srgbClr val="D8E2F3"/>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Requirements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definition</a:t>
            </a:r>
            <a:endParaRPr/>
          </a:p>
        </p:txBody>
      </p:sp>
      <p:sp>
        <p:nvSpPr>
          <p:cNvPr id="243" name="Google Shape;243;p25"/>
          <p:cNvSpPr/>
          <p:nvPr/>
        </p:nvSpPr>
        <p:spPr>
          <a:xfrm>
            <a:off x="3495174" y="2663755"/>
            <a:ext cx="1808738" cy="860683"/>
          </a:xfrm>
          <a:prstGeom prst="roundRect">
            <a:avLst>
              <a:gd name="adj" fmla="val 50000"/>
            </a:avLst>
          </a:prstGeom>
          <a:solidFill>
            <a:srgbClr val="D8E2F3"/>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System and Software design</a:t>
            </a:r>
            <a:endParaRPr/>
          </a:p>
        </p:txBody>
      </p:sp>
      <p:sp>
        <p:nvSpPr>
          <p:cNvPr id="244" name="Google Shape;244;p25"/>
          <p:cNvSpPr/>
          <p:nvPr/>
        </p:nvSpPr>
        <p:spPr>
          <a:xfrm>
            <a:off x="5084522" y="3667005"/>
            <a:ext cx="1808738" cy="860683"/>
          </a:xfrm>
          <a:prstGeom prst="roundRect">
            <a:avLst>
              <a:gd name="adj" fmla="val 50000"/>
            </a:avLst>
          </a:prstGeom>
          <a:solidFill>
            <a:srgbClr val="D8E2F3"/>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Implementation and unit testing</a:t>
            </a:r>
            <a:endParaRPr/>
          </a:p>
        </p:txBody>
      </p:sp>
      <p:sp>
        <p:nvSpPr>
          <p:cNvPr id="245" name="Google Shape;245;p25"/>
          <p:cNvSpPr/>
          <p:nvPr/>
        </p:nvSpPr>
        <p:spPr>
          <a:xfrm>
            <a:off x="6701745" y="4590107"/>
            <a:ext cx="1808738" cy="860683"/>
          </a:xfrm>
          <a:prstGeom prst="roundRect">
            <a:avLst>
              <a:gd name="adj" fmla="val 50000"/>
            </a:avLst>
          </a:prstGeom>
          <a:solidFill>
            <a:srgbClr val="D8E2F3"/>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Integration and system testing</a:t>
            </a:r>
            <a:endParaRPr/>
          </a:p>
        </p:txBody>
      </p:sp>
      <p:sp>
        <p:nvSpPr>
          <p:cNvPr id="246" name="Google Shape;246;p25"/>
          <p:cNvSpPr/>
          <p:nvPr/>
        </p:nvSpPr>
        <p:spPr>
          <a:xfrm>
            <a:off x="8256240" y="5592654"/>
            <a:ext cx="1808738" cy="860683"/>
          </a:xfrm>
          <a:prstGeom prst="roundRect">
            <a:avLst>
              <a:gd name="adj" fmla="val 50000"/>
            </a:avLst>
          </a:prstGeom>
          <a:solidFill>
            <a:srgbClr val="D8E2F3"/>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Operation and maintenance</a:t>
            </a:r>
            <a:endParaRPr/>
          </a:p>
        </p:txBody>
      </p:sp>
      <p:cxnSp>
        <p:nvCxnSpPr>
          <p:cNvPr id="247" name="Google Shape;247;p25"/>
          <p:cNvCxnSpPr>
            <a:stCxn id="242" idx="3"/>
            <a:endCxn id="243" idx="0"/>
          </p:cNvCxnSpPr>
          <p:nvPr/>
        </p:nvCxnSpPr>
        <p:spPr>
          <a:xfrm>
            <a:off x="3603928" y="2100362"/>
            <a:ext cx="795600" cy="563400"/>
          </a:xfrm>
          <a:prstGeom prst="bentConnector2">
            <a:avLst/>
          </a:prstGeom>
          <a:noFill/>
          <a:ln w="38100" cap="flat" cmpd="sng">
            <a:solidFill>
              <a:schemeClr val="dk1"/>
            </a:solidFill>
            <a:prstDash val="solid"/>
            <a:round/>
            <a:headEnd type="none" w="sm" len="sm"/>
            <a:tailEnd type="triangle" w="med" len="med"/>
          </a:ln>
        </p:spPr>
      </p:cxnSp>
      <p:cxnSp>
        <p:nvCxnSpPr>
          <p:cNvPr id="248" name="Google Shape;248;p25"/>
          <p:cNvCxnSpPr>
            <a:stCxn id="243" idx="3"/>
            <a:endCxn id="244" idx="0"/>
          </p:cNvCxnSpPr>
          <p:nvPr/>
        </p:nvCxnSpPr>
        <p:spPr>
          <a:xfrm>
            <a:off x="5303912" y="3094096"/>
            <a:ext cx="684900" cy="573000"/>
          </a:xfrm>
          <a:prstGeom prst="bentConnector2">
            <a:avLst/>
          </a:prstGeom>
          <a:noFill/>
          <a:ln w="38100" cap="flat" cmpd="sng">
            <a:solidFill>
              <a:schemeClr val="dk1"/>
            </a:solidFill>
            <a:prstDash val="solid"/>
            <a:round/>
            <a:headEnd type="none" w="sm" len="sm"/>
            <a:tailEnd type="triangle" w="med" len="med"/>
          </a:ln>
        </p:spPr>
      </p:cxnSp>
      <p:cxnSp>
        <p:nvCxnSpPr>
          <p:cNvPr id="249" name="Google Shape;249;p25"/>
          <p:cNvCxnSpPr>
            <a:stCxn id="244" idx="3"/>
            <a:endCxn id="245" idx="0"/>
          </p:cNvCxnSpPr>
          <p:nvPr/>
        </p:nvCxnSpPr>
        <p:spPr>
          <a:xfrm>
            <a:off x="6893260" y="4097347"/>
            <a:ext cx="712800" cy="492900"/>
          </a:xfrm>
          <a:prstGeom prst="bentConnector2">
            <a:avLst/>
          </a:prstGeom>
          <a:noFill/>
          <a:ln w="38100" cap="flat" cmpd="sng">
            <a:solidFill>
              <a:schemeClr val="dk1"/>
            </a:solidFill>
            <a:prstDash val="solid"/>
            <a:round/>
            <a:headEnd type="none" w="sm" len="sm"/>
            <a:tailEnd type="triangle" w="med" len="med"/>
          </a:ln>
        </p:spPr>
      </p:cxnSp>
      <p:cxnSp>
        <p:nvCxnSpPr>
          <p:cNvPr id="250" name="Google Shape;250;p25"/>
          <p:cNvCxnSpPr>
            <a:stCxn id="245" idx="3"/>
            <a:endCxn id="246" idx="0"/>
          </p:cNvCxnSpPr>
          <p:nvPr/>
        </p:nvCxnSpPr>
        <p:spPr>
          <a:xfrm>
            <a:off x="8510483" y="5020449"/>
            <a:ext cx="650100" cy="572100"/>
          </a:xfrm>
          <a:prstGeom prst="bentConnector2">
            <a:avLst/>
          </a:prstGeom>
          <a:noFill/>
          <a:ln w="38100" cap="flat" cmpd="sng">
            <a:solidFill>
              <a:schemeClr val="dk1"/>
            </a:solidFill>
            <a:prstDash val="solid"/>
            <a:round/>
            <a:headEnd type="none" w="sm" len="sm"/>
            <a:tailEnd type="triangle" w="med" len="med"/>
          </a:ln>
        </p:spPr>
      </p:cxnSp>
      <p:cxnSp>
        <p:nvCxnSpPr>
          <p:cNvPr id="251" name="Google Shape;251;p25"/>
          <p:cNvCxnSpPr>
            <a:endCxn id="245" idx="2"/>
          </p:cNvCxnSpPr>
          <p:nvPr/>
        </p:nvCxnSpPr>
        <p:spPr>
          <a:xfrm rot="10800000">
            <a:off x="7606114" y="5450790"/>
            <a:ext cx="650100" cy="572100"/>
          </a:xfrm>
          <a:prstGeom prst="bentConnector2">
            <a:avLst/>
          </a:prstGeom>
          <a:noFill/>
          <a:ln w="38100" cap="flat" cmpd="sng">
            <a:solidFill>
              <a:schemeClr val="dk1"/>
            </a:solidFill>
            <a:prstDash val="solid"/>
            <a:round/>
            <a:headEnd type="none" w="sm" len="sm"/>
            <a:tailEnd type="triangle" w="med" len="med"/>
          </a:ln>
        </p:spPr>
      </p:cxnSp>
      <p:cxnSp>
        <p:nvCxnSpPr>
          <p:cNvPr id="252" name="Google Shape;252;p25"/>
          <p:cNvCxnSpPr>
            <a:endCxn id="244" idx="2"/>
          </p:cNvCxnSpPr>
          <p:nvPr/>
        </p:nvCxnSpPr>
        <p:spPr>
          <a:xfrm rot="10800000">
            <a:off x="5988891" y="4527688"/>
            <a:ext cx="2216700" cy="1495200"/>
          </a:xfrm>
          <a:prstGeom prst="bentConnector2">
            <a:avLst/>
          </a:prstGeom>
          <a:noFill/>
          <a:ln w="38100" cap="flat" cmpd="sng">
            <a:solidFill>
              <a:schemeClr val="dk1"/>
            </a:solidFill>
            <a:prstDash val="solid"/>
            <a:round/>
            <a:headEnd type="none" w="sm" len="sm"/>
            <a:tailEnd type="triangle" w="med" len="med"/>
          </a:ln>
        </p:spPr>
      </p:cxnSp>
      <p:cxnSp>
        <p:nvCxnSpPr>
          <p:cNvPr id="253" name="Google Shape;253;p25"/>
          <p:cNvCxnSpPr>
            <a:stCxn id="246" idx="1"/>
            <a:endCxn id="243" idx="2"/>
          </p:cNvCxnSpPr>
          <p:nvPr/>
        </p:nvCxnSpPr>
        <p:spPr>
          <a:xfrm rot="10800000">
            <a:off x="4399440" y="3524296"/>
            <a:ext cx="3856800" cy="2498700"/>
          </a:xfrm>
          <a:prstGeom prst="bentConnector2">
            <a:avLst/>
          </a:prstGeom>
          <a:noFill/>
          <a:ln w="38100" cap="flat" cmpd="sng">
            <a:solidFill>
              <a:schemeClr val="dk1"/>
            </a:solidFill>
            <a:prstDash val="solid"/>
            <a:round/>
            <a:headEnd type="none" w="sm" len="sm"/>
            <a:tailEnd type="triangle" w="med" len="med"/>
          </a:ln>
        </p:spPr>
      </p:cxnSp>
      <p:cxnSp>
        <p:nvCxnSpPr>
          <p:cNvPr id="254" name="Google Shape;254;p25"/>
          <p:cNvCxnSpPr>
            <a:stCxn id="246" idx="1"/>
            <a:endCxn id="242" idx="2"/>
          </p:cNvCxnSpPr>
          <p:nvPr/>
        </p:nvCxnSpPr>
        <p:spPr>
          <a:xfrm rot="10800000">
            <a:off x="2699640" y="2530696"/>
            <a:ext cx="5556600" cy="3492300"/>
          </a:xfrm>
          <a:prstGeom prst="bentConnector2">
            <a:avLst/>
          </a:prstGeom>
          <a:noFill/>
          <a:ln w="38100" cap="flat" cmpd="sng">
            <a:solidFill>
              <a:schemeClr val="dk1"/>
            </a:solidFill>
            <a:prstDash val="solid"/>
            <a:round/>
            <a:headEnd type="none" w="sm" len="sm"/>
            <a:tailEnd type="triangle" w="med" len="med"/>
          </a:ln>
        </p:spPr>
      </p:cxnSp>
      <p:sp>
        <p:nvSpPr>
          <p:cNvPr id="255" name="Google Shape;255;p25"/>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Ian Sommerville (2015), Software Engineering, 10th Edition, Pearson.</a:t>
            </a:r>
            <a:endParaRPr sz="1000" b="0" i="0" u="none" strike="noStrike" cap="none">
              <a:solidFill>
                <a:srgbClr val="000000"/>
              </a:solidFill>
              <a:latin typeface="Arial"/>
              <a:ea typeface="Arial"/>
              <a:cs typeface="Arial"/>
              <a:sym typeface="Arial"/>
            </a:endParaRPr>
          </a:p>
        </p:txBody>
      </p:sp>
      <p:sp>
        <p:nvSpPr>
          <p:cNvPr id="256" name="Google Shape;256;p25"/>
          <p:cNvSpPr txBox="1"/>
          <p:nvPr/>
        </p:nvSpPr>
        <p:spPr>
          <a:xfrm>
            <a:off x="3606509" y="1792584"/>
            <a:ext cx="173637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Định nghĩa nhu cầu</a:t>
            </a:r>
            <a:endParaRPr sz="1400" b="0" i="0" u="none" strike="noStrike" cap="none">
              <a:solidFill>
                <a:srgbClr val="000000"/>
              </a:solidFill>
              <a:latin typeface="Arial"/>
              <a:ea typeface="Arial"/>
              <a:cs typeface="Arial"/>
              <a:sym typeface="Arial"/>
            </a:endParaRPr>
          </a:p>
        </p:txBody>
      </p:sp>
      <p:sp>
        <p:nvSpPr>
          <p:cNvPr id="257" name="Google Shape;257;p25"/>
          <p:cNvSpPr txBox="1"/>
          <p:nvPr/>
        </p:nvSpPr>
        <p:spPr>
          <a:xfrm>
            <a:off x="5303913" y="2786319"/>
            <a:ext cx="269977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Thiết kế hệ thống và phần mềm</a:t>
            </a:r>
            <a:endParaRPr sz="1400" b="0" i="0" u="none" strike="noStrike" cap="none">
              <a:solidFill>
                <a:srgbClr val="000000"/>
              </a:solidFill>
              <a:latin typeface="Arial"/>
              <a:ea typeface="Arial"/>
              <a:cs typeface="Arial"/>
              <a:sym typeface="Arial"/>
            </a:endParaRPr>
          </a:p>
        </p:txBody>
      </p:sp>
      <p:sp>
        <p:nvSpPr>
          <p:cNvPr id="258" name="Google Shape;258;p25"/>
          <p:cNvSpPr txBox="1"/>
          <p:nvPr/>
        </p:nvSpPr>
        <p:spPr>
          <a:xfrm>
            <a:off x="6909779" y="3789569"/>
            <a:ext cx="22829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Cài đặt và kiểm thử đơn vị</a:t>
            </a:r>
            <a:endParaRPr sz="1400" b="0" i="0" u="none" strike="noStrike" cap="none">
              <a:solidFill>
                <a:srgbClr val="000000"/>
              </a:solidFill>
              <a:latin typeface="Arial"/>
              <a:ea typeface="Arial"/>
              <a:cs typeface="Arial"/>
              <a:sym typeface="Arial"/>
            </a:endParaRPr>
          </a:p>
        </p:txBody>
      </p:sp>
      <p:sp>
        <p:nvSpPr>
          <p:cNvPr id="259" name="Google Shape;259;p25"/>
          <p:cNvSpPr txBox="1"/>
          <p:nvPr/>
        </p:nvSpPr>
        <p:spPr>
          <a:xfrm>
            <a:off x="8510483" y="4712672"/>
            <a:ext cx="26292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Tích hợp và kiểm thử hệ thống</a:t>
            </a:r>
            <a:endParaRPr sz="1400" b="0" i="0" u="none" strike="noStrike" cap="none">
              <a:solidFill>
                <a:srgbClr val="000000"/>
              </a:solidFill>
              <a:latin typeface="Arial"/>
              <a:ea typeface="Arial"/>
              <a:cs typeface="Arial"/>
              <a:sym typeface="Arial"/>
            </a:endParaRPr>
          </a:p>
        </p:txBody>
      </p:sp>
      <p:sp>
        <p:nvSpPr>
          <p:cNvPr id="260" name="Google Shape;260;p25"/>
          <p:cNvSpPr txBox="1"/>
          <p:nvPr/>
        </p:nvSpPr>
        <p:spPr>
          <a:xfrm>
            <a:off x="9224307" y="5306551"/>
            <a:ext cx="173637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Vận hành và bảo trì</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Phát triển dựa trên kế hoạch và Phát triển agile</a:t>
            </a:r>
            <a:endParaRPr/>
          </a:p>
        </p:txBody>
      </p:sp>
      <p:sp>
        <p:nvSpPr>
          <p:cNvPr id="266" name="Google Shape;266;p26"/>
          <p:cNvSpPr txBox="1">
            <a:spLocks noGrp="1"/>
          </p:cNvSpPr>
          <p:nvPr>
            <p:ph type="sldNum" idx="12"/>
          </p:nvPr>
        </p:nvSpPr>
        <p:spPr>
          <a:xfrm>
            <a:off x="11159797" y="6562244"/>
            <a:ext cx="960699" cy="23965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en-US"/>
              <a:t>15</a:t>
            </a:fld>
            <a:endParaRPr/>
          </a:p>
        </p:txBody>
      </p:sp>
      <p:sp>
        <p:nvSpPr>
          <p:cNvPr id="267" name="Google Shape;267;p26"/>
          <p:cNvSpPr/>
          <p:nvPr/>
        </p:nvSpPr>
        <p:spPr>
          <a:xfrm>
            <a:off x="5150856" y="2264252"/>
            <a:ext cx="1584176" cy="720080"/>
          </a:xfrm>
          <a:prstGeom prst="roundRect">
            <a:avLst>
              <a:gd name="adj" fmla="val 9274"/>
            </a:avLst>
          </a:prstGeom>
          <a:solidFill>
            <a:srgbClr val="A8D08C"/>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Requirements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specification</a:t>
            </a:r>
            <a:endParaRPr/>
          </a:p>
        </p:txBody>
      </p:sp>
      <p:sp>
        <p:nvSpPr>
          <p:cNvPr id="268" name="Google Shape;268;p26"/>
          <p:cNvSpPr/>
          <p:nvPr/>
        </p:nvSpPr>
        <p:spPr>
          <a:xfrm>
            <a:off x="2567608" y="2193952"/>
            <a:ext cx="1808738" cy="860683"/>
          </a:xfrm>
          <a:prstGeom prst="roundRect">
            <a:avLst>
              <a:gd name="adj" fmla="val 50000"/>
            </a:avLst>
          </a:prstGeom>
          <a:solidFill>
            <a:srgbClr val="D8E2F3"/>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Requirements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engineering</a:t>
            </a:r>
            <a:endParaRPr/>
          </a:p>
        </p:txBody>
      </p:sp>
      <p:sp>
        <p:nvSpPr>
          <p:cNvPr id="269" name="Google Shape;269;p26"/>
          <p:cNvSpPr/>
          <p:nvPr/>
        </p:nvSpPr>
        <p:spPr>
          <a:xfrm>
            <a:off x="7412527" y="2193952"/>
            <a:ext cx="1808738" cy="860683"/>
          </a:xfrm>
          <a:prstGeom prst="roundRect">
            <a:avLst>
              <a:gd name="adj" fmla="val 50000"/>
            </a:avLst>
          </a:prstGeom>
          <a:solidFill>
            <a:srgbClr val="D8E2F3"/>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Design and implementation</a:t>
            </a:r>
            <a:endParaRPr/>
          </a:p>
        </p:txBody>
      </p:sp>
      <p:sp>
        <p:nvSpPr>
          <p:cNvPr id="270" name="Google Shape;270;p26"/>
          <p:cNvSpPr/>
          <p:nvPr/>
        </p:nvSpPr>
        <p:spPr>
          <a:xfrm>
            <a:off x="3732208" y="4941169"/>
            <a:ext cx="1808738" cy="860683"/>
          </a:xfrm>
          <a:prstGeom prst="roundRect">
            <a:avLst>
              <a:gd name="adj" fmla="val 50000"/>
            </a:avLst>
          </a:prstGeom>
          <a:solidFill>
            <a:srgbClr val="D8E2F3"/>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Requirements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engineering</a:t>
            </a:r>
            <a:endParaRPr/>
          </a:p>
        </p:txBody>
      </p:sp>
      <p:sp>
        <p:nvSpPr>
          <p:cNvPr id="271" name="Google Shape;271;p26"/>
          <p:cNvSpPr/>
          <p:nvPr/>
        </p:nvSpPr>
        <p:spPr>
          <a:xfrm>
            <a:off x="6705545" y="4941169"/>
            <a:ext cx="1808738" cy="860683"/>
          </a:xfrm>
          <a:prstGeom prst="roundRect">
            <a:avLst>
              <a:gd name="adj" fmla="val 50000"/>
            </a:avLst>
          </a:prstGeom>
          <a:solidFill>
            <a:srgbClr val="D8E2F3"/>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Design and implementation</a:t>
            </a:r>
            <a:endParaRPr/>
          </a:p>
        </p:txBody>
      </p:sp>
      <p:sp>
        <p:nvSpPr>
          <p:cNvPr id="272" name="Google Shape;272;p26"/>
          <p:cNvSpPr/>
          <p:nvPr/>
        </p:nvSpPr>
        <p:spPr>
          <a:xfrm>
            <a:off x="5015880" y="4437112"/>
            <a:ext cx="2160240" cy="1475121"/>
          </a:xfrm>
          <a:prstGeom prst="arc">
            <a:avLst>
              <a:gd name="adj1" fmla="val 11598803"/>
              <a:gd name="adj2" fmla="val 20782976"/>
            </a:avLst>
          </a:prstGeom>
          <a:noFill/>
          <a:ln w="381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3" name="Google Shape;273;p26"/>
          <p:cNvSpPr/>
          <p:nvPr/>
        </p:nvSpPr>
        <p:spPr>
          <a:xfrm>
            <a:off x="3863752" y="4589512"/>
            <a:ext cx="4464496" cy="1719809"/>
          </a:xfrm>
          <a:prstGeom prst="arc">
            <a:avLst>
              <a:gd name="adj1" fmla="val 629487"/>
              <a:gd name="adj2" fmla="val 10150990"/>
            </a:avLst>
          </a:prstGeom>
          <a:noFill/>
          <a:ln w="381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4" name="Google Shape;274;p26"/>
          <p:cNvSpPr/>
          <p:nvPr/>
        </p:nvSpPr>
        <p:spPr>
          <a:xfrm>
            <a:off x="3431402" y="1790650"/>
            <a:ext cx="5068073" cy="1822063"/>
          </a:xfrm>
          <a:prstGeom prst="arc">
            <a:avLst>
              <a:gd name="adj1" fmla="val 673640"/>
              <a:gd name="adj2" fmla="val 10250129"/>
            </a:avLst>
          </a:prstGeom>
          <a:noFill/>
          <a:ln w="381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5" name="Google Shape;275;p26"/>
          <p:cNvSpPr/>
          <p:nvPr/>
        </p:nvSpPr>
        <p:spPr>
          <a:xfrm>
            <a:off x="7998898" y="1855539"/>
            <a:ext cx="1193447" cy="960750"/>
          </a:xfrm>
          <a:prstGeom prst="arc">
            <a:avLst>
              <a:gd name="adj1" fmla="val 11598803"/>
              <a:gd name="adj2" fmla="val 659380"/>
            </a:avLst>
          </a:prstGeom>
          <a:noFill/>
          <a:ln w="38100"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6" name="Google Shape;276;p26"/>
          <p:cNvSpPr/>
          <p:nvPr/>
        </p:nvSpPr>
        <p:spPr>
          <a:xfrm>
            <a:off x="3143673" y="1805943"/>
            <a:ext cx="1193447" cy="960750"/>
          </a:xfrm>
          <a:prstGeom prst="arc">
            <a:avLst>
              <a:gd name="adj1" fmla="val 11598803"/>
              <a:gd name="adj2" fmla="val 659380"/>
            </a:avLst>
          </a:prstGeom>
          <a:noFill/>
          <a:ln w="38100"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277" name="Google Shape;277;p26"/>
          <p:cNvCxnSpPr>
            <a:stCxn id="268" idx="3"/>
            <a:endCxn id="267" idx="1"/>
          </p:cNvCxnSpPr>
          <p:nvPr/>
        </p:nvCxnSpPr>
        <p:spPr>
          <a:xfrm>
            <a:off x="4376346" y="2624294"/>
            <a:ext cx="774600" cy="0"/>
          </a:xfrm>
          <a:prstGeom prst="straightConnector1">
            <a:avLst/>
          </a:prstGeom>
          <a:noFill/>
          <a:ln w="38100" cap="flat" cmpd="sng">
            <a:solidFill>
              <a:schemeClr val="dk1"/>
            </a:solidFill>
            <a:prstDash val="solid"/>
            <a:round/>
            <a:headEnd type="none" w="sm" len="sm"/>
            <a:tailEnd type="triangle" w="med" len="med"/>
          </a:ln>
        </p:spPr>
      </p:cxnSp>
      <p:cxnSp>
        <p:nvCxnSpPr>
          <p:cNvPr id="278" name="Google Shape;278;p26"/>
          <p:cNvCxnSpPr>
            <a:endCxn id="269" idx="1"/>
          </p:cNvCxnSpPr>
          <p:nvPr/>
        </p:nvCxnSpPr>
        <p:spPr>
          <a:xfrm>
            <a:off x="6735127" y="2624294"/>
            <a:ext cx="677400" cy="0"/>
          </a:xfrm>
          <a:prstGeom prst="straightConnector1">
            <a:avLst/>
          </a:prstGeom>
          <a:noFill/>
          <a:ln w="38100" cap="flat" cmpd="sng">
            <a:solidFill>
              <a:schemeClr val="dk1"/>
            </a:solidFill>
            <a:prstDash val="solid"/>
            <a:round/>
            <a:headEnd type="none" w="sm" len="sm"/>
            <a:tailEnd type="triangle" w="med" len="med"/>
          </a:ln>
        </p:spPr>
      </p:cxnSp>
      <p:sp>
        <p:nvSpPr>
          <p:cNvPr id="279" name="Google Shape;279;p26"/>
          <p:cNvSpPr txBox="1"/>
          <p:nvPr/>
        </p:nvSpPr>
        <p:spPr>
          <a:xfrm>
            <a:off x="2251203" y="4514602"/>
            <a:ext cx="2589941"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C55A11"/>
                </a:solidFill>
                <a:latin typeface="Calibri"/>
                <a:ea typeface="Calibri"/>
                <a:cs typeface="Calibri"/>
                <a:sym typeface="Calibri"/>
              </a:rPr>
              <a:t>Agile development</a:t>
            </a:r>
            <a:endParaRPr/>
          </a:p>
        </p:txBody>
      </p:sp>
      <p:sp>
        <p:nvSpPr>
          <p:cNvPr id="280" name="Google Shape;280;p26"/>
          <p:cNvSpPr txBox="1"/>
          <p:nvPr/>
        </p:nvSpPr>
        <p:spPr>
          <a:xfrm>
            <a:off x="1809418" y="1340769"/>
            <a:ext cx="3861955"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accent1"/>
                </a:solidFill>
                <a:latin typeface="Calibri"/>
                <a:ea typeface="Calibri"/>
                <a:cs typeface="Calibri"/>
                <a:sym typeface="Calibri"/>
              </a:rPr>
              <a:t>Phát triển dựa trên kế hoạch</a:t>
            </a:r>
            <a:endParaRPr sz="2400" b="1" i="0" u="none" strike="noStrike" cap="none">
              <a:solidFill>
                <a:schemeClr val="accent1"/>
              </a:solidFill>
              <a:latin typeface="Calibri"/>
              <a:ea typeface="Calibri"/>
              <a:cs typeface="Calibri"/>
              <a:sym typeface="Calibri"/>
            </a:endParaRPr>
          </a:p>
        </p:txBody>
      </p:sp>
      <p:sp>
        <p:nvSpPr>
          <p:cNvPr id="281" name="Google Shape;281;p26"/>
          <p:cNvSpPr txBox="1"/>
          <p:nvPr/>
        </p:nvSpPr>
        <p:spPr>
          <a:xfrm>
            <a:off x="4037341" y="3645025"/>
            <a:ext cx="4041556"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Requirements change requests</a:t>
            </a:r>
            <a:endParaRPr/>
          </a:p>
        </p:txBody>
      </p:sp>
      <p:sp>
        <p:nvSpPr>
          <p:cNvPr id="282" name="Google Shape;282;p26"/>
          <p:cNvSpPr/>
          <p:nvPr/>
        </p:nvSpPr>
        <p:spPr>
          <a:xfrm>
            <a:off x="1775521" y="1360836"/>
            <a:ext cx="8568951" cy="2721207"/>
          </a:xfrm>
          <a:prstGeom prst="roundRect">
            <a:avLst>
              <a:gd name="adj" fmla="val 3436"/>
            </a:avLst>
          </a:prstGeom>
          <a:noFill/>
          <a:ln w="38100" cap="flat" cmpd="sng">
            <a:solidFill>
              <a:srgbClr val="2E75B5"/>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 name="Google Shape;283;p26"/>
          <p:cNvSpPr/>
          <p:nvPr/>
        </p:nvSpPr>
        <p:spPr>
          <a:xfrm>
            <a:off x="1795706" y="4240254"/>
            <a:ext cx="8568951" cy="2279610"/>
          </a:xfrm>
          <a:prstGeom prst="roundRect">
            <a:avLst>
              <a:gd name="adj" fmla="val 3436"/>
            </a:avLst>
          </a:prstGeom>
          <a:noFill/>
          <a:ln w="38100" cap="flat" cmpd="sng">
            <a:solidFill>
              <a:srgbClr val="C55A11"/>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4" name="Google Shape;284;p26"/>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Ian Sommerville (2015), Software Engineering, 10th Edition, Pearson.</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Sự liên tục của vòng đời phần mềm</a:t>
            </a:r>
            <a:endParaRPr/>
          </a:p>
        </p:txBody>
      </p:sp>
      <p:sp>
        <p:nvSpPr>
          <p:cNvPr id="290" name="Google Shape;290;p27"/>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1F3864"/>
              </a:buClr>
              <a:buSzPts val="2400"/>
              <a:buFont typeface="Noto Sans Symbols"/>
              <a:buNone/>
            </a:pPr>
            <a:endParaRPr/>
          </a:p>
        </p:txBody>
      </p:sp>
      <p:sp>
        <p:nvSpPr>
          <p:cNvPr id="291" name="Google Shape;291;p27"/>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Project Management Institute (2017), Agile Practice Guide, Project Management Institute</a:t>
            </a:r>
            <a:endParaRPr sz="1000" b="0" i="0" u="none" strike="noStrike" cap="none">
              <a:solidFill>
                <a:srgbClr val="000000"/>
              </a:solidFill>
              <a:latin typeface="Arial"/>
              <a:ea typeface="Arial"/>
              <a:cs typeface="Arial"/>
              <a:sym typeface="Arial"/>
            </a:endParaRPr>
          </a:p>
        </p:txBody>
      </p:sp>
      <p:cxnSp>
        <p:nvCxnSpPr>
          <p:cNvPr id="292" name="Google Shape;292;p27"/>
          <p:cNvCxnSpPr/>
          <p:nvPr/>
        </p:nvCxnSpPr>
        <p:spPr>
          <a:xfrm>
            <a:off x="3719736" y="5805264"/>
            <a:ext cx="5472608" cy="0"/>
          </a:xfrm>
          <a:prstGeom prst="straightConnector1">
            <a:avLst/>
          </a:prstGeom>
          <a:noFill/>
          <a:ln w="38100" cap="flat" cmpd="sng">
            <a:solidFill>
              <a:schemeClr val="dk1"/>
            </a:solidFill>
            <a:prstDash val="solid"/>
            <a:round/>
            <a:headEnd type="none" w="sm" len="sm"/>
            <a:tailEnd type="stealth" w="med" len="med"/>
          </a:ln>
        </p:spPr>
      </p:cxnSp>
      <p:cxnSp>
        <p:nvCxnSpPr>
          <p:cNvPr id="293" name="Google Shape;293;p27"/>
          <p:cNvCxnSpPr/>
          <p:nvPr/>
        </p:nvCxnSpPr>
        <p:spPr>
          <a:xfrm rot="10800000">
            <a:off x="3719736" y="1340769"/>
            <a:ext cx="0" cy="4464497"/>
          </a:xfrm>
          <a:prstGeom prst="straightConnector1">
            <a:avLst/>
          </a:prstGeom>
          <a:noFill/>
          <a:ln w="38100" cap="flat" cmpd="sng">
            <a:solidFill>
              <a:schemeClr val="dk1"/>
            </a:solidFill>
            <a:prstDash val="solid"/>
            <a:round/>
            <a:headEnd type="none" w="sm" len="sm"/>
            <a:tailEnd type="stealth" w="med" len="med"/>
          </a:ln>
        </p:spPr>
      </p:cxnSp>
      <p:sp>
        <p:nvSpPr>
          <p:cNvPr id="294" name="Google Shape;294;p27"/>
          <p:cNvSpPr txBox="1"/>
          <p:nvPr/>
        </p:nvSpPr>
        <p:spPr>
          <a:xfrm>
            <a:off x="7464153" y="5149645"/>
            <a:ext cx="161377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C00000"/>
                </a:solidFill>
                <a:latin typeface="Calibri"/>
                <a:ea typeface="Calibri"/>
                <a:cs typeface="Calibri"/>
                <a:sym typeface="Calibri"/>
              </a:rPr>
              <a:t>Iterative</a:t>
            </a:r>
            <a:endParaRPr/>
          </a:p>
        </p:txBody>
      </p:sp>
      <p:sp>
        <p:nvSpPr>
          <p:cNvPr id="295" name="Google Shape;295;p27"/>
          <p:cNvSpPr txBox="1"/>
          <p:nvPr/>
        </p:nvSpPr>
        <p:spPr>
          <a:xfrm>
            <a:off x="3924801" y="5149645"/>
            <a:ext cx="188346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C00000"/>
                </a:solidFill>
                <a:latin typeface="Calibri"/>
                <a:ea typeface="Calibri"/>
                <a:cs typeface="Calibri"/>
                <a:sym typeface="Calibri"/>
              </a:rPr>
              <a:t>Predictive</a:t>
            </a:r>
            <a:endParaRPr/>
          </a:p>
        </p:txBody>
      </p:sp>
      <p:sp>
        <p:nvSpPr>
          <p:cNvPr id="296" name="Google Shape;296;p27"/>
          <p:cNvSpPr txBox="1"/>
          <p:nvPr/>
        </p:nvSpPr>
        <p:spPr>
          <a:xfrm>
            <a:off x="3863752" y="1710221"/>
            <a:ext cx="223048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C00000"/>
                </a:solidFill>
                <a:latin typeface="Calibri"/>
                <a:ea typeface="Calibri"/>
                <a:cs typeface="Calibri"/>
                <a:sym typeface="Calibri"/>
              </a:rPr>
              <a:t>Incremental</a:t>
            </a:r>
            <a:endParaRPr/>
          </a:p>
        </p:txBody>
      </p:sp>
      <p:sp>
        <p:nvSpPr>
          <p:cNvPr id="297" name="Google Shape;297;p27"/>
          <p:cNvSpPr txBox="1"/>
          <p:nvPr/>
        </p:nvSpPr>
        <p:spPr>
          <a:xfrm>
            <a:off x="7940460" y="1764106"/>
            <a:ext cx="1035861"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C00000"/>
                </a:solidFill>
                <a:latin typeface="Calibri"/>
                <a:ea typeface="Calibri"/>
                <a:cs typeface="Calibri"/>
                <a:sym typeface="Calibri"/>
              </a:rPr>
              <a:t>Agile</a:t>
            </a:r>
            <a:endParaRPr/>
          </a:p>
        </p:txBody>
      </p:sp>
      <p:sp>
        <p:nvSpPr>
          <p:cNvPr id="298" name="Google Shape;298;p27"/>
          <p:cNvSpPr txBox="1"/>
          <p:nvPr/>
        </p:nvSpPr>
        <p:spPr>
          <a:xfrm>
            <a:off x="5202054" y="6063855"/>
            <a:ext cx="20689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Calibri"/>
                <a:ea typeface="Calibri"/>
                <a:cs typeface="Calibri"/>
                <a:sym typeface="Calibri"/>
              </a:rPr>
              <a:t>Degree of Change</a:t>
            </a:r>
            <a:endParaRPr/>
          </a:p>
        </p:txBody>
      </p:sp>
      <p:sp>
        <p:nvSpPr>
          <p:cNvPr id="299" name="Google Shape;299;p27"/>
          <p:cNvSpPr txBox="1"/>
          <p:nvPr/>
        </p:nvSpPr>
        <p:spPr>
          <a:xfrm rot="-5400000">
            <a:off x="1760404" y="3488452"/>
            <a:ext cx="250812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Calibri"/>
                <a:ea typeface="Calibri"/>
                <a:cs typeface="Calibri"/>
                <a:sym typeface="Calibri"/>
              </a:rPr>
              <a:t>Frequency of Delivery</a:t>
            </a:r>
            <a:endParaRPr/>
          </a:p>
        </p:txBody>
      </p:sp>
      <p:sp>
        <p:nvSpPr>
          <p:cNvPr id="300" name="Google Shape;300;p27"/>
          <p:cNvSpPr txBox="1"/>
          <p:nvPr/>
        </p:nvSpPr>
        <p:spPr>
          <a:xfrm rot="-5400000">
            <a:off x="3152695" y="5372549"/>
            <a:ext cx="52687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Low</a:t>
            </a:r>
            <a:endParaRPr/>
          </a:p>
        </p:txBody>
      </p:sp>
      <p:sp>
        <p:nvSpPr>
          <p:cNvPr id="301" name="Google Shape;301;p27"/>
          <p:cNvSpPr txBox="1"/>
          <p:nvPr/>
        </p:nvSpPr>
        <p:spPr>
          <a:xfrm rot="-5400000">
            <a:off x="3120810" y="1524987"/>
            <a:ext cx="562975"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High</a:t>
            </a:r>
            <a:endParaRPr/>
          </a:p>
        </p:txBody>
      </p:sp>
      <p:sp>
        <p:nvSpPr>
          <p:cNvPr id="302" name="Google Shape;302;p27"/>
          <p:cNvSpPr txBox="1"/>
          <p:nvPr/>
        </p:nvSpPr>
        <p:spPr>
          <a:xfrm>
            <a:off x="3652243" y="5867980"/>
            <a:ext cx="56849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Low</a:t>
            </a:r>
            <a:endParaRPr/>
          </a:p>
        </p:txBody>
      </p:sp>
      <p:sp>
        <p:nvSpPr>
          <p:cNvPr id="303" name="Google Shape;303;p27"/>
          <p:cNvSpPr txBox="1"/>
          <p:nvPr/>
        </p:nvSpPr>
        <p:spPr>
          <a:xfrm>
            <a:off x="8601765" y="5877272"/>
            <a:ext cx="612668"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High</a:t>
            </a:r>
            <a:endParaRPr/>
          </a:p>
        </p:txBody>
      </p:sp>
      <p:sp>
        <p:nvSpPr>
          <p:cNvPr id="304" name="Google Shape;304;p27"/>
          <p:cNvSpPr/>
          <p:nvPr/>
        </p:nvSpPr>
        <p:spPr>
          <a:xfrm rot="2700925">
            <a:off x="5708106" y="1723164"/>
            <a:ext cx="1440160" cy="3979443"/>
          </a:xfrm>
          <a:prstGeom prst="upDownArrow">
            <a:avLst>
              <a:gd name="adj1" fmla="val 63410"/>
              <a:gd name="adj2" fmla="val 70232"/>
            </a:avLst>
          </a:prstGeom>
          <a:solidFill>
            <a:srgbClr val="FFD57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Predictive life cycle - Vòng đời dự định trước </a:t>
            </a:r>
            <a:endParaRPr/>
          </a:p>
        </p:txBody>
      </p:sp>
      <p:sp>
        <p:nvSpPr>
          <p:cNvPr id="310" name="Google Shape;310;p28"/>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1F3864"/>
              </a:buClr>
              <a:buSzPts val="2400"/>
              <a:buFont typeface="Noto Sans Symbols"/>
              <a:buNone/>
            </a:pPr>
            <a:endParaRPr/>
          </a:p>
        </p:txBody>
      </p:sp>
      <p:sp>
        <p:nvSpPr>
          <p:cNvPr id="311" name="Google Shape;311;p28"/>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Project Management Institute (2017), Agile Practice Guide, Project Management Institute</a:t>
            </a:r>
            <a:endParaRPr sz="1000" b="0" i="0" u="none" strike="noStrike" cap="none">
              <a:solidFill>
                <a:srgbClr val="000000"/>
              </a:solidFill>
              <a:latin typeface="Arial"/>
              <a:ea typeface="Arial"/>
              <a:cs typeface="Arial"/>
              <a:sym typeface="Arial"/>
            </a:endParaRPr>
          </a:p>
        </p:txBody>
      </p:sp>
      <p:sp>
        <p:nvSpPr>
          <p:cNvPr id="312" name="Google Shape;312;p28"/>
          <p:cNvSpPr/>
          <p:nvPr/>
        </p:nvSpPr>
        <p:spPr>
          <a:xfrm>
            <a:off x="2015912" y="2942946"/>
            <a:ext cx="1343784" cy="918102"/>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Analyze</a:t>
            </a:r>
            <a:endParaRPr/>
          </a:p>
        </p:txBody>
      </p:sp>
      <p:cxnSp>
        <p:nvCxnSpPr>
          <p:cNvPr id="313" name="Google Shape;313;p28"/>
          <p:cNvCxnSpPr>
            <a:stCxn id="312" idx="3"/>
            <a:endCxn id="314" idx="1"/>
          </p:cNvCxnSpPr>
          <p:nvPr/>
        </p:nvCxnSpPr>
        <p:spPr>
          <a:xfrm>
            <a:off x="3359696" y="3401997"/>
            <a:ext cx="375900" cy="0"/>
          </a:xfrm>
          <a:prstGeom prst="straightConnector1">
            <a:avLst/>
          </a:prstGeom>
          <a:noFill/>
          <a:ln w="38100" cap="flat" cmpd="sng">
            <a:solidFill>
              <a:schemeClr val="dk1"/>
            </a:solidFill>
            <a:prstDash val="solid"/>
            <a:round/>
            <a:headEnd type="none" w="sm" len="sm"/>
            <a:tailEnd type="stealth" w="med" len="med"/>
          </a:ln>
        </p:spPr>
      </p:cxnSp>
      <p:sp>
        <p:nvSpPr>
          <p:cNvPr id="314" name="Google Shape;314;p28"/>
          <p:cNvSpPr/>
          <p:nvPr/>
        </p:nvSpPr>
        <p:spPr>
          <a:xfrm>
            <a:off x="3735530" y="2942946"/>
            <a:ext cx="1343784" cy="918102"/>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Design</a:t>
            </a:r>
            <a:endParaRPr/>
          </a:p>
        </p:txBody>
      </p:sp>
      <p:sp>
        <p:nvSpPr>
          <p:cNvPr id="315" name="Google Shape;315;p28"/>
          <p:cNvSpPr/>
          <p:nvPr/>
        </p:nvSpPr>
        <p:spPr>
          <a:xfrm>
            <a:off x="5455148" y="2942946"/>
            <a:ext cx="1343784" cy="918102"/>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Build</a:t>
            </a:r>
            <a:endParaRPr/>
          </a:p>
        </p:txBody>
      </p:sp>
      <p:sp>
        <p:nvSpPr>
          <p:cNvPr id="316" name="Google Shape;316;p28"/>
          <p:cNvSpPr/>
          <p:nvPr/>
        </p:nvSpPr>
        <p:spPr>
          <a:xfrm>
            <a:off x="7174766" y="2942946"/>
            <a:ext cx="1343784" cy="918102"/>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Test</a:t>
            </a:r>
            <a:endParaRPr/>
          </a:p>
        </p:txBody>
      </p:sp>
      <p:sp>
        <p:nvSpPr>
          <p:cNvPr id="317" name="Google Shape;317;p28"/>
          <p:cNvSpPr/>
          <p:nvPr/>
        </p:nvSpPr>
        <p:spPr>
          <a:xfrm>
            <a:off x="8894383" y="2942946"/>
            <a:ext cx="1343784" cy="918102"/>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Deliver</a:t>
            </a:r>
            <a:endParaRPr/>
          </a:p>
        </p:txBody>
      </p:sp>
      <p:cxnSp>
        <p:nvCxnSpPr>
          <p:cNvPr id="318" name="Google Shape;318;p28"/>
          <p:cNvCxnSpPr>
            <a:stCxn id="314" idx="3"/>
            <a:endCxn id="315" idx="1"/>
          </p:cNvCxnSpPr>
          <p:nvPr/>
        </p:nvCxnSpPr>
        <p:spPr>
          <a:xfrm>
            <a:off x="5079314" y="3401997"/>
            <a:ext cx="375900" cy="0"/>
          </a:xfrm>
          <a:prstGeom prst="straightConnector1">
            <a:avLst/>
          </a:prstGeom>
          <a:noFill/>
          <a:ln w="38100" cap="flat" cmpd="sng">
            <a:solidFill>
              <a:schemeClr val="dk1"/>
            </a:solidFill>
            <a:prstDash val="solid"/>
            <a:round/>
            <a:headEnd type="none" w="sm" len="sm"/>
            <a:tailEnd type="stealth" w="med" len="med"/>
          </a:ln>
        </p:spPr>
      </p:cxnSp>
      <p:cxnSp>
        <p:nvCxnSpPr>
          <p:cNvPr id="319" name="Google Shape;319;p28"/>
          <p:cNvCxnSpPr>
            <a:stCxn id="315" idx="3"/>
            <a:endCxn id="316" idx="1"/>
          </p:cNvCxnSpPr>
          <p:nvPr/>
        </p:nvCxnSpPr>
        <p:spPr>
          <a:xfrm>
            <a:off x="6798932" y="3401997"/>
            <a:ext cx="375900" cy="0"/>
          </a:xfrm>
          <a:prstGeom prst="straightConnector1">
            <a:avLst/>
          </a:prstGeom>
          <a:noFill/>
          <a:ln w="38100" cap="flat" cmpd="sng">
            <a:solidFill>
              <a:schemeClr val="dk1"/>
            </a:solidFill>
            <a:prstDash val="solid"/>
            <a:round/>
            <a:headEnd type="none" w="sm" len="sm"/>
            <a:tailEnd type="stealth" w="med" len="med"/>
          </a:ln>
        </p:spPr>
      </p:cxnSp>
      <p:cxnSp>
        <p:nvCxnSpPr>
          <p:cNvPr id="320" name="Google Shape;320;p28"/>
          <p:cNvCxnSpPr>
            <a:stCxn id="316" idx="3"/>
            <a:endCxn id="317" idx="1"/>
          </p:cNvCxnSpPr>
          <p:nvPr/>
        </p:nvCxnSpPr>
        <p:spPr>
          <a:xfrm>
            <a:off x="8518550" y="3401997"/>
            <a:ext cx="375900" cy="0"/>
          </a:xfrm>
          <a:prstGeom prst="straightConnector1">
            <a:avLst/>
          </a:prstGeom>
          <a:noFill/>
          <a:ln w="38100" cap="flat" cmpd="sng">
            <a:solidFill>
              <a:schemeClr val="dk1"/>
            </a:solidFill>
            <a:prstDash val="solid"/>
            <a:round/>
            <a:headEnd type="none" w="sm" len="sm"/>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9"/>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Iterative life cycle – Vòng đời lặp</a:t>
            </a:r>
            <a:endParaRPr/>
          </a:p>
        </p:txBody>
      </p:sp>
      <p:sp>
        <p:nvSpPr>
          <p:cNvPr id="326" name="Google Shape;326;p29"/>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1F3864"/>
              </a:buClr>
              <a:buSzPts val="2400"/>
              <a:buFont typeface="Noto Sans Symbols"/>
              <a:buNone/>
            </a:pPr>
            <a:endParaRPr/>
          </a:p>
        </p:txBody>
      </p:sp>
      <p:sp>
        <p:nvSpPr>
          <p:cNvPr id="327" name="Google Shape;327;p29"/>
          <p:cNvSpPr/>
          <p:nvPr/>
        </p:nvSpPr>
        <p:spPr>
          <a:xfrm>
            <a:off x="1991544" y="3645024"/>
            <a:ext cx="1656184" cy="1080120"/>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Analyze</a:t>
            </a:r>
            <a:endParaRPr/>
          </a:p>
        </p:txBody>
      </p:sp>
      <p:cxnSp>
        <p:nvCxnSpPr>
          <p:cNvPr id="328" name="Google Shape;328;p29"/>
          <p:cNvCxnSpPr>
            <a:stCxn id="327" idx="3"/>
            <a:endCxn id="329" idx="1"/>
          </p:cNvCxnSpPr>
          <p:nvPr/>
        </p:nvCxnSpPr>
        <p:spPr>
          <a:xfrm>
            <a:off x="3647728" y="4185084"/>
            <a:ext cx="576000" cy="0"/>
          </a:xfrm>
          <a:prstGeom prst="straightConnector1">
            <a:avLst/>
          </a:prstGeom>
          <a:noFill/>
          <a:ln w="38100" cap="flat" cmpd="sng">
            <a:solidFill>
              <a:schemeClr val="dk1"/>
            </a:solidFill>
            <a:prstDash val="solid"/>
            <a:round/>
            <a:headEnd type="none" w="sm" len="sm"/>
            <a:tailEnd type="stealth" w="med" len="med"/>
          </a:ln>
        </p:spPr>
      </p:cxnSp>
      <p:sp>
        <p:nvSpPr>
          <p:cNvPr id="329" name="Google Shape;329;p29"/>
          <p:cNvSpPr/>
          <p:nvPr/>
        </p:nvSpPr>
        <p:spPr>
          <a:xfrm>
            <a:off x="4223792" y="3645024"/>
            <a:ext cx="1656184" cy="1080120"/>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Analyze</a:t>
            </a:r>
            <a:endParaRPr/>
          </a:p>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Design</a:t>
            </a:r>
            <a:endParaRPr/>
          </a:p>
        </p:txBody>
      </p:sp>
      <p:sp>
        <p:nvSpPr>
          <p:cNvPr id="330" name="Google Shape;330;p29"/>
          <p:cNvSpPr/>
          <p:nvPr/>
        </p:nvSpPr>
        <p:spPr>
          <a:xfrm>
            <a:off x="6456040" y="3645024"/>
            <a:ext cx="1656184" cy="1080120"/>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Build</a:t>
            </a:r>
            <a:endParaRPr/>
          </a:p>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Test</a:t>
            </a:r>
            <a:endParaRPr/>
          </a:p>
        </p:txBody>
      </p:sp>
      <p:sp>
        <p:nvSpPr>
          <p:cNvPr id="331" name="Google Shape;331;p29"/>
          <p:cNvSpPr/>
          <p:nvPr/>
        </p:nvSpPr>
        <p:spPr>
          <a:xfrm>
            <a:off x="8688288" y="3645024"/>
            <a:ext cx="1656184" cy="1080120"/>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Deliver</a:t>
            </a:r>
            <a:endParaRPr/>
          </a:p>
        </p:txBody>
      </p:sp>
      <p:cxnSp>
        <p:nvCxnSpPr>
          <p:cNvPr id="332" name="Google Shape;332;p29"/>
          <p:cNvCxnSpPr>
            <a:stCxn id="329" idx="3"/>
            <a:endCxn id="330" idx="1"/>
          </p:cNvCxnSpPr>
          <p:nvPr/>
        </p:nvCxnSpPr>
        <p:spPr>
          <a:xfrm>
            <a:off x="5879976" y="4185084"/>
            <a:ext cx="576000" cy="0"/>
          </a:xfrm>
          <a:prstGeom prst="straightConnector1">
            <a:avLst/>
          </a:prstGeom>
          <a:noFill/>
          <a:ln w="38100" cap="flat" cmpd="sng">
            <a:solidFill>
              <a:schemeClr val="dk1"/>
            </a:solidFill>
            <a:prstDash val="solid"/>
            <a:round/>
            <a:headEnd type="none" w="sm" len="sm"/>
            <a:tailEnd type="stealth" w="med" len="med"/>
          </a:ln>
        </p:spPr>
      </p:cxnSp>
      <p:cxnSp>
        <p:nvCxnSpPr>
          <p:cNvPr id="333" name="Google Shape;333;p29"/>
          <p:cNvCxnSpPr>
            <a:stCxn id="330" idx="3"/>
            <a:endCxn id="331" idx="1"/>
          </p:cNvCxnSpPr>
          <p:nvPr/>
        </p:nvCxnSpPr>
        <p:spPr>
          <a:xfrm>
            <a:off x="8112224" y="4185084"/>
            <a:ext cx="576000" cy="0"/>
          </a:xfrm>
          <a:prstGeom prst="straightConnector1">
            <a:avLst/>
          </a:prstGeom>
          <a:noFill/>
          <a:ln w="38100" cap="flat" cmpd="sng">
            <a:solidFill>
              <a:schemeClr val="dk1"/>
            </a:solidFill>
            <a:prstDash val="solid"/>
            <a:round/>
            <a:headEnd type="none" w="sm" len="sm"/>
            <a:tailEnd type="stealth" w="med" len="med"/>
          </a:ln>
        </p:spPr>
      </p:cxnSp>
      <p:sp>
        <p:nvSpPr>
          <p:cNvPr id="334" name="Google Shape;334;p29"/>
          <p:cNvSpPr/>
          <p:nvPr/>
        </p:nvSpPr>
        <p:spPr>
          <a:xfrm>
            <a:off x="4511824" y="3094208"/>
            <a:ext cx="936104" cy="1047656"/>
          </a:xfrm>
          <a:prstGeom prst="arc">
            <a:avLst>
              <a:gd name="adj1" fmla="val 10932647"/>
              <a:gd name="adj2" fmla="val 21298226"/>
            </a:avLst>
          </a:prstGeom>
          <a:noFill/>
          <a:ln w="38100"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35" name="Google Shape;335;p29"/>
          <p:cNvSpPr txBox="1"/>
          <p:nvPr/>
        </p:nvSpPr>
        <p:spPr>
          <a:xfrm>
            <a:off x="4308902" y="2719570"/>
            <a:ext cx="1461875"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Prototype</a:t>
            </a:r>
            <a:endParaRPr/>
          </a:p>
        </p:txBody>
      </p:sp>
      <p:sp>
        <p:nvSpPr>
          <p:cNvPr id="336" name="Google Shape;336;p29"/>
          <p:cNvSpPr/>
          <p:nvPr/>
        </p:nvSpPr>
        <p:spPr>
          <a:xfrm>
            <a:off x="6790908" y="3110257"/>
            <a:ext cx="936104" cy="1047656"/>
          </a:xfrm>
          <a:prstGeom prst="arc">
            <a:avLst>
              <a:gd name="adj1" fmla="val 10932647"/>
              <a:gd name="adj2" fmla="val 21298226"/>
            </a:avLst>
          </a:prstGeom>
          <a:noFill/>
          <a:ln w="38100"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37" name="Google Shape;337;p29"/>
          <p:cNvSpPr txBox="1"/>
          <p:nvPr/>
        </p:nvSpPr>
        <p:spPr>
          <a:xfrm>
            <a:off x="6758824" y="2710148"/>
            <a:ext cx="1000275"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Refine</a:t>
            </a:r>
            <a:endParaRPr/>
          </a:p>
        </p:txBody>
      </p:sp>
      <p:sp>
        <p:nvSpPr>
          <p:cNvPr id="338" name="Google Shape;338;p29"/>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Project Management Institute (2017), Agile Practice Guide, Project Management Institute</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0"/>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55555"/>
              <a:buNone/>
            </a:pPr>
            <a:r>
              <a:rPr lang="en-US"/>
              <a:t>Vòng đời phần mềm có kích thước tăng trưởng tùy ý</a:t>
            </a:r>
            <a:br>
              <a:rPr lang="en-US"/>
            </a:br>
            <a:r>
              <a:rPr lang="en-US"/>
              <a:t>Life cycle of Varying-Sized Increments</a:t>
            </a:r>
            <a:endParaRPr/>
          </a:p>
        </p:txBody>
      </p:sp>
      <p:sp>
        <p:nvSpPr>
          <p:cNvPr id="344" name="Google Shape;344;p30"/>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1F3864"/>
              </a:buClr>
              <a:buSzPts val="2400"/>
              <a:buFont typeface="Noto Sans Symbols"/>
              <a:buNone/>
            </a:pPr>
            <a:endParaRPr/>
          </a:p>
        </p:txBody>
      </p:sp>
      <p:sp>
        <p:nvSpPr>
          <p:cNvPr id="345" name="Google Shape;345;p30"/>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Project Management Institute (2017), Agile Practice Guide, Project Management Institute</a:t>
            </a:r>
            <a:endParaRPr sz="1000" b="0" i="0" u="none" strike="noStrike" cap="none">
              <a:solidFill>
                <a:srgbClr val="000000"/>
              </a:solidFill>
              <a:latin typeface="Arial"/>
              <a:ea typeface="Arial"/>
              <a:cs typeface="Arial"/>
              <a:sym typeface="Arial"/>
            </a:endParaRPr>
          </a:p>
        </p:txBody>
      </p:sp>
      <p:sp>
        <p:nvSpPr>
          <p:cNvPr id="346" name="Google Shape;346;p30"/>
          <p:cNvSpPr/>
          <p:nvPr/>
        </p:nvSpPr>
        <p:spPr>
          <a:xfrm>
            <a:off x="1862258" y="2780928"/>
            <a:ext cx="3153623" cy="2520280"/>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Analyze</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Test</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Deliver</a:t>
            </a:r>
            <a:endParaRPr/>
          </a:p>
        </p:txBody>
      </p:sp>
      <p:sp>
        <p:nvSpPr>
          <p:cNvPr id="347" name="Google Shape;347;p30"/>
          <p:cNvSpPr/>
          <p:nvPr/>
        </p:nvSpPr>
        <p:spPr>
          <a:xfrm>
            <a:off x="5627948" y="2780928"/>
            <a:ext cx="1656184" cy="2520280"/>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Analyze</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Test</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Deliver</a:t>
            </a:r>
            <a:endParaRPr/>
          </a:p>
        </p:txBody>
      </p:sp>
      <p:sp>
        <p:nvSpPr>
          <p:cNvPr id="348" name="Google Shape;348;p30"/>
          <p:cNvSpPr/>
          <p:nvPr/>
        </p:nvSpPr>
        <p:spPr>
          <a:xfrm>
            <a:off x="7896200" y="2780928"/>
            <a:ext cx="2314600" cy="2520280"/>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Analyze</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Test</a:t>
            </a:r>
            <a:endParaRPr/>
          </a:p>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Deliver</a:t>
            </a:r>
            <a:endParaRPr/>
          </a:p>
        </p:txBody>
      </p:sp>
      <p:cxnSp>
        <p:nvCxnSpPr>
          <p:cNvPr id="349" name="Google Shape;349;p30"/>
          <p:cNvCxnSpPr>
            <a:stCxn id="346" idx="3"/>
            <a:endCxn id="347" idx="1"/>
          </p:cNvCxnSpPr>
          <p:nvPr/>
        </p:nvCxnSpPr>
        <p:spPr>
          <a:xfrm>
            <a:off x="5015881" y="4041068"/>
            <a:ext cx="612000" cy="0"/>
          </a:xfrm>
          <a:prstGeom prst="straightConnector1">
            <a:avLst/>
          </a:prstGeom>
          <a:noFill/>
          <a:ln w="38100" cap="flat" cmpd="sng">
            <a:solidFill>
              <a:schemeClr val="dk1"/>
            </a:solidFill>
            <a:prstDash val="solid"/>
            <a:round/>
            <a:headEnd type="none" w="sm" len="sm"/>
            <a:tailEnd type="stealth" w="med" len="med"/>
          </a:ln>
        </p:spPr>
      </p:cxnSp>
      <p:cxnSp>
        <p:nvCxnSpPr>
          <p:cNvPr id="350" name="Google Shape;350;p30"/>
          <p:cNvCxnSpPr>
            <a:stCxn id="347" idx="3"/>
            <a:endCxn id="348" idx="1"/>
          </p:cNvCxnSpPr>
          <p:nvPr/>
        </p:nvCxnSpPr>
        <p:spPr>
          <a:xfrm>
            <a:off x="7284132" y="4041068"/>
            <a:ext cx="612000" cy="0"/>
          </a:xfrm>
          <a:prstGeom prst="straightConnector1">
            <a:avLst/>
          </a:prstGeom>
          <a:noFill/>
          <a:ln w="38100" cap="flat" cmpd="sng">
            <a:solidFill>
              <a:schemeClr val="dk1"/>
            </a:solidFill>
            <a:prstDash val="solid"/>
            <a:round/>
            <a:headEnd type="none" w="sm" len="sm"/>
            <a:tailEnd type="stealth"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endParaRPr/>
          </a:p>
        </p:txBody>
      </p:sp>
      <p:sp>
        <p:nvSpPr>
          <p:cNvPr id="98" name="Google Shape;98;p20"/>
          <p:cNvSpPr txBox="1"/>
          <p:nvPr/>
        </p:nvSpPr>
        <p:spPr>
          <a:xfrm>
            <a:off x="1991544" y="685800"/>
            <a:ext cx="8229600" cy="1944210"/>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90000"/>
              </a:lnSpc>
              <a:spcBef>
                <a:spcPts val="0"/>
              </a:spcBef>
              <a:spcAft>
                <a:spcPts val="0"/>
              </a:spcAft>
              <a:buClr>
                <a:srgbClr val="000000"/>
              </a:buClr>
              <a:buSzPct val="51282"/>
              <a:buFont typeface="Arial"/>
              <a:buNone/>
            </a:pPr>
            <a:r>
              <a:rPr lang="en-US" sz="2800" b="0" i="0" u="none" strike="noStrike" cap="none">
                <a:solidFill>
                  <a:srgbClr val="C00000"/>
                </a:solidFill>
                <a:latin typeface="Arial"/>
                <a:ea typeface="Arial"/>
                <a:cs typeface="Arial"/>
                <a:sym typeface="Arial"/>
              </a:rPr>
              <a:t>Software Engineering </a:t>
            </a:r>
            <a:br>
              <a:rPr lang="en-US" sz="2800" b="0" i="0" u="none" strike="noStrike" cap="none">
                <a:solidFill>
                  <a:schemeClr val="lt2"/>
                </a:solidFill>
                <a:latin typeface="Arial"/>
                <a:ea typeface="Arial"/>
                <a:cs typeface="Arial"/>
                <a:sym typeface="Arial"/>
              </a:rPr>
            </a:br>
            <a:r>
              <a:rPr lang="en-US" sz="2800" b="0" i="0" u="none" strike="noStrike" cap="none">
                <a:solidFill>
                  <a:schemeClr val="accent1"/>
                </a:solidFill>
                <a:latin typeface="Arial"/>
                <a:ea typeface="Arial"/>
                <a:cs typeface="Arial"/>
                <a:sym typeface="Arial"/>
              </a:rPr>
              <a:t>and </a:t>
            </a:r>
            <a:br>
              <a:rPr lang="en-US" sz="2800" b="0" i="0" u="none" strike="noStrike" cap="none">
                <a:solidFill>
                  <a:schemeClr val="lt2"/>
                </a:solidFill>
                <a:latin typeface="Arial"/>
                <a:ea typeface="Arial"/>
                <a:cs typeface="Arial"/>
                <a:sym typeface="Arial"/>
              </a:rPr>
            </a:br>
            <a:r>
              <a:rPr lang="en-US" sz="2800" b="0" i="0" u="none" strike="noStrike" cap="none">
                <a:solidFill>
                  <a:srgbClr val="C00000"/>
                </a:solidFill>
                <a:latin typeface="Arial"/>
                <a:ea typeface="Arial"/>
                <a:cs typeface="Arial"/>
                <a:sym typeface="Arial"/>
              </a:rPr>
              <a:t>Project Management</a:t>
            </a:r>
            <a:endParaRPr sz="2800" b="0" i="0" u="none" strike="noStrike" cap="none">
              <a:solidFill>
                <a:srgbClr val="C00000"/>
              </a:solidFill>
              <a:latin typeface="Arial"/>
              <a:ea typeface="Arial"/>
              <a:cs typeface="Arial"/>
              <a:sym typeface="Arial"/>
            </a:endParaRPr>
          </a:p>
        </p:txBody>
      </p:sp>
      <p:sp>
        <p:nvSpPr>
          <p:cNvPr id="99" name="Google Shape;99;p20"/>
          <p:cNvSpPr txBox="1">
            <a:spLocks noGrp="1"/>
          </p:cNvSpPr>
          <p:nvPr>
            <p:ph type="sldNum" idx="12"/>
          </p:nvPr>
        </p:nvSpPr>
        <p:spPr>
          <a:xfrm>
            <a:off x="11159797" y="7131412"/>
            <a:ext cx="960699" cy="23965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en-US"/>
              <a:t>2</a:t>
            </a:fld>
            <a:endParaRPr/>
          </a:p>
        </p:txBody>
      </p:sp>
      <p:sp>
        <p:nvSpPr>
          <p:cNvPr id="100" name="Google Shape;100;p20"/>
          <p:cNvSpPr/>
          <p:nvPr/>
        </p:nvSpPr>
        <p:spPr>
          <a:xfrm>
            <a:off x="1713443" y="3134073"/>
            <a:ext cx="1512167" cy="2110373"/>
          </a:xfrm>
          <a:prstGeom prst="roundRect">
            <a:avLst>
              <a:gd name="adj" fmla="val 10737"/>
            </a:avLst>
          </a:prstGeom>
          <a:solidFill>
            <a:srgbClr val="D8E2F3"/>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C00000"/>
                </a:solidFill>
                <a:latin typeface="Arial"/>
                <a:ea typeface="Arial"/>
                <a:cs typeface="Arial"/>
                <a:sym typeface="Arial"/>
              </a:rPr>
              <a:t>Analyze</a:t>
            </a:r>
            <a:endParaRPr/>
          </a:p>
          <a:p>
            <a:pPr marL="0" marR="0" lvl="0" indent="0" algn="ctr" rtl="0">
              <a:lnSpc>
                <a:spcPct val="100000"/>
              </a:lnSpc>
              <a:spcBef>
                <a:spcPts val="0"/>
              </a:spcBef>
              <a:spcAft>
                <a:spcPts val="0"/>
              </a:spcAft>
              <a:buNone/>
            </a:pPr>
            <a:endParaRPr sz="2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700" b="0" i="0" u="none" strike="noStrike" cap="none">
                <a:solidFill>
                  <a:srgbClr val="000000"/>
                </a:solidFill>
                <a:latin typeface="Calibri"/>
                <a:ea typeface="Calibri"/>
                <a:cs typeface="Calibri"/>
                <a:sym typeface="Calibri"/>
              </a:rPr>
              <a:t>Requirements </a:t>
            </a:r>
            <a:br>
              <a:rPr lang="en-US" sz="1700" b="0" i="0" u="none" strike="noStrike" cap="none">
                <a:solidFill>
                  <a:srgbClr val="000000"/>
                </a:solidFill>
                <a:latin typeface="Calibri"/>
                <a:ea typeface="Calibri"/>
                <a:cs typeface="Calibri"/>
                <a:sym typeface="Calibri"/>
              </a:rPr>
            </a:br>
            <a:r>
              <a:rPr lang="en-US" sz="1700" b="0" i="0" u="none" strike="noStrike" cap="none">
                <a:solidFill>
                  <a:srgbClr val="000000"/>
                </a:solidFill>
                <a:latin typeface="Calibri"/>
                <a:ea typeface="Calibri"/>
                <a:cs typeface="Calibri"/>
                <a:sym typeface="Calibri"/>
              </a:rPr>
              <a:t>definition</a:t>
            </a:r>
            <a:endParaRPr/>
          </a:p>
          <a:p>
            <a:pPr marL="0" marR="0" lvl="0" indent="0" algn="ctr" rtl="0">
              <a:lnSpc>
                <a:spcPct val="100000"/>
              </a:lnSpc>
              <a:spcBef>
                <a:spcPts val="0"/>
              </a:spcBef>
              <a:spcAft>
                <a:spcPts val="0"/>
              </a:spcAft>
              <a:buNone/>
            </a:pPr>
            <a:endParaRPr sz="1700" b="0" i="0" u="none" strike="noStrike" cap="none">
              <a:solidFill>
                <a:srgbClr val="000000"/>
              </a:solidFill>
              <a:latin typeface="Calibri"/>
              <a:ea typeface="Calibri"/>
              <a:cs typeface="Calibri"/>
              <a:sym typeface="Calibri"/>
            </a:endParaRPr>
          </a:p>
        </p:txBody>
      </p:sp>
      <p:cxnSp>
        <p:nvCxnSpPr>
          <p:cNvPr id="101" name="Google Shape;101;p20"/>
          <p:cNvCxnSpPr>
            <a:stCxn id="100" idx="3"/>
            <a:endCxn id="102" idx="1"/>
          </p:cNvCxnSpPr>
          <p:nvPr/>
        </p:nvCxnSpPr>
        <p:spPr>
          <a:xfrm>
            <a:off x="3225610" y="4189260"/>
            <a:ext cx="267600" cy="0"/>
          </a:xfrm>
          <a:prstGeom prst="straightConnector1">
            <a:avLst/>
          </a:prstGeom>
          <a:noFill/>
          <a:ln w="38100" cap="flat" cmpd="sng">
            <a:solidFill>
              <a:schemeClr val="dk1"/>
            </a:solidFill>
            <a:prstDash val="solid"/>
            <a:round/>
            <a:headEnd type="none" w="sm" len="sm"/>
            <a:tailEnd type="stealth" w="med" len="med"/>
          </a:ln>
        </p:spPr>
      </p:cxnSp>
      <p:sp>
        <p:nvSpPr>
          <p:cNvPr id="102" name="Google Shape;102;p20"/>
          <p:cNvSpPr/>
          <p:nvPr/>
        </p:nvSpPr>
        <p:spPr>
          <a:xfrm>
            <a:off x="3493158" y="3134073"/>
            <a:ext cx="1512167" cy="2110373"/>
          </a:xfrm>
          <a:prstGeom prst="roundRect">
            <a:avLst>
              <a:gd name="adj" fmla="val 10737"/>
            </a:avLst>
          </a:prstGeom>
          <a:solidFill>
            <a:srgbClr val="D8E2F3"/>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C00000"/>
                </a:solidFill>
                <a:latin typeface="Arial"/>
                <a:ea typeface="Arial"/>
                <a:cs typeface="Arial"/>
                <a:sym typeface="Arial"/>
              </a:rPr>
              <a:t>Design</a:t>
            </a:r>
            <a:endParaRPr/>
          </a:p>
          <a:p>
            <a:pPr marL="0" marR="0" lvl="0" indent="0" algn="ctr" rtl="0">
              <a:lnSpc>
                <a:spcPct val="100000"/>
              </a:lnSpc>
              <a:spcBef>
                <a:spcPts val="0"/>
              </a:spcBef>
              <a:spcAft>
                <a:spcPts val="0"/>
              </a:spcAft>
              <a:buNone/>
            </a:pPr>
            <a:endParaRPr sz="2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System and Software design</a:t>
            </a:r>
            <a:endParaRPr/>
          </a:p>
        </p:txBody>
      </p:sp>
      <p:sp>
        <p:nvSpPr>
          <p:cNvPr id="103" name="Google Shape;103;p20"/>
          <p:cNvSpPr/>
          <p:nvPr/>
        </p:nvSpPr>
        <p:spPr>
          <a:xfrm>
            <a:off x="5272873" y="3134073"/>
            <a:ext cx="1512167" cy="2110373"/>
          </a:xfrm>
          <a:prstGeom prst="roundRect">
            <a:avLst>
              <a:gd name="adj" fmla="val 10737"/>
            </a:avLst>
          </a:prstGeom>
          <a:solidFill>
            <a:srgbClr val="D8E2F3"/>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C00000"/>
                </a:solidFill>
                <a:latin typeface="Arial"/>
                <a:ea typeface="Arial"/>
                <a:cs typeface="Arial"/>
                <a:sym typeface="Arial"/>
              </a:rPr>
              <a:t>Build</a:t>
            </a:r>
            <a:endParaRPr/>
          </a:p>
          <a:p>
            <a:pPr marL="0" marR="0" lvl="0" indent="0" algn="ctr" rtl="0">
              <a:lnSpc>
                <a:spcPct val="100000"/>
              </a:lnSpc>
              <a:spcBef>
                <a:spcPts val="0"/>
              </a:spcBef>
              <a:spcAft>
                <a:spcPts val="0"/>
              </a:spcAft>
              <a:buNone/>
            </a:pPr>
            <a:endParaRPr sz="2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Implementation </a:t>
            </a:r>
            <a:r>
              <a:rPr lang="en-US" sz="1400" b="0" i="0" u="none" strike="noStrike" cap="none">
                <a:solidFill>
                  <a:srgbClr val="000000"/>
                </a:solidFill>
                <a:latin typeface="Arial"/>
                <a:ea typeface="Arial"/>
                <a:cs typeface="Arial"/>
                <a:sym typeface="Arial"/>
              </a:rPr>
              <a:t>and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unit testing</a:t>
            </a:r>
            <a:endParaRPr/>
          </a:p>
        </p:txBody>
      </p:sp>
      <p:sp>
        <p:nvSpPr>
          <p:cNvPr id="104" name="Google Shape;104;p20"/>
          <p:cNvSpPr/>
          <p:nvPr/>
        </p:nvSpPr>
        <p:spPr>
          <a:xfrm>
            <a:off x="7052588" y="3134073"/>
            <a:ext cx="1512167" cy="2110373"/>
          </a:xfrm>
          <a:prstGeom prst="roundRect">
            <a:avLst>
              <a:gd name="adj" fmla="val 10737"/>
            </a:avLst>
          </a:prstGeom>
          <a:solidFill>
            <a:srgbClr val="D8E2F3"/>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C00000"/>
                </a:solidFill>
                <a:latin typeface="Arial"/>
                <a:ea typeface="Arial"/>
                <a:cs typeface="Arial"/>
                <a:sym typeface="Arial"/>
              </a:rPr>
              <a:t>Test</a:t>
            </a:r>
            <a:endParaRPr/>
          </a:p>
          <a:p>
            <a:pPr marL="0" marR="0" lvl="0" indent="0" algn="ctr" rtl="0">
              <a:lnSpc>
                <a:spcPct val="100000"/>
              </a:lnSpc>
              <a:spcBef>
                <a:spcPts val="0"/>
              </a:spcBef>
              <a:spcAft>
                <a:spcPts val="0"/>
              </a:spcAft>
              <a:buNone/>
            </a:pPr>
            <a:endParaRPr sz="2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Integration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and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system testing</a:t>
            </a:r>
            <a:endParaRPr/>
          </a:p>
        </p:txBody>
      </p:sp>
      <p:sp>
        <p:nvSpPr>
          <p:cNvPr id="105" name="Google Shape;105;p20"/>
          <p:cNvSpPr/>
          <p:nvPr/>
        </p:nvSpPr>
        <p:spPr>
          <a:xfrm>
            <a:off x="8832305" y="3134073"/>
            <a:ext cx="1512167" cy="2110373"/>
          </a:xfrm>
          <a:prstGeom prst="roundRect">
            <a:avLst>
              <a:gd name="adj" fmla="val 10737"/>
            </a:avLst>
          </a:prstGeom>
          <a:solidFill>
            <a:srgbClr val="D8E2F3"/>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C00000"/>
                </a:solidFill>
                <a:latin typeface="Arial"/>
                <a:ea typeface="Arial"/>
                <a:cs typeface="Arial"/>
                <a:sym typeface="Arial"/>
              </a:rPr>
              <a:t>Deliver</a:t>
            </a:r>
            <a:endParaRPr/>
          </a:p>
          <a:p>
            <a:pPr marL="0" marR="0" lvl="0" indent="0" algn="ctr" rtl="0">
              <a:lnSpc>
                <a:spcPct val="100000"/>
              </a:lnSpc>
              <a:spcBef>
                <a:spcPts val="0"/>
              </a:spcBef>
              <a:spcAft>
                <a:spcPts val="0"/>
              </a:spcAft>
              <a:buNone/>
            </a:pPr>
            <a:endParaRPr sz="2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Operation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and maintenance</a:t>
            </a:r>
            <a:endParaRPr/>
          </a:p>
        </p:txBody>
      </p:sp>
      <p:cxnSp>
        <p:nvCxnSpPr>
          <p:cNvPr id="106" name="Google Shape;106;p20"/>
          <p:cNvCxnSpPr>
            <a:stCxn id="102" idx="3"/>
            <a:endCxn id="103" idx="1"/>
          </p:cNvCxnSpPr>
          <p:nvPr/>
        </p:nvCxnSpPr>
        <p:spPr>
          <a:xfrm>
            <a:off x="5005325" y="4189260"/>
            <a:ext cx="267600" cy="0"/>
          </a:xfrm>
          <a:prstGeom prst="straightConnector1">
            <a:avLst/>
          </a:prstGeom>
          <a:noFill/>
          <a:ln w="38100" cap="flat" cmpd="sng">
            <a:solidFill>
              <a:schemeClr val="dk1"/>
            </a:solidFill>
            <a:prstDash val="solid"/>
            <a:round/>
            <a:headEnd type="none" w="sm" len="sm"/>
            <a:tailEnd type="stealth" w="med" len="med"/>
          </a:ln>
        </p:spPr>
      </p:cxnSp>
      <p:cxnSp>
        <p:nvCxnSpPr>
          <p:cNvPr id="107" name="Google Shape;107;p20"/>
          <p:cNvCxnSpPr>
            <a:stCxn id="103" idx="3"/>
            <a:endCxn id="104" idx="1"/>
          </p:cNvCxnSpPr>
          <p:nvPr/>
        </p:nvCxnSpPr>
        <p:spPr>
          <a:xfrm>
            <a:off x="6785040" y="4189260"/>
            <a:ext cx="267600" cy="0"/>
          </a:xfrm>
          <a:prstGeom prst="straightConnector1">
            <a:avLst/>
          </a:prstGeom>
          <a:noFill/>
          <a:ln w="38100" cap="flat" cmpd="sng">
            <a:solidFill>
              <a:schemeClr val="dk1"/>
            </a:solidFill>
            <a:prstDash val="solid"/>
            <a:round/>
            <a:headEnd type="none" w="sm" len="sm"/>
            <a:tailEnd type="stealth" w="med" len="med"/>
          </a:ln>
        </p:spPr>
      </p:cxnSp>
      <p:cxnSp>
        <p:nvCxnSpPr>
          <p:cNvPr id="108" name="Google Shape;108;p20"/>
          <p:cNvCxnSpPr>
            <a:stCxn id="104" idx="3"/>
            <a:endCxn id="105" idx="1"/>
          </p:cNvCxnSpPr>
          <p:nvPr/>
        </p:nvCxnSpPr>
        <p:spPr>
          <a:xfrm>
            <a:off x="8564755" y="4189260"/>
            <a:ext cx="267600" cy="0"/>
          </a:xfrm>
          <a:prstGeom prst="straightConnector1">
            <a:avLst/>
          </a:prstGeom>
          <a:noFill/>
          <a:ln w="38100" cap="flat" cmpd="sng">
            <a:solidFill>
              <a:schemeClr val="dk1"/>
            </a:solidFill>
            <a:prstDash val="solid"/>
            <a:round/>
            <a:headEnd type="none" w="sm" len="sm"/>
            <a:tailEnd type="stealth" w="med" len="med"/>
          </a:ln>
        </p:spPr>
      </p:cxnSp>
      <p:sp>
        <p:nvSpPr>
          <p:cNvPr id="109" name="Google Shape;109;p20"/>
          <p:cNvSpPr/>
          <p:nvPr/>
        </p:nvSpPr>
        <p:spPr>
          <a:xfrm>
            <a:off x="1713443" y="5582344"/>
            <a:ext cx="8631029" cy="881478"/>
          </a:xfrm>
          <a:prstGeom prst="roundRect">
            <a:avLst>
              <a:gd name="adj" fmla="val 10737"/>
            </a:avLst>
          </a:prstGeom>
          <a:solidFill>
            <a:srgbClr val="FFD579"/>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4000" b="1" i="0" u="none" strike="noStrike" cap="none">
                <a:solidFill>
                  <a:srgbClr val="C00000"/>
                </a:solidFill>
                <a:latin typeface="Arial"/>
                <a:ea typeface="Arial"/>
                <a:cs typeface="Arial"/>
                <a:sym typeface="Arial"/>
              </a:rPr>
              <a:t>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Iteration-based and Flow-based Agile life cycles</a:t>
            </a:r>
            <a:endParaRPr/>
          </a:p>
        </p:txBody>
      </p:sp>
      <p:sp>
        <p:nvSpPr>
          <p:cNvPr id="356" name="Google Shape;356;p31"/>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Project Management Institute (2017), Agile Practice Guide, Project Management Institute</a:t>
            </a:r>
            <a:endParaRPr sz="1000" b="0" i="0" u="none" strike="noStrike" cap="none">
              <a:solidFill>
                <a:srgbClr val="000000"/>
              </a:solidFill>
              <a:latin typeface="Arial"/>
              <a:ea typeface="Arial"/>
              <a:cs typeface="Arial"/>
              <a:sym typeface="Arial"/>
            </a:endParaRPr>
          </a:p>
        </p:txBody>
      </p:sp>
      <p:sp>
        <p:nvSpPr>
          <p:cNvPr id="357" name="Google Shape;357;p31"/>
          <p:cNvSpPr/>
          <p:nvPr/>
        </p:nvSpPr>
        <p:spPr>
          <a:xfrm>
            <a:off x="1847529" y="1754844"/>
            <a:ext cx="1219851" cy="1663684"/>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p:txBody>
      </p:sp>
      <p:sp>
        <p:nvSpPr>
          <p:cNvPr id="358" name="Google Shape;358;p31"/>
          <p:cNvSpPr/>
          <p:nvPr/>
        </p:nvSpPr>
        <p:spPr>
          <a:xfrm>
            <a:off x="3073691" y="1754844"/>
            <a:ext cx="1219851" cy="1663684"/>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p:txBody>
      </p:sp>
      <p:sp>
        <p:nvSpPr>
          <p:cNvPr id="359" name="Google Shape;359;p31"/>
          <p:cNvSpPr/>
          <p:nvPr/>
        </p:nvSpPr>
        <p:spPr>
          <a:xfrm>
            <a:off x="4299853" y="1754844"/>
            <a:ext cx="1219851" cy="1663684"/>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p:txBody>
      </p:sp>
      <p:sp>
        <p:nvSpPr>
          <p:cNvPr id="360" name="Google Shape;360;p31"/>
          <p:cNvSpPr/>
          <p:nvPr/>
        </p:nvSpPr>
        <p:spPr>
          <a:xfrm>
            <a:off x="5526015" y="1754844"/>
            <a:ext cx="1219851" cy="1663684"/>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p:txBody>
      </p:sp>
      <p:sp>
        <p:nvSpPr>
          <p:cNvPr id="361" name="Google Shape;361;p31"/>
          <p:cNvSpPr/>
          <p:nvPr/>
        </p:nvSpPr>
        <p:spPr>
          <a:xfrm>
            <a:off x="6752177" y="1754844"/>
            <a:ext cx="1219851" cy="1663684"/>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Repeat </a:t>
            </a:r>
            <a:br>
              <a:rPr lang="en-US" sz="1500" b="1" i="0" u="none" strike="noStrike" cap="none">
                <a:solidFill>
                  <a:srgbClr val="000000"/>
                </a:solidFill>
                <a:latin typeface="Calibri"/>
                <a:ea typeface="Calibri"/>
                <a:cs typeface="Calibri"/>
                <a:sym typeface="Calibri"/>
              </a:rPr>
            </a:br>
            <a:r>
              <a:rPr lang="en-US" sz="1500" b="1" i="0" u="none" strike="noStrike" cap="none">
                <a:solidFill>
                  <a:srgbClr val="000000"/>
                </a:solidFill>
                <a:latin typeface="Calibri"/>
                <a:ea typeface="Calibri"/>
                <a:cs typeface="Calibri"/>
                <a:sym typeface="Calibri"/>
              </a:rPr>
              <a:t>as needed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t>
            </a:r>
            <a:endParaRPr/>
          </a:p>
        </p:txBody>
      </p:sp>
      <p:sp>
        <p:nvSpPr>
          <p:cNvPr id="362" name="Google Shape;362;p31"/>
          <p:cNvSpPr/>
          <p:nvPr/>
        </p:nvSpPr>
        <p:spPr>
          <a:xfrm>
            <a:off x="7978339" y="1754844"/>
            <a:ext cx="1219851" cy="1663684"/>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p:txBody>
      </p:sp>
      <p:sp>
        <p:nvSpPr>
          <p:cNvPr id="363" name="Google Shape;363;p31"/>
          <p:cNvSpPr/>
          <p:nvPr/>
        </p:nvSpPr>
        <p:spPr>
          <a:xfrm>
            <a:off x="9204503" y="1754844"/>
            <a:ext cx="1219851" cy="1663684"/>
          </a:xfrm>
          <a:prstGeom prst="roundRect">
            <a:avLst>
              <a:gd name="adj" fmla="val 10737"/>
            </a:avLst>
          </a:prstGeom>
          <a:solidFill>
            <a:srgbClr val="BBD6EE"/>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p:txBody>
      </p:sp>
      <p:sp>
        <p:nvSpPr>
          <p:cNvPr id="364" name="Google Shape;364;p31"/>
          <p:cNvSpPr txBox="1"/>
          <p:nvPr/>
        </p:nvSpPr>
        <p:spPr>
          <a:xfrm>
            <a:off x="4526635" y="1219200"/>
            <a:ext cx="286110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Iteration-Based Agile</a:t>
            </a:r>
            <a:endParaRPr/>
          </a:p>
        </p:txBody>
      </p:sp>
      <p:sp>
        <p:nvSpPr>
          <p:cNvPr id="365" name="Google Shape;365;p31"/>
          <p:cNvSpPr/>
          <p:nvPr/>
        </p:nvSpPr>
        <p:spPr>
          <a:xfrm>
            <a:off x="1873165" y="4036307"/>
            <a:ext cx="1455254" cy="2268714"/>
          </a:xfrm>
          <a:prstGeom prst="roundRect">
            <a:avLst>
              <a:gd name="adj" fmla="val 10737"/>
            </a:avLst>
          </a:prstGeom>
          <a:solidFill>
            <a:srgbClr val="FBE4D4"/>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a:p>
            <a:pPr marL="0" marR="0" lvl="0" indent="0" algn="ctr"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the number of features in the WIP limit</a:t>
            </a:r>
            <a:endParaRPr/>
          </a:p>
        </p:txBody>
      </p:sp>
      <p:sp>
        <p:nvSpPr>
          <p:cNvPr id="366" name="Google Shape;366;p31"/>
          <p:cNvSpPr/>
          <p:nvPr/>
        </p:nvSpPr>
        <p:spPr>
          <a:xfrm>
            <a:off x="3328419" y="4036307"/>
            <a:ext cx="1198215" cy="2268714"/>
          </a:xfrm>
          <a:prstGeom prst="roundRect">
            <a:avLst>
              <a:gd name="adj" fmla="val 10737"/>
            </a:avLst>
          </a:prstGeom>
          <a:solidFill>
            <a:srgbClr val="FBE4D4"/>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a:p>
            <a:pPr marL="0" marR="0" lvl="0" indent="0" algn="ctr"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the number of features in the WIP limit</a:t>
            </a:r>
            <a:endParaRPr/>
          </a:p>
        </p:txBody>
      </p:sp>
      <p:sp>
        <p:nvSpPr>
          <p:cNvPr id="367" name="Google Shape;367;p31"/>
          <p:cNvSpPr/>
          <p:nvPr/>
        </p:nvSpPr>
        <p:spPr>
          <a:xfrm>
            <a:off x="4526635" y="4036307"/>
            <a:ext cx="1785388" cy="2268714"/>
          </a:xfrm>
          <a:prstGeom prst="roundRect">
            <a:avLst>
              <a:gd name="adj" fmla="val 10737"/>
            </a:avLst>
          </a:prstGeom>
          <a:solidFill>
            <a:srgbClr val="FBE4D4"/>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a:p>
            <a:pPr marL="0" marR="0" lvl="0" indent="0" algn="ctr"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the number of features in the WIP limit</a:t>
            </a:r>
            <a:endParaRPr/>
          </a:p>
        </p:txBody>
      </p:sp>
      <p:sp>
        <p:nvSpPr>
          <p:cNvPr id="368" name="Google Shape;368;p31"/>
          <p:cNvSpPr/>
          <p:nvPr/>
        </p:nvSpPr>
        <p:spPr>
          <a:xfrm>
            <a:off x="6312025" y="4036307"/>
            <a:ext cx="1075835" cy="2268714"/>
          </a:xfrm>
          <a:prstGeom prst="roundRect">
            <a:avLst>
              <a:gd name="adj" fmla="val 10737"/>
            </a:avLst>
          </a:prstGeom>
          <a:solidFill>
            <a:srgbClr val="FBE4D4"/>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Repeat </a:t>
            </a:r>
            <a:br>
              <a:rPr lang="en-US" sz="1500" b="1" i="0" u="none" strike="noStrike" cap="none">
                <a:solidFill>
                  <a:srgbClr val="000000"/>
                </a:solidFill>
                <a:latin typeface="Calibri"/>
                <a:ea typeface="Calibri"/>
                <a:cs typeface="Calibri"/>
                <a:sym typeface="Calibri"/>
              </a:rPr>
            </a:br>
            <a:r>
              <a:rPr lang="en-US" sz="1500" b="1" i="0" u="none" strike="noStrike" cap="none">
                <a:solidFill>
                  <a:srgbClr val="000000"/>
                </a:solidFill>
                <a:latin typeface="Calibri"/>
                <a:ea typeface="Calibri"/>
                <a:cs typeface="Calibri"/>
                <a:sym typeface="Calibri"/>
              </a:rPr>
              <a:t>as needed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t>
            </a:r>
            <a:endParaRPr/>
          </a:p>
        </p:txBody>
      </p:sp>
      <p:sp>
        <p:nvSpPr>
          <p:cNvPr id="369" name="Google Shape;369;p31"/>
          <p:cNvSpPr/>
          <p:nvPr/>
        </p:nvSpPr>
        <p:spPr>
          <a:xfrm>
            <a:off x="7387622" y="4036307"/>
            <a:ext cx="1228659" cy="2268714"/>
          </a:xfrm>
          <a:prstGeom prst="roundRect">
            <a:avLst>
              <a:gd name="adj" fmla="val 10737"/>
            </a:avLst>
          </a:prstGeom>
          <a:solidFill>
            <a:srgbClr val="FBE4D4"/>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a:p>
            <a:pPr marL="0" marR="0" lvl="0" indent="0" algn="ctr"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the number of features in the WIP limit</a:t>
            </a:r>
            <a:endParaRPr/>
          </a:p>
        </p:txBody>
      </p:sp>
      <p:sp>
        <p:nvSpPr>
          <p:cNvPr id="370" name="Google Shape;370;p31"/>
          <p:cNvSpPr/>
          <p:nvPr/>
        </p:nvSpPr>
        <p:spPr>
          <a:xfrm>
            <a:off x="8616281" y="4036307"/>
            <a:ext cx="1833710" cy="2268714"/>
          </a:xfrm>
          <a:prstGeom prst="roundRect">
            <a:avLst>
              <a:gd name="adj" fmla="val 10737"/>
            </a:avLst>
          </a:prstGeom>
          <a:solidFill>
            <a:srgbClr val="FBE4D4"/>
          </a:solidFill>
          <a:ln w="28575"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Requirements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Analysis</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Design</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Build</a:t>
            </a:r>
            <a:endParaRPr/>
          </a:p>
          <a:p>
            <a:pPr marL="0" marR="0" lvl="0" indent="0" algn="ctr" rtl="0">
              <a:lnSpc>
                <a:spcPct val="100000"/>
              </a:lnSpc>
              <a:spcBef>
                <a:spcPts val="0"/>
              </a:spcBef>
              <a:spcAft>
                <a:spcPts val="0"/>
              </a:spcAft>
              <a:buNone/>
            </a:pPr>
            <a:r>
              <a:rPr lang="en-US" sz="1500" b="1" i="0" u="none" strike="noStrike" cap="none">
                <a:solidFill>
                  <a:srgbClr val="000000"/>
                </a:solidFill>
                <a:latin typeface="Calibri"/>
                <a:ea typeface="Calibri"/>
                <a:cs typeface="Calibri"/>
                <a:sym typeface="Calibri"/>
              </a:rPr>
              <a:t>Test</a:t>
            </a:r>
            <a:endParaRPr/>
          </a:p>
          <a:p>
            <a:pPr marL="0" marR="0" lvl="0" indent="0" algn="ctr" rtl="0">
              <a:lnSpc>
                <a:spcPct val="100000"/>
              </a:lnSpc>
              <a:spcBef>
                <a:spcPts val="0"/>
              </a:spcBef>
              <a:spcAft>
                <a:spcPts val="0"/>
              </a:spcAft>
              <a:buNone/>
            </a:pPr>
            <a:r>
              <a:rPr lang="en-US" sz="1500" b="0" i="0" u="none" strike="noStrike" cap="none">
                <a:solidFill>
                  <a:srgbClr val="000000"/>
                </a:solidFill>
                <a:latin typeface="Calibri"/>
                <a:ea typeface="Calibri"/>
                <a:cs typeface="Calibri"/>
                <a:sym typeface="Calibri"/>
              </a:rPr>
              <a:t>the number of features in the WIP limit</a:t>
            </a:r>
            <a:endParaRPr/>
          </a:p>
        </p:txBody>
      </p:sp>
      <p:sp>
        <p:nvSpPr>
          <p:cNvPr id="371" name="Google Shape;371;p31"/>
          <p:cNvSpPr txBox="1"/>
          <p:nvPr/>
        </p:nvSpPr>
        <p:spPr>
          <a:xfrm>
            <a:off x="4776543" y="3547655"/>
            <a:ext cx="2361288"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C55A11"/>
                </a:solidFill>
                <a:latin typeface="Calibri"/>
                <a:ea typeface="Calibri"/>
                <a:cs typeface="Calibri"/>
                <a:sym typeface="Calibri"/>
              </a:rPr>
              <a:t>Flow-Based Agile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Từ người dùng đến tính năng</a:t>
            </a:r>
            <a:endParaRPr/>
          </a:p>
        </p:txBody>
      </p:sp>
      <p:sp>
        <p:nvSpPr>
          <p:cNvPr id="377" name="Google Shape;377;p32"/>
          <p:cNvSpPr txBox="1"/>
          <p:nvPr/>
        </p:nvSpPr>
        <p:spPr>
          <a:xfrm>
            <a:off x="5514797" y="2613721"/>
            <a:ext cx="4957831" cy="718145"/>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2000" b="0" i="0" u="none" strike="noStrike" cap="none">
                <a:solidFill>
                  <a:srgbClr val="C00000"/>
                </a:solidFill>
                <a:latin typeface="Arial"/>
                <a:ea typeface="Arial"/>
                <a:cs typeface="Arial"/>
                <a:sym typeface="Arial"/>
              </a:rPr>
              <a:t>Các bản mô tả cách một người dùng tương tác với phần mềm</a:t>
            </a:r>
            <a:endParaRPr sz="2000" b="0" i="0" u="none" strike="noStrike" cap="none">
              <a:solidFill>
                <a:srgbClr val="C00000"/>
              </a:solidFill>
              <a:latin typeface="Arial"/>
              <a:ea typeface="Arial"/>
              <a:cs typeface="Arial"/>
              <a:sym typeface="Arial"/>
            </a:endParaRPr>
          </a:p>
        </p:txBody>
      </p:sp>
      <p:sp>
        <p:nvSpPr>
          <p:cNvPr id="378" name="Google Shape;378;p32"/>
          <p:cNvSpPr txBox="1"/>
          <p:nvPr/>
        </p:nvSpPr>
        <p:spPr>
          <a:xfrm>
            <a:off x="5807968" y="1218432"/>
            <a:ext cx="3436498" cy="410369"/>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2000" b="0" i="0" u="none" strike="noStrike" cap="none">
                <a:solidFill>
                  <a:srgbClr val="C00000"/>
                </a:solidFill>
                <a:latin typeface="Arial"/>
                <a:ea typeface="Arial"/>
                <a:cs typeface="Arial"/>
                <a:sym typeface="Arial"/>
              </a:rPr>
              <a:t>Một cách trình bày Users</a:t>
            </a:r>
            <a:endParaRPr sz="2000" b="0" i="0" u="none" strike="noStrike" cap="none">
              <a:solidFill>
                <a:srgbClr val="C00000"/>
              </a:solidFill>
              <a:latin typeface="Arial"/>
              <a:ea typeface="Arial"/>
              <a:cs typeface="Arial"/>
              <a:sym typeface="Arial"/>
            </a:endParaRPr>
          </a:p>
        </p:txBody>
      </p:sp>
      <p:sp>
        <p:nvSpPr>
          <p:cNvPr id="379" name="Google Shape;379;p32"/>
          <p:cNvSpPr txBox="1"/>
          <p:nvPr/>
        </p:nvSpPr>
        <p:spPr>
          <a:xfrm>
            <a:off x="2639617" y="6186984"/>
            <a:ext cx="4886600" cy="410369"/>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2000" b="0" i="0" u="none" strike="noStrike" cap="none">
                <a:solidFill>
                  <a:srgbClr val="C00000"/>
                </a:solidFill>
                <a:latin typeface="Arial"/>
                <a:ea typeface="Arial"/>
                <a:cs typeface="Arial"/>
                <a:sym typeface="Arial"/>
              </a:rPr>
              <a:t>Những tập hợp chức năng của sản phẩm</a:t>
            </a:r>
            <a:endParaRPr sz="2000" b="0" i="0" u="none" strike="noStrike" cap="none">
              <a:solidFill>
                <a:srgbClr val="C00000"/>
              </a:solidFill>
              <a:latin typeface="Arial"/>
              <a:ea typeface="Arial"/>
              <a:cs typeface="Arial"/>
              <a:sym typeface="Arial"/>
            </a:endParaRPr>
          </a:p>
        </p:txBody>
      </p:sp>
      <p:sp>
        <p:nvSpPr>
          <p:cNvPr id="380" name="Google Shape;380;p32"/>
          <p:cNvSpPr txBox="1"/>
          <p:nvPr/>
        </p:nvSpPr>
        <p:spPr>
          <a:xfrm>
            <a:off x="8328248" y="4687011"/>
            <a:ext cx="2262764" cy="1025922"/>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None/>
            </a:pPr>
            <a:r>
              <a:rPr lang="en-US" sz="2000" b="0" i="0" u="none" strike="noStrike" cap="none">
                <a:solidFill>
                  <a:srgbClr val="C00000"/>
                </a:solidFill>
                <a:latin typeface="Arial"/>
                <a:ea typeface="Arial"/>
                <a:cs typeface="Arial"/>
                <a:sym typeface="Arial"/>
              </a:rPr>
              <a:t>Bản mô tả những gì nhu cầu/mong muốn của  người</a:t>
            </a:r>
            <a:endParaRPr sz="2000" b="0" i="0" u="none" strike="noStrike" cap="none">
              <a:solidFill>
                <a:srgbClr val="C00000"/>
              </a:solidFill>
              <a:latin typeface="Arial"/>
              <a:ea typeface="Arial"/>
              <a:cs typeface="Arial"/>
              <a:sym typeface="Arial"/>
            </a:endParaRPr>
          </a:p>
        </p:txBody>
      </p:sp>
      <p:sp>
        <p:nvSpPr>
          <p:cNvPr id="381" name="Google Shape;381;p32"/>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Ian Sommerville (2019), Engineering Software Products:  An Introduction to Modern Software Engineering, Pearson.</a:t>
            </a:r>
            <a:endParaRPr sz="1000" b="0" i="0" u="none" strike="noStrike" cap="none">
              <a:solidFill>
                <a:srgbClr val="000000"/>
              </a:solidFill>
              <a:latin typeface="Arial"/>
              <a:ea typeface="Arial"/>
              <a:cs typeface="Arial"/>
              <a:sym typeface="Arial"/>
            </a:endParaRPr>
          </a:p>
        </p:txBody>
      </p:sp>
      <p:sp>
        <p:nvSpPr>
          <p:cNvPr id="382" name="Google Shape;382;p32"/>
          <p:cNvSpPr/>
          <p:nvPr/>
        </p:nvSpPr>
        <p:spPr>
          <a:xfrm>
            <a:off x="4547257" y="2350028"/>
            <a:ext cx="3056535" cy="3521148"/>
          </a:xfrm>
          <a:prstGeom prst="arc">
            <a:avLst>
              <a:gd name="adj1" fmla="val 2150912"/>
              <a:gd name="adj2" fmla="val 6057485"/>
            </a:avLst>
          </a:prstGeom>
          <a:noFill/>
          <a:ln w="152400" cap="flat" cmpd="sng">
            <a:solidFill>
              <a:srgbClr val="F4B08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383" name="Google Shape;383;p32"/>
          <p:cNvCxnSpPr>
            <a:stCxn id="384" idx="2"/>
            <a:endCxn id="385" idx="0"/>
          </p:cNvCxnSpPr>
          <p:nvPr/>
        </p:nvCxnSpPr>
        <p:spPr>
          <a:xfrm>
            <a:off x="4822897" y="1772817"/>
            <a:ext cx="12900" cy="1561500"/>
          </a:xfrm>
          <a:prstGeom prst="straightConnector1">
            <a:avLst/>
          </a:prstGeom>
          <a:noFill/>
          <a:ln w="152400" cap="flat" cmpd="sng">
            <a:solidFill>
              <a:srgbClr val="833C0B"/>
            </a:solidFill>
            <a:prstDash val="solid"/>
            <a:round/>
            <a:headEnd type="none" w="sm" len="sm"/>
            <a:tailEnd type="stealth" w="med" len="med"/>
          </a:ln>
        </p:spPr>
      </p:cxnSp>
      <p:sp>
        <p:nvSpPr>
          <p:cNvPr id="386" name="Google Shape;386;p32"/>
          <p:cNvSpPr txBox="1"/>
          <p:nvPr/>
        </p:nvSpPr>
        <p:spPr>
          <a:xfrm>
            <a:off x="5040433" y="1968764"/>
            <a:ext cx="381065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accent1"/>
                </a:solidFill>
                <a:latin typeface="Calibri"/>
                <a:ea typeface="Calibri"/>
                <a:cs typeface="Calibri"/>
                <a:sym typeface="Calibri"/>
              </a:rPr>
              <a:t>truyền cảm hứng cho</a:t>
            </a:r>
            <a:endParaRPr sz="3200" b="1" i="0" u="none" strike="noStrike" cap="none">
              <a:solidFill>
                <a:schemeClr val="accent1"/>
              </a:solidFill>
              <a:latin typeface="Calibri"/>
              <a:ea typeface="Calibri"/>
              <a:cs typeface="Calibri"/>
              <a:sym typeface="Calibri"/>
            </a:endParaRPr>
          </a:p>
        </p:txBody>
      </p:sp>
      <p:sp>
        <p:nvSpPr>
          <p:cNvPr id="387" name="Google Shape;387;p32"/>
          <p:cNvSpPr/>
          <p:nvPr/>
        </p:nvSpPr>
        <p:spPr>
          <a:xfrm>
            <a:off x="3148302" y="3191196"/>
            <a:ext cx="4925385" cy="3188053"/>
          </a:xfrm>
          <a:prstGeom prst="arc">
            <a:avLst>
              <a:gd name="adj1" fmla="val 8990352"/>
              <a:gd name="adj2" fmla="val 12622057"/>
            </a:avLst>
          </a:prstGeom>
          <a:noFill/>
          <a:ln w="152400" cap="flat" cmpd="sng">
            <a:solidFill>
              <a:srgbClr val="9CC2E5"/>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88" name="Google Shape;388;p32"/>
          <p:cNvSpPr txBox="1"/>
          <p:nvPr/>
        </p:nvSpPr>
        <p:spPr>
          <a:xfrm>
            <a:off x="6600242" y="3341104"/>
            <a:ext cx="361188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accent1"/>
                </a:solidFill>
                <a:latin typeface="Calibri"/>
                <a:ea typeface="Calibri"/>
                <a:cs typeface="Calibri"/>
                <a:sym typeface="Calibri"/>
              </a:rPr>
              <a:t>được phát triển vào</a:t>
            </a:r>
            <a:endParaRPr sz="3200" b="1" i="0" u="none" strike="noStrike" cap="none">
              <a:solidFill>
                <a:schemeClr val="accent1"/>
              </a:solidFill>
              <a:latin typeface="Calibri"/>
              <a:ea typeface="Calibri"/>
              <a:cs typeface="Calibri"/>
              <a:sym typeface="Calibri"/>
            </a:endParaRPr>
          </a:p>
        </p:txBody>
      </p:sp>
      <p:sp>
        <p:nvSpPr>
          <p:cNvPr id="389" name="Google Shape;389;p32"/>
          <p:cNvSpPr txBox="1"/>
          <p:nvPr/>
        </p:nvSpPr>
        <p:spPr>
          <a:xfrm>
            <a:off x="6341548" y="5564413"/>
            <a:ext cx="1988045"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accent1"/>
                </a:solidFill>
                <a:latin typeface="Calibri"/>
                <a:ea typeface="Calibri"/>
                <a:cs typeface="Calibri"/>
                <a:sym typeface="Calibri"/>
              </a:rPr>
              <a:t>định nghĩa</a:t>
            </a:r>
            <a:endParaRPr sz="3200" b="1" i="0" u="none" strike="noStrike" cap="none">
              <a:solidFill>
                <a:schemeClr val="accent1"/>
              </a:solidFill>
              <a:latin typeface="Calibri"/>
              <a:ea typeface="Calibri"/>
              <a:cs typeface="Calibri"/>
              <a:sym typeface="Calibri"/>
            </a:endParaRPr>
          </a:p>
        </p:txBody>
      </p:sp>
      <p:sp>
        <p:nvSpPr>
          <p:cNvPr id="390" name="Google Shape;390;p32"/>
          <p:cNvSpPr txBox="1"/>
          <p:nvPr/>
        </p:nvSpPr>
        <p:spPr>
          <a:xfrm>
            <a:off x="497630" y="4363320"/>
            <a:ext cx="381065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accent1"/>
                </a:solidFill>
                <a:latin typeface="Calibri"/>
                <a:ea typeface="Calibri"/>
                <a:cs typeface="Calibri"/>
                <a:sym typeface="Calibri"/>
              </a:rPr>
              <a:t>truyền cảm hứng cho</a:t>
            </a:r>
            <a:endParaRPr sz="3200" b="1" i="0" u="none" strike="noStrike" cap="none">
              <a:solidFill>
                <a:schemeClr val="accent1"/>
              </a:solidFill>
              <a:latin typeface="Calibri"/>
              <a:ea typeface="Calibri"/>
              <a:cs typeface="Calibri"/>
              <a:sym typeface="Calibri"/>
            </a:endParaRPr>
          </a:p>
        </p:txBody>
      </p:sp>
      <p:sp>
        <p:nvSpPr>
          <p:cNvPr id="384" name="Google Shape;384;p32"/>
          <p:cNvSpPr/>
          <p:nvPr/>
        </p:nvSpPr>
        <p:spPr>
          <a:xfrm>
            <a:off x="3841532" y="1109096"/>
            <a:ext cx="1962729" cy="663721"/>
          </a:xfrm>
          <a:prstGeom prst="roundRect">
            <a:avLst>
              <a:gd name="adj" fmla="val 7883"/>
            </a:avLst>
          </a:prstGeom>
          <a:solidFill>
            <a:srgbClr val="FFD579"/>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Personas</a:t>
            </a:r>
            <a:endParaRPr/>
          </a:p>
        </p:txBody>
      </p:sp>
      <p:sp>
        <p:nvSpPr>
          <p:cNvPr id="385" name="Google Shape;385;p32"/>
          <p:cNvSpPr/>
          <p:nvPr/>
        </p:nvSpPr>
        <p:spPr>
          <a:xfrm>
            <a:off x="3564885" y="3334262"/>
            <a:ext cx="2541950" cy="663721"/>
          </a:xfrm>
          <a:prstGeom prst="roundRect">
            <a:avLst>
              <a:gd name="adj" fmla="val 7883"/>
            </a:avLst>
          </a:prstGeom>
          <a:solidFill>
            <a:srgbClr val="FFD579"/>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Scenarios</a:t>
            </a:r>
            <a:endParaRPr/>
          </a:p>
        </p:txBody>
      </p:sp>
      <p:sp>
        <p:nvSpPr>
          <p:cNvPr id="391" name="Google Shape;391;p32"/>
          <p:cNvSpPr/>
          <p:nvPr/>
        </p:nvSpPr>
        <p:spPr>
          <a:xfrm>
            <a:off x="6305070" y="4386388"/>
            <a:ext cx="1962729" cy="663721"/>
          </a:xfrm>
          <a:prstGeom prst="roundRect">
            <a:avLst>
              <a:gd name="adj" fmla="val 7883"/>
            </a:avLst>
          </a:prstGeom>
          <a:solidFill>
            <a:srgbClr val="FFD579"/>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Stories</a:t>
            </a:r>
            <a:endParaRPr/>
          </a:p>
        </p:txBody>
      </p:sp>
      <p:sp>
        <p:nvSpPr>
          <p:cNvPr id="392" name="Google Shape;392;p32"/>
          <p:cNvSpPr/>
          <p:nvPr/>
        </p:nvSpPr>
        <p:spPr>
          <a:xfrm>
            <a:off x="3791745" y="5473404"/>
            <a:ext cx="1962729" cy="663721"/>
          </a:xfrm>
          <a:prstGeom prst="roundRect">
            <a:avLst>
              <a:gd name="adj" fmla="val 7883"/>
            </a:avLst>
          </a:prstGeom>
          <a:solidFill>
            <a:srgbClr val="FFD579"/>
          </a:solidFill>
          <a:ln w="19050" cap="flat" cmpd="sng">
            <a:solidFill>
              <a:schemeClr val="lt2"/>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Features</a:t>
            </a:r>
            <a:endParaRPr/>
          </a:p>
        </p:txBody>
      </p:sp>
      <p:sp>
        <p:nvSpPr>
          <p:cNvPr id="393" name="Google Shape;393;p32"/>
          <p:cNvSpPr/>
          <p:nvPr/>
        </p:nvSpPr>
        <p:spPr>
          <a:xfrm>
            <a:off x="3359696" y="980728"/>
            <a:ext cx="410378" cy="411480"/>
          </a:xfrm>
          <a:prstGeom prst="ellipse">
            <a:avLst/>
          </a:prstGeom>
          <a:solidFill>
            <a:srgbClr val="FF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1</a:t>
            </a:r>
            <a:endParaRPr/>
          </a:p>
        </p:txBody>
      </p:sp>
      <p:sp>
        <p:nvSpPr>
          <p:cNvPr id="394" name="Google Shape;394;p32"/>
          <p:cNvSpPr/>
          <p:nvPr/>
        </p:nvSpPr>
        <p:spPr>
          <a:xfrm>
            <a:off x="3453374" y="2996952"/>
            <a:ext cx="410378" cy="411480"/>
          </a:xfrm>
          <a:prstGeom prst="ellipse">
            <a:avLst/>
          </a:prstGeom>
          <a:solidFill>
            <a:srgbClr val="FF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2</a:t>
            </a:r>
            <a:endParaRPr/>
          </a:p>
        </p:txBody>
      </p:sp>
      <p:sp>
        <p:nvSpPr>
          <p:cNvPr id="395" name="Google Shape;395;p32"/>
          <p:cNvSpPr/>
          <p:nvPr/>
        </p:nvSpPr>
        <p:spPr>
          <a:xfrm>
            <a:off x="5901646" y="4087303"/>
            <a:ext cx="410378" cy="411480"/>
          </a:xfrm>
          <a:prstGeom prst="ellipse">
            <a:avLst/>
          </a:prstGeom>
          <a:solidFill>
            <a:srgbClr val="FF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3</a:t>
            </a:r>
            <a:endParaRPr/>
          </a:p>
        </p:txBody>
      </p:sp>
      <p:sp>
        <p:nvSpPr>
          <p:cNvPr id="396" name="Google Shape;396;p32"/>
          <p:cNvSpPr/>
          <p:nvPr/>
        </p:nvSpPr>
        <p:spPr>
          <a:xfrm>
            <a:off x="3597632" y="5049559"/>
            <a:ext cx="410378" cy="411480"/>
          </a:xfrm>
          <a:prstGeom prst="ellipse">
            <a:avLst/>
          </a:prstGeom>
          <a:solidFill>
            <a:srgbClr val="FF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55555"/>
              <a:buNone/>
            </a:pPr>
            <a:r>
              <a:rPr lang="en-US"/>
              <a:t>Multi-tier client-server architecture</a:t>
            </a:r>
            <a:br>
              <a:rPr lang="en-US"/>
            </a:br>
            <a:r>
              <a:rPr lang="en-US"/>
              <a:t>Kiến trúc client-server đa tầng</a:t>
            </a:r>
            <a:endParaRPr/>
          </a:p>
        </p:txBody>
      </p:sp>
      <p:sp>
        <p:nvSpPr>
          <p:cNvPr id="402" name="Google Shape;402;p33"/>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1F3864"/>
              </a:buClr>
              <a:buSzPts val="2400"/>
              <a:buFont typeface="Noto Sans Symbols"/>
              <a:buNone/>
            </a:pPr>
            <a:endParaRPr/>
          </a:p>
        </p:txBody>
      </p:sp>
      <p:sp>
        <p:nvSpPr>
          <p:cNvPr id="403" name="Google Shape;403;p33"/>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Ian Sommerville (2019), Engineering Software Products:  An Introduction to Modern Software Engineering, Pearson.</a:t>
            </a:r>
            <a:endParaRPr sz="1000" b="0" i="0" u="none" strike="noStrike" cap="none">
              <a:solidFill>
                <a:srgbClr val="000000"/>
              </a:solidFill>
              <a:latin typeface="Arial"/>
              <a:ea typeface="Arial"/>
              <a:cs typeface="Arial"/>
              <a:sym typeface="Arial"/>
            </a:endParaRPr>
          </a:p>
        </p:txBody>
      </p:sp>
      <p:sp>
        <p:nvSpPr>
          <p:cNvPr id="404" name="Google Shape;404;p33"/>
          <p:cNvSpPr/>
          <p:nvPr/>
        </p:nvSpPr>
        <p:spPr>
          <a:xfrm>
            <a:off x="1991544" y="1484785"/>
            <a:ext cx="1440160" cy="674385"/>
          </a:xfrm>
          <a:prstGeom prst="roundRect">
            <a:avLst>
              <a:gd name="adj" fmla="val 50000"/>
            </a:avLst>
          </a:prstGeom>
          <a:solidFill>
            <a:srgbClr val="C4E0B2">
              <a:alpha val="49803"/>
            </a:srgbClr>
          </a:solidFill>
          <a:ln w="28575" cap="flat" cmpd="sng">
            <a:solidFill>
              <a:srgbClr val="38562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Client 1</a:t>
            </a:r>
            <a:endParaRPr/>
          </a:p>
        </p:txBody>
      </p:sp>
      <p:sp>
        <p:nvSpPr>
          <p:cNvPr id="405" name="Google Shape;405;p33"/>
          <p:cNvSpPr/>
          <p:nvPr/>
        </p:nvSpPr>
        <p:spPr>
          <a:xfrm>
            <a:off x="1991544" y="2846169"/>
            <a:ext cx="1440160" cy="674385"/>
          </a:xfrm>
          <a:prstGeom prst="roundRect">
            <a:avLst>
              <a:gd name="adj" fmla="val 50000"/>
            </a:avLst>
          </a:prstGeom>
          <a:solidFill>
            <a:srgbClr val="C4E0B2">
              <a:alpha val="49803"/>
            </a:srgbClr>
          </a:solidFill>
          <a:ln w="28575" cap="flat" cmpd="sng">
            <a:solidFill>
              <a:srgbClr val="38562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Client 2</a:t>
            </a:r>
            <a:endParaRPr/>
          </a:p>
        </p:txBody>
      </p:sp>
      <p:sp>
        <p:nvSpPr>
          <p:cNvPr id="406" name="Google Shape;406;p33"/>
          <p:cNvSpPr/>
          <p:nvPr/>
        </p:nvSpPr>
        <p:spPr>
          <a:xfrm>
            <a:off x="1991544" y="4125627"/>
            <a:ext cx="1440160" cy="674385"/>
          </a:xfrm>
          <a:prstGeom prst="roundRect">
            <a:avLst>
              <a:gd name="adj" fmla="val 50000"/>
            </a:avLst>
          </a:prstGeom>
          <a:solidFill>
            <a:srgbClr val="C4E0B2">
              <a:alpha val="49803"/>
            </a:srgbClr>
          </a:solidFill>
          <a:ln w="28575" cap="flat" cmpd="sng">
            <a:solidFill>
              <a:srgbClr val="38562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Client 3</a:t>
            </a:r>
            <a:endParaRPr/>
          </a:p>
        </p:txBody>
      </p:sp>
      <p:sp>
        <p:nvSpPr>
          <p:cNvPr id="407" name="Google Shape;407;p33"/>
          <p:cNvSpPr/>
          <p:nvPr/>
        </p:nvSpPr>
        <p:spPr>
          <a:xfrm>
            <a:off x="1991544" y="5418912"/>
            <a:ext cx="1440160" cy="674385"/>
          </a:xfrm>
          <a:prstGeom prst="roundRect">
            <a:avLst>
              <a:gd name="adj" fmla="val 50000"/>
            </a:avLst>
          </a:prstGeom>
          <a:solidFill>
            <a:srgbClr val="C4E0B2">
              <a:alpha val="49803"/>
            </a:srgbClr>
          </a:solidFill>
          <a:ln w="28575" cap="flat" cmpd="sng">
            <a:solidFill>
              <a:srgbClr val="38562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Client …</a:t>
            </a:r>
            <a:endParaRPr/>
          </a:p>
        </p:txBody>
      </p:sp>
      <p:cxnSp>
        <p:nvCxnSpPr>
          <p:cNvPr id="408" name="Google Shape;408;p33"/>
          <p:cNvCxnSpPr>
            <a:stCxn id="404" idx="3"/>
          </p:cNvCxnSpPr>
          <p:nvPr/>
        </p:nvCxnSpPr>
        <p:spPr>
          <a:xfrm>
            <a:off x="3431704" y="1821978"/>
            <a:ext cx="835800" cy="1698600"/>
          </a:xfrm>
          <a:prstGeom prst="straightConnector1">
            <a:avLst/>
          </a:prstGeom>
          <a:noFill/>
          <a:ln w="38100" cap="flat" cmpd="sng">
            <a:solidFill>
              <a:srgbClr val="2F5496"/>
            </a:solidFill>
            <a:prstDash val="solid"/>
            <a:round/>
            <a:headEnd type="stealth" w="med" len="med"/>
            <a:tailEnd type="stealth" w="med" len="med"/>
          </a:ln>
        </p:spPr>
      </p:cxnSp>
      <p:sp>
        <p:nvSpPr>
          <p:cNvPr id="409" name="Google Shape;409;p33"/>
          <p:cNvSpPr/>
          <p:nvPr/>
        </p:nvSpPr>
        <p:spPr>
          <a:xfrm>
            <a:off x="4295800" y="3465753"/>
            <a:ext cx="1584176" cy="991786"/>
          </a:xfrm>
          <a:prstGeom prst="roundRect">
            <a:avLst>
              <a:gd name="adj" fmla="val 3899"/>
            </a:avLst>
          </a:prstGeom>
          <a:solidFill>
            <a:srgbClr val="76D6FF">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Web </a:t>
            </a:r>
            <a:br>
              <a:rPr lang="en-US" sz="2800" b="1" i="0" u="none" strike="noStrike" cap="none">
                <a:solidFill>
                  <a:srgbClr val="000000"/>
                </a:solidFill>
                <a:latin typeface="Calibri"/>
                <a:ea typeface="Calibri"/>
                <a:cs typeface="Calibri"/>
                <a:sym typeface="Calibri"/>
              </a:rPr>
            </a:br>
            <a:r>
              <a:rPr lang="en-US" sz="2800" b="1" i="0" u="none" strike="noStrike" cap="none">
                <a:solidFill>
                  <a:srgbClr val="000000"/>
                </a:solidFill>
                <a:latin typeface="Calibri"/>
                <a:ea typeface="Calibri"/>
                <a:cs typeface="Calibri"/>
                <a:sym typeface="Calibri"/>
              </a:rPr>
              <a:t>Server</a:t>
            </a:r>
            <a:endParaRPr/>
          </a:p>
        </p:txBody>
      </p:sp>
      <p:sp>
        <p:nvSpPr>
          <p:cNvPr id="410" name="Google Shape;410;p33"/>
          <p:cNvSpPr/>
          <p:nvPr/>
        </p:nvSpPr>
        <p:spPr>
          <a:xfrm>
            <a:off x="6384032" y="3465753"/>
            <a:ext cx="1872208" cy="991786"/>
          </a:xfrm>
          <a:prstGeom prst="roundRect">
            <a:avLst>
              <a:gd name="adj" fmla="val 3899"/>
            </a:avLst>
          </a:prstGeom>
          <a:solidFill>
            <a:srgbClr val="76D6FF">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Application </a:t>
            </a:r>
            <a:br>
              <a:rPr lang="en-US" sz="2800" b="1" i="0" u="none" strike="noStrike" cap="none">
                <a:solidFill>
                  <a:srgbClr val="000000"/>
                </a:solidFill>
                <a:latin typeface="Calibri"/>
                <a:ea typeface="Calibri"/>
                <a:cs typeface="Calibri"/>
                <a:sym typeface="Calibri"/>
              </a:rPr>
            </a:br>
            <a:r>
              <a:rPr lang="en-US" sz="2800" b="1" i="0" u="none" strike="noStrike" cap="none">
                <a:solidFill>
                  <a:srgbClr val="000000"/>
                </a:solidFill>
                <a:latin typeface="Calibri"/>
                <a:ea typeface="Calibri"/>
                <a:cs typeface="Calibri"/>
                <a:sym typeface="Calibri"/>
              </a:rPr>
              <a:t>Server</a:t>
            </a:r>
            <a:endParaRPr/>
          </a:p>
        </p:txBody>
      </p:sp>
      <p:sp>
        <p:nvSpPr>
          <p:cNvPr id="411" name="Google Shape;411;p33"/>
          <p:cNvSpPr/>
          <p:nvPr/>
        </p:nvSpPr>
        <p:spPr>
          <a:xfrm>
            <a:off x="8760296" y="3465753"/>
            <a:ext cx="1517360" cy="991786"/>
          </a:xfrm>
          <a:prstGeom prst="roundRect">
            <a:avLst>
              <a:gd name="adj" fmla="val 3899"/>
            </a:avLst>
          </a:prstGeom>
          <a:solidFill>
            <a:srgbClr val="76D6FF">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Database </a:t>
            </a:r>
            <a:br>
              <a:rPr lang="en-US" sz="2800" b="1" i="0" u="none" strike="noStrike" cap="none">
                <a:solidFill>
                  <a:srgbClr val="000000"/>
                </a:solidFill>
                <a:latin typeface="Calibri"/>
                <a:ea typeface="Calibri"/>
                <a:cs typeface="Calibri"/>
                <a:sym typeface="Calibri"/>
              </a:rPr>
            </a:br>
            <a:r>
              <a:rPr lang="en-US" sz="2800" b="1" i="0" u="none" strike="noStrike" cap="none">
                <a:solidFill>
                  <a:srgbClr val="000000"/>
                </a:solidFill>
                <a:latin typeface="Calibri"/>
                <a:ea typeface="Calibri"/>
                <a:cs typeface="Calibri"/>
                <a:sym typeface="Calibri"/>
              </a:rPr>
              <a:t>Server</a:t>
            </a:r>
            <a:endParaRPr/>
          </a:p>
        </p:txBody>
      </p:sp>
      <p:cxnSp>
        <p:nvCxnSpPr>
          <p:cNvPr id="412" name="Google Shape;412;p33"/>
          <p:cNvCxnSpPr>
            <a:stCxn id="405" idx="3"/>
          </p:cNvCxnSpPr>
          <p:nvPr/>
        </p:nvCxnSpPr>
        <p:spPr>
          <a:xfrm>
            <a:off x="3431704" y="3183362"/>
            <a:ext cx="864000" cy="605700"/>
          </a:xfrm>
          <a:prstGeom prst="straightConnector1">
            <a:avLst/>
          </a:prstGeom>
          <a:noFill/>
          <a:ln w="38100" cap="flat" cmpd="sng">
            <a:solidFill>
              <a:srgbClr val="2F5496"/>
            </a:solidFill>
            <a:prstDash val="solid"/>
            <a:round/>
            <a:headEnd type="stealth" w="med" len="med"/>
            <a:tailEnd type="stealth" w="med" len="med"/>
          </a:ln>
        </p:spPr>
      </p:cxnSp>
      <p:cxnSp>
        <p:nvCxnSpPr>
          <p:cNvPr id="413" name="Google Shape;413;p33"/>
          <p:cNvCxnSpPr>
            <a:endCxn id="409" idx="1"/>
          </p:cNvCxnSpPr>
          <p:nvPr/>
        </p:nvCxnSpPr>
        <p:spPr>
          <a:xfrm rot="10800000" flipH="1">
            <a:off x="3431800" y="3961646"/>
            <a:ext cx="864000" cy="514500"/>
          </a:xfrm>
          <a:prstGeom prst="straightConnector1">
            <a:avLst/>
          </a:prstGeom>
          <a:noFill/>
          <a:ln w="38100" cap="flat" cmpd="sng">
            <a:solidFill>
              <a:srgbClr val="2F5496"/>
            </a:solidFill>
            <a:prstDash val="solid"/>
            <a:round/>
            <a:headEnd type="stealth" w="med" len="med"/>
            <a:tailEnd type="stealth" w="med" len="med"/>
          </a:ln>
        </p:spPr>
      </p:cxnSp>
      <p:cxnSp>
        <p:nvCxnSpPr>
          <p:cNvPr id="414" name="Google Shape;414;p33"/>
          <p:cNvCxnSpPr>
            <a:stCxn id="407" idx="3"/>
          </p:cNvCxnSpPr>
          <p:nvPr/>
        </p:nvCxnSpPr>
        <p:spPr>
          <a:xfrm rot="10800000" flipH="1">
            <a:off x="3431704" y="4258505"/>
            <a:ext cx="835800" cy="1497600"/>
          </a:xfrm>
          <a:prstGeom prst="straightConnector1">
            <a:avLst/>
          </a:prstGeom>
          <a:noFill/>
          <a:ln w="38100" cap="flat" cmpd="sng">
            <a:solidFill>
              <a:srgbClr val="2F5496"/>
            </a:solidFill>
            <a:prstDash val="solid"/>
            <a:round/>
            <a:headEnd type="stealth" w="med" len="med"/>
            <a:tailEnd type="stealth" w="med" len="med"/>
          </a:ln>
        </p:spPr>
      </p:cxnSp>
      <p:cxnSp>
        <p:nvCxnSpPr>
          <p:cNvPr id="415" name="Google Shape;415;p33"/>
          <p:cNvCxnSpPr>
            <a:stCxn id="409" idx="3"/>
            <a:endCxn id="410" idx="1"/>
          </p:cNvCxnSpPr>
          <p:nvPr/>
        </p:nvCxnSpPr>
        <p:spPr>
          <a:xfrm>
            <a:off x="5879976" y="3961646"/>
            <a:ext cx="504000" cy="0"/>
          </a:xfrm>
          <a:prstGeom prst="straightConnector1">
            <a:avLst/>
          </a:prstGeom>
          <a:noFill/>
          <a:ln w="76200" cap="flat" cmpd="sng">
            <a:solidFill>
              <a:srgbClr val="7F7F7F"/>
            </a:solidFill>
            <a:prstDash val="solid"/>
            <a:round/>
            <a:headEnd type="stealth" w="med" len="med"/>
            <a:tailEnd type="stealth" w="med" len="med"/>
          </a:ln>
        </p:spPr>
      </p:cxnSp>
      <p:cxnSp>
        <p:nvCxnSpPr>
          <p:cNvPr id="416" name="Google Shape;416;p33"/>
          <p:cNvCxnSpPr>
            <a:stCxn id="410" idx="3"/>
            <a:endCxn id="411" idx="1"/>
          </p:cNvCxnSpPr>
          <p:nvPr/>
        </p:nvCxnSpPr>
        <p:spPr>
          <a:xfrm>
            <a:off x="8256240" y="3961646"/>
            <a:ext cx="504000" cy="0"/>
          </a:xfrm>
          <a:prstGeom prst="straightConnector1">
            <a:avLst/>
          </a:prstGeom>
          <a:noFill/>
          <a:ln w="76200" cap="flat" cmpd="sng">
            <a:solidFill>
              <a:srgbClr val="7F7F7F"/>
            </a:solidFill>
            <a:prstDash val="solid"/>
            <a:round/>
            <a:headEnd type="stealth" w="med" len="med"/>
            <a:tailEnd type="stealth"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4"/>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Service-oriented architecture – Kiến trúc hướng dịch vụ</a:t>
            </a:r>
            <a:endParaRPr/>
          </a:p>
        </p:txBody>
      </p:sp>
      <p:sp>
        <p:nvSpPr>
          <p:cNvPr id="422" name="Google Shape;422;p34"/>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1F3864"/>
              </a:buClr>
              <a:buSzPts val="2400"/>
              <a:buFont typeface="Noto Sans Symbols"/>
              <a:buNone/>
            </a:pPr>
            <a:endParaRPr/>
          </a:p>
        </p:txBody>
      </p:sp>
      <p:sp>
        <p:nvSpPr>
          <p:cNvPr id="423" name="Google Shape;423;p34"/>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Ian Sommerville (2019), Engineering Software Products:  An Introduction to Modern Software Engineering, Pearson.</a:t>
            </a:r>
            <a:endParaRPr sz="1000" b="0" i="0" u="none" strike="noStrike" cap="none">
              <a:solidFill>
                <a:srgbClr val="000000"/>
              </a:solidFill>
              <a:latin typeface="Arial"/>
              <a:ea typeface="Arial"/>
              <a:cs typeface="Arial"/>
              <a:sym typeface="Arial"/>
            </a:endParaRPr>
          </a:p>
        </p:txBody>
      </p:sp>
      <p:sp>
        <p:nvSpPr>
          <p:cNvPr id="424" name="Google Shape;424;p34"/>
          <p:cNvSpPr/>
          <p:nvPr/>
        </p:nvSpPr>
        <p:spPr>
          <a:xfrm>
            <a:off x="1991544" y="1484785"/>
            <a:ext cx="1440160" cy="674385"/>
          </a:xfrm>
          <a:prstGeom prst="roundRect">
            <a:avLst>
              <a:gd name="adj" fmla="val 50000"/>
            </a:avLst>
          </a:prstGeom>
          <a:solidFill>
            <a:srgbClr val="C4E0B2">
              <a:alpha val="49803"/>
            </a:srgbClr>
          </a:solidFill>
          <a:ln w="28575" cap="flat" cmpd="sng">
            <a:solidFill>
              <a:srgbClr val="38562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Client 1</a:t>
            </a:r>
            <a:endParaRPr/>
          </a:p>
        </p:txBody>
      </p:sp>
      <p:sp>
        <p:nvSpPr>
          <p:cNvPr id="425" name="Google Shape;425;p34"/>
          <p:cNvSpPr/>
          <p:nvPr/>
        </p:nvSpPr>
        <p:spPr>
          <a:xfrm>
            <a:off x="1991544" y="2846169"/>
            <a:ext cx="1440160" cy="674385"/>
          </a:xfrm>
          <a:prstGeom prst="roundRect">
            <a:avLst>
              <a:gd name="adj" fmla="val 50000"/>
            </a:avLst>
          </a:prstGeom>
          <a:solidFill>
            <a:srgbClr val="C4E0B2">
              <a:alpha val="49803"/>
            </a:srgbClr>
          </a:solidFill>
          <a:ln w="28575" cap="flat" cmpd="sng">
            <a:solidFill>
              <a:srgbClr val="38562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Client 2</a:t>
            </a:r>
            <a:endParaRPr/>
          </a:p>
        </p:txBody>
      </p:sp>
      <p:sp>
        <p:nvSpPr>
          <p:cNvPr id="426" name="Google Shape;426;p34"/>
          <p:cNvSpPr/>
          <p:nvPr/>
        </p:nvSpPr>
        <p:spPr>
          <a:xfrm>
            <a:off x="1991544" y="4125627"/>
            <a:ext cx="1440160" cy="674385"/>
          </a:xfrm>
          <a:prstGeom prst="roundRect">
            <a:avLst>
              <a:gd name="adj" fmla="val 50000"/>
            </a:avLst>
          </a:prstGeom>
          <a:solidFill>
            <a:srgbClr val="C4E0B2">
              <a:alpha val="49803"/>
            </a:srgbClr>
          </a:solidFill>
          <a:ln w="28575" cap="flat" cmpd="sng">
            <a:solidFill>
              <a:srgbClr val="38562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Client 3</a:t>
            </a:r>
            <a:endParaRPr/>
          </a:p>
        </p:txBody>
      </p:sp>
      <p:sp>
        <p:nvSpPr>
          <p:cNvPr id="427" name="Google Shape;427;p34"/>
          <p:cNvSpPr/>
          <p:nvPr/>
        </p:nvSpPr>
        <p:spPr>
          <a:xfrm>
            <a:off x="1991544" y="5418912"/>
            <a:ext cx="1440160" cy="674385"/>
          </a:xfrm>
          <a:prstGeom prst="roundRect">
            <a:avLst>
              <a:gd name="adj" fmla="val 50000"/>
            </a:avLst>
          </a:prstGeom>
          <a:solidFill>
            <a:srgbClr val="C4E0B2">
              <a:alpha val="49803"/>
            </a:srgbClr>
          </a:solidFill>
          <a:ln w="28575" cap="flat" cmpd="sng">
            <a:solidFill>
              <a:srgbClr val="385623"/>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Client …</a:t>
            </a:r>
            <a:endParaRPr/>
          </a:p>
        </p:txBody>
      </p:sp>
      <p:sp>
        <p:nvSpPr>
          <p:cNvPr id="428" name="Google Shape;428;p34"/>
          <p:cNvSpPr/>
          <p:nvPr/>
        </p:nvSpPr>
        <p:spPr>
          <a:xfrm>
            <a:off x="4295800" y="3465753"/>
            <a:ext cx="1584176" cy="991786"/>
          </a:xfrm>
          <a:prstGeom prst="roundRect">
            <a:avLst>
              <a:gd name="adj" fmla="val 3899"/>
            </a:avLst>
          </a:prstGeom>
          <a:solidFill>
            <a:srgbClr val="76D6FF">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Web </a:t>
            </a:r>
            <a:br>
              <a:rPr lang="en-US" sz="2800" b="1" i="0" u="none" strike="noStrike" cap="none">
                <a:solidFill>
                  <a:srgbClr val="000000"/>
                </a:solidFill>
                <a:latin typeface="Calibri"/>
                <a:ea typeface="Calibri"/>
                <a:cs typeface="Calibri"/>
                <a:sym typeface="Calibri"/>
              </a:rPr>
            </a:br>
            <a:r>
              <a:rPr lang="en-US" sz="2800" b="1" i="0" u="none" strike="noStrike" cap="none">
                <a:solidFill>
                  <a:srgbClr val="000000"/>
                </a:solidFill>
                <a:latin typeface="Calibri"/>
                <a:ea typeface="Calibri"/>
                <a:cs typeface="Calibri"/>
                <a:sym typeface="Calibri"/>
              </a:rPr>
              <a:t>Server</a:t>
            </a:r>
            <a:endParaRPr/>
          </a:p>
        </p:txBody>
      </p:sp>
      <p:sp>
        <p:nvSpPr>
          <p:cNvPr id="429" name="Google Shape;429;p34"/>
          <p:cNvSpPr/>
          <p:nvPr/>
        </p:nvSpPr>
        <p:spPr>
          <a:xfrm>
            <a:off x="6715873" y="3465753"/>
            <a:ext cx="1540367" cy="991786"/>
          </a:xfrm>
          <a:prstGeom prst="roundRect">
            <a:avLst>
              <a:gd name="adj" fmla="val 3899"/>
            </a:avLst>
          </a:prstGeom>
          <a:solidFill>
            <a:srgbClr val="76D6FF">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Service </a:t>
            </a:r>
            <a:br>
              <a:rPr lang="en-US" sz="2800" b="1" i="0" u="none" strike="noStrike" cap="none">
                <a:solidFill>
                  <a:srgbClr val="000000"/>
                </a:solidFill>
                <a:latin typeface="Calibri"/>
                <a:ea typeface="Calibri"/>
                <a:cs typeface="Calibri"/>
                <a:sym typeface="Calibri"/>
              </a:rPr>
            </a:br>
            <a:r>
              <a:rPr lang="en-US" sz="2800" b="1" i="0" u="none" strike="noStrike" cap="none">
                <a:solidFill>
                  <a:srgbClr val="000000"/>
                </a:solidFill>
                <a:latin typeface="Calibri"/>
                <a:ea typeface="Calibri"/>
                <a:cs typeface="Calibri"/>
                <a:sym typeface="Calibri"/>
              </a:rPr>
              <a:t>gateway</a:t>
            </a:r>
            <a:endParaRPr/>
          </a:p>
        </p:txBody>
      </p:sp>
      <p:cxnSp>
        <p:nvCxnSpPr>
          <p:cNvPr id="430" name="Google Shape;430;p34"/>
          <p:cNvCxnSpPr>
            <a:stCxn id="425" idx="3"/>
          </p:cNvCxnSpPr>
          <p:nvPr/>
        </p:nvCxnSpPr>
        <p:spPr>
          <a:xfrm>
            <a:off x="3431704" y="3183362"/>
            <a:ext cx="864000" cy="605700"/>
          </a:xfrm>
          <a:prstGeom prst="straightConnector1">
            <a:avLst/>
          </a:prstGeom>
          <a:noFill/>
          <a:ln w="38100" cap="flat" cmpd="sng">
            <a:solidFill>
              <a:srgbClr val="2F5496"/>
            </a:solidFill>
            <a:prstDash val="solid"/>
            <a:round/>
            <a:headEnd type="stealth" w="med" len="med"/>
            <a:tailEnd type="stealth" w="med" len="med"/>
          </a:ln>
        </p:spPr>
      </p:cxnSp>
      <p:cxnSp>
        <p:nvCxnSpPr>
          <p:cNvPr id="431" name="Google Shape;431;p34"/>
          <p:cNvCxnSpPr>
            <a:endCxn id="428" idx="1"/>
          </p:cNvCxnSpPr>
          <p:nvPr/>
        </p:nvCxnSpPr>
        <p:spPr>
          <a:xfrm rot="10800000" flipH="1">
            <a:off x="3431800" y="3961646"/>
            <a:ext cx="864000" cy="514500"/>
          </a:xfrm>
          <a:prstGeom prst="straightConnector1">
            <a:avLst/>
          </a:prstGeom>
          <a:noFill/>
          <a:ln w="38100" cap="flat" cmpd="sng">
            <a:solidFill>
              <a:srgbClr val="2F5496"/>
            </a:solidFill>
            <a:prstDash val="solid"/>
            <a:round/>
            <a:headEnd type="stealth" w="med" len="med"/>
            <a:tailEnd type="stealth" w="med" len="med"/>
          </a:ln>
        </p:spPr>
      </p:cxnSp>
      <p:cxnSp>
        <p:nvCxnSpPr>
          <p:cNvPr id="432" name="Google Shape;432;p34"/>
          <p:cNvCxnSpPr>
            <a:stCxn id="427" idx="3"/>
          </p:cNvCxnSpPr>
          <p:nvPr/>
        </p:nvCxnSpPr>
        <p:spPr>
          <a:xfrm rot="10800000" flipH="1">
            <a:off x="3431704" y="4258505"/>
            <a:ext cx="835800" cy="1497600"/>
          </a:xfrm>
          <a:prstGeom prst="straightConnector1">
            <a:avLst/>
          </a:prstGeom>
          <a:noFill/>
          <a:ln w="38100" cap="flat" cmpd="sng">
            <a:solidFill>
              <a:srgbClr val="2F5496"/>
            </a:solidFill>
            <a:prstDash val="solid"/>
            <a:round/>
            <a:headEnd type="stealth" w="med" len="med"/>
            <a:tailEnd type="stealth" w="med" len="med"/>
          </a:ln>
        </p:spPr>
      </p:cxnSp>
      <p:cxnSp>
        <p:nvCxnSpPr>
          <p:cNvPr id="433" name="Google Shape;433;p34"/>
          <p:cNvCxnSpPr>
            <a:stCxn id="428" idx="3"/>
            <a:endCxn id="429" idx="1"/>
          </p:cNvCxnSpPr>
          <p:nvPr/>
        </p:nvCxnSpPr>
        <p:spPr>
          <a:xfrm>
            <a:off x="5879976" y="3961646"/>
            <a:ext cx="835800" cy="0"/>
          </a:xfrm>
          <a:prstGeom prst="straightConnector1">
            <a:avLst/>
          </a:prstGeom>
          <a:noFill/>
          <a:ln w="76200" cap="flat" cmpd="sng">
            <a:solidFill>
              <a:srgbClr val="7F7F7F"/>
            </a:solidFill>
            <a:prstDash val="solid"/>
            <a:round/>
            <a:headEnd type="stealth" w="med" len="med"/>
            <a:tailEnd type="stealth" w="med" len="med"/>
          </a:ln>
        </p:spPr>
      </p:cxnSp>
      <p:sp>
        <p:nvSpPr>
          <p:cNvPr id="434" name="Google Shape;434;p34"/>
          <p:cNvSpPr/>
          <p:nvPr/>
        </p:nvSpPr>
        <p:spPr>
          <a:xfrm>
            <a:off x="9464203" y="1607621"/>
            <a:ext cx="576065" cy="553217"/>
          </a:xfrm>
          <a:prstGeom prst="roundRect">
            <a:avLst>
              <a:gd name="adj" fmla="val 13021"/>
            </a:avLst>
          </a:prstGeom>
          <a:solidFill>
            <a:srgbClr val="DDEAF6">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2"/>
                </a:solidFill>
                <a:latin typeface="Calibri"/>
                <a:ea typeface="Calibri"/>
                <a:cs typeface="Calibri"/>
                <a:sym typeface="Calibri"/>
              </a:rPr>
              <a:t>S1</a:t>
            </a:r>
            <a:endParaRPr/>
          </a:p>
        </p:txBody>
      </p:sp>
      <p:sp>
        <p:nvSpPr>
          <p:cNvPr id="435" name="Google Shape;435;p34"/>
          <p:cNvSpPr/>
          <p:nvPr/>
        </p:nvSpPr>
        <p:spPr>
          <a:xfrm>
            <a:off x="9464203" y="2350908"/>
            <a:ext cx="576065" cy="553217"/>
          </a:xfrm>
          <a:prstGeom prst="roundRect">
            <a:avLst>
              <a:gd name="adj" fmla="val 13021"/>
            </a:avLst>
          </a:prstGeom>
          <a:solidFill>
            <a:srgbClr val="DDEAF6">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2"/>
                </a:solidFill>
                <a:latin typeface="Calibri"/>
                <a:ea typeface="Calibri"/>
                <a:cs typeface="Calibri"/>
                <a:sym typeface="Calibri"/>
              </a:rPr>
              <a:t>S2</a:t>
            </a:r>
            <a:endParaRPr/>
          </a:p>
        </p:txBody>
      </p:sp>
      <p:sp>
        <p:nvSpPr>
          <p:cNvPr id="436" name="Google Shape;436;p34"/>
          <p:cNvSpPr/>
          <p:nvPr/>
        </p:nvSpPr>
        <p:spPr>
          <a:xfrm>
            <a:off x="9464203" y="3094195"/>
            <a:ext cx="576065" cy="553217"/>
          </a:xfrm>
          <a:prstGeom prst="roundRect">
            <a:avLst>
              <a:gd name="adj" fmla="val 13021"/>
            </a:avLst>
          </a:prstGeom>
          <a:solidFill>
            <a:srgbClr val="DDEAF6">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2"/>
                </a:solidFill>
                <a:latin typeface="Calibri"/>
                <a:ea typeface="Calibri"/>
                <a:cs typeface="Calibri"/>
                <a:sym typeface="Calibri"/>
              </a:rPr>
              <a:t>S3</a:t>
            </a:r>
            <a:endParaRPr/>
          </a:p>
        </p:txBody>
      </p:sp>
      <p:sp>
        <p:nvSpPr>
          <p:cNvPr id="437" name="Google Shape;437;p34"/>
          <p:cNvSpPr/>
          <p:nvPr/>
        </p:nvSpPr>
        <p:spPr>
          <a:xfrm>
            <a:off x="9464203" y="3837482"/>
            <a:ext cx="576065" cy="553217"/>
          </a:xfrm>
          <a:prstGeom prst="roundRect">
            <a:avLst>
              <a:gd name="adj" fmla="val 13021"/>
            </a:avLst>
          </a:prstGeom>
          <a:solidFill>
            <a:srgbClr val="DDEAF6">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2"/>
                </a:solidFill>
                <a:latin typeface="Calibri"/>
                <a:ea typeface="Calibri"/>
                <a:cs typeface="Calibri"/>
                <a:sym typeface="Calibri"/>
              </a:rPr>
              <a:t>S4</a:t>
            </a:r>
            <a:endParaRPr/>
          </a:p>
        </p:txBody>
      </p:sp>
      <p:sp>
        <p:nvSpPr>
          <p:cNvPr id="438" name="Google Shape;438;p34"/>
          <p:cNvSpPr/>
          <p:nvPr/>
        </p:nvSpPr>
        <p:spPr>
          <a:xfrm>
            <a:off x="9464203" y="4580769"/>
            <a:ext cx="576065" cy="553217"/>
          </a:xfrm>
          <a:prstGeom prst="roundRect">
            <a:avLst>
              <a:gd name="adj" fmla="val 13021"/>
            </a:avLst>
          </a:prstGeom>
          <a:solidFill>
            <a:srgbClr val="DDEAF6">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2"/>
                </a:solidFill>
                <a:latin typeface="Calibri"/>
                <a:ea typeface="Calibri"/>
                <a:cs typeface="Calibri"/>
                <a:sym typeface="Calibri"/>
              </a:rPr>
              <a:t>S5</a:t>
            </a:r>
            <a:endParaRPr/>
          </a:p>
        </p:txBody>
      </p:sp>
      <p:sp>
        <p:nvSpPr>
          <p:cNvPr id="439" name="Google Shape;439;p34"/>
          <p:cNvSpPr/>
          <p:nvPr/>
        </p:nvSpPr>
        <p:spPr>
          <a:xfrm>
            <a:off x="9464203" y="5324056"/>
            <a:ext cx="576065" cy="553217"/>
          </a:xfrm>
          <a:prstGeom prst="roundRect">
            <a:avLst>
              <a:gd name="adj" fmla="val 13021"/>
            </a:avLst>
          </a:prstGeom>
          <a:solidFill>
            <a:srgbClr val="DDEAF6">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lt2"/>
                </a:solidFill>
                <a:latin typeface="Calibri"/>
                <a:ea typeface="Calibri"/>
                <a:cs typeface="Calibri"/>
                <a:sym typeface="Calibri"/>
              </a:rPr>
              <a:t>S6</a:t>
            </a:r>
            <a:endParaRPr/>
          </a:p>
        </p:txBody>
      </p:sp>
      <p:sp>
        <p:nvSpPr>
          <p:cNvPr id="440" name="Google Shape;440;p34"/>
          <p:cNvSpPr txBox="1"/>
          <p:nvPr/>
        </p:nvSpPr>
        <p:spPr>
          <a:xfrm>
            <a:off x="9048329" y="5991672"/>
            <a:ext cx="1226105"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accent1"/>
                </a:solidFill>
                <a:latin typeface="Calibri"/>
                <a:ea typeface="Calibri"/>
                <a:cs typeface="Calibri"/>
                <a:sym typeface="Calibri"/>
              </a:rPr>
              <a:t>Services</a:t>
            </a:r>
            <a:endParaRPr/>
          </a:p>
        </p:txBody>
      </p:sp>
      <p:cxnSp>
        <p:nvCxnSpPr>
          <p:cNvPr id="441" name="Google Shape;441;p34"/>
          <p:cNvCxnSpPr>
            <a:endCxn id="434" idx="1"/>
          </p:cNvCxnSpPr>
          <p:nvPr/>
        </p:nvCxnSpPr>
        <p:spPr>
          <a:xfrm rot="10800000" flipH="1">
            <a:off x="8252803" y="1884230"/>
            <a:ext cx="1211400" cy="1634100"/>
          </a:xfrm>
          <a:prstGeom prst="straightConnector1">
            <a:avLst/>
          </a:prstGeom>
          <a:noFill/>
          <a:ln w="38100" cap="flat" cmpd="sng">
            <a:solidFill>
              <a:srgbClr val="2F5496"/>
            </a:solidFill>
            <a:prstDash val="solid"/>
            <a:round/>
            <a:headEnd type="stealth" w="med" len="med"/>
            <a:tailEnd type="stealth" w="med" len="med"/>
          </a:ln>
        </p:spPr>
      </p:cxnSp>
      <p:cxnSp>
        <p:nvCxnSpPr>
          <p:cNvPr id="442" name="Google Shape;442;p34"/>
          <p:cNvCxnSpPr>
            <a:endCxn id="435" idx="1"/>
          </p:cNvCxnSpPr>
          <p:nvPr/>
        </p:nvCxnSpPr>
        <p:spPr>
          <a:xfrm rot="10800000" flipH="1">
            <a:off x="8254603" y="2627517"/>
            <a:ext cx="1209600" cy="1072500"/>
          </a:xfrm>
          <a:prstGeom prst="straightConnector1">
            <a:avLst/>
          </a:prstGeom>
          <a:noFill/>
          <a:ln w="38100" cap="flat" cmpd="sng">
            <a:solidFill>
              <a:srgbClr val="2F5496"/>
            </a:solidFill>
            <a:prstDash val="solid"/>
            <a:round/>
            <a:headEnd type="stealth" w="med" len="med"/>
            <a:tailEnd type="stealth" w="med" len="med"/>
          </a:ln>
        </p:spPr>
      </p:cxnSp>
      <p:cxnSp>
        <p:nvCxnSpPr>
          <p:cNvPr id="443" name="Google Shape;443;p34"/>
          <p:cNvCxnSpPr>
            <a:stCxn id="429" idx="3"/>
            <a:endCxn id="436" idx="1"/>
          </p:cNvCxnSpPr>
          <p:nvPr/>
        </p:nvCxnSpPr>
        <p:spPr>
          <a:xfrm rot="10800000" flipH="1">
            <a:off x="8256240" y="3370946"/>
            <a:ext cx="1208100" cy="590700"/>
          </a:xfrm>
          <a:prstGeom prst="straightConnector1">
            <a:avLst/>
          </a:prstGeom>
          <a:noFill/>
          <a:ln w="38100" cap="flat" cmpd="sng">
            <a:solidFill>
              <a:srgbClr val="2F5496"/>
            </a:solidFill>
            <a:prstDash val="solid"/>
            <a:round/>
            <a:headEnd type="stealth" w="med" len="med"/>
            <a:tailEnd type="stealth" w="med" len="med"/>
          </a:ln>
        </p:spPr>
      </p:cxnSp>
      <p:cxnSp>
        <p:nvCxnSpPr>
          <p:cNvPr id="444" name="Google Shape;444;p34"/>
          <p:cNvCxnSpPr>
            <a:endCxn id="437" idx="1"/>
          </p:cNvCxnSpPr>
          <p:nvPr/>
        </p:nvCxnSpPr>
        <p:spPr>
          <a:xfrm>
            <a:off x="8229403" y="4114091"/>
            <a:ext cx="1234800" cy="0"/>
          </a:xfrm>
          <a:prstGeom prst="straightConnector1">
            <a:avLst/>
          </a:prstGeom>
          <a:noFill/>
          <a:ln w="38100" cap="flat" cmpd="sng">
            <a:solidFill>
              <a:srgbClr val="2F5496"/>
            </a:solidFill>
            <a:prstDash val="solid"/>
            <a:round/>
            <a:headEnd type="stealth" w="med" len="med"/>
            <a:tailEnd type="stealth" w="med" len="med"/>
          </a:ln>
        </p:spPr>
      </p:cxnSp>
      <p:cxnSp>
        <p:nvCxnSpPr>
          <p:cNvPr id="445" name="Google Shape;445;p34"/>
          <p:cNvCxnSpPr>
            <a:endCxn id="438" idx="1"/>
          </p:cNvCxnSpPr>
          <p:nvPr/>
        </p:nvCxnSpPr>
        <p:spPr>
          <a:xfrm>
            <a:off x="8252803" y="4290978"/>
            <a:ext cx="1211400" cy="566400"/>
          </a:xfrm>
          <a:prstGeom prst="straightConnector1">
            <a:avLst/>
          </a:prstGeom>
          <a:noFill/>
          <a:ln w="38100" cap="flat" cmpd="sng">
            <a:solidFill>
              <a:srgbClr val="2F5496"/>
            </a:solidFill>
            <a:prstDash val="solid"/>
            <a:round/>
            <a:headEnd type="stealth" w="med" len="med"/>
            <a:tailEnd type="stealth" w="med" len="med"/>
          </a:ln>
        </p:spPr>
      </p:cxnSp>
      <p:cxnSp>
        <p:nvCxnSpPr>
          <p:cNvPr id="446" name="Google Shape;446;p34"/>
          <p:cNvCxnSpPr>
            <a:endCxn id="439" idx="1"/>
          </p:cNvCxnSpPr>
          <p:nvPr/>
        </p:nvCxnSpPr>
        <p:spPr>
          <a:xfrm>
            <a:off x="8229403" y="4413865"/>
            <a:ext cx="1234800" cy="1186800"/>
          </a:xfrm>
          <a:prstGeom prst="straightConnector1">
            <a:avLst/>
          </a:prstGeom>
          <a:noFill/>
          <a:ln w="38100" cap="flat" cmpd="sng">
            <a:solidFill>
              <a:srgbClr val="2F5496"/>
            </a:solidFill>
            <a:prstDash val="solid"/>
            <a:round/>
            <a:headEnd type="stealth" w="med" len="med"/>
            <a:tailEnd type="stealth" w="med" len="med"/>
          </a:ln>
        </p:spPr>
      </p:cxnSp>
      <p:cxnSp>
        <p:nvCxnSpPr>
          <p:cNvPr id="447" name="Google Shape;447;p34"/>
          <p:cNvCxnSpPr/>
          <p:nvPr/>
        </p:nvCxnSpPr>
        <p:spPr>
          <a:xfrm>
            <a:off x="3431705" y="1821977"/>
            <a:ext cx="835897" cy="1698576"/>
          </a:xfrm>
          <a:prstGeom prst="straightConnector1">
            <a:avLst/>
          </a:prstGeom>
          <a:noFill/>
          <a:ln w="38100" cap="flat" cmpd="sng">
            <a:solidFill>
              <a:srgbClr val="2F5496"/>
            </a:solidFill>
            <a:prstDash val="solid"/>
            <a:round/>
            <a:headEnd type="stealth" w="med" len="med"/>
            <a:tailEnd type="stealth"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5"/>
          <p:cNvSpPr txBox="1"/>
          <p:nvPr/>
        </p:nvSpPr>
        <p:spPr>
          <a:xfrm>
            <a:off x="1991544" y="0"/>
            <a:ext cx="3960440" cy="114727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1400"/>
              <a:buFont typeface="Arial"/>
              <a:buNone/>
            </a:pPr>
            <a:r>
              <a:rPr lang="en-US" sz="2800" b="1" i="0" u="none" strike="noStrike" cap="none">
                <a:solidFill>
                  <a:schemeClr val="lt1"/>
                </a:solidFill>
                <a:latin typeface="Arial"/>
                <a:ea typeface="Arial"/>
                <a:cs typeface="Arial"/>
                <a:sym typeface="Arial"/>
              </a:rPr>
              <a:t>VM</a:t>
            </a:r>
            <a:endParaRPr sz="3600" b="1" i="0" u="none" strike="noStrike" cap="none">
              <a:solidFill>
                <a:schemeClr val="lt1"/>
              </a:solidFill>
              <a:latin typeface="Arial"/>
              <a:ea typeface="Arial"/>
              <a:cs typeface="Arial"/>
              <a:sym typeface="Arial"/>
            </a:endParaRPr>
          </a:p>
        </p:txBody>
      </p:sp>
      <p:sp>
        <p:nvSpPr>
          <p:cNvPr id="453" name="Google Shape;453;p35"/>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Ian Sommerville (2019), Engineering Software Products:  An Introduction to Modern Software Engineering, Pearson.</a:t>
            </a:r>
            <a:endParaRPr sz="1000" b="0" i="0" u="none" strike="noStrike" cap="none">
              <a:solidFill>
                <a:srgbClr val="000000"/>
              </a:solidFill>
              <a:latin typeface="Arial"/>
              <a:ea typeface="Arial"/>
              <a:cs typeface="Arial"/>
              <a:sym typeface="Arial"/>
            </a:endParaRPr>
          </a:p>
        </p:txBody>
      </p:sp>
      <p:sp>
        <p:nvSpPr>
          <p:cNvPr id="454" name="Google Shape;454;p35"/>
          <p:cNvSpPr/>
          <p:nvPr/>
        </p:nvSpPr>
        <p:spPr>
          <a:xfrm>
            <a:off x="6671351" y="3229302"/>
            <a:ext cx="1368152" cy="919778"/>
          </a:xfrm>
          <a:prstGeom prst="roundRect">
            <a:avLst>
              <a:gd name="adj" fmla="val 3899"/>
            </a:avLst>
          </a:prstGeom>
          <a:solidFill>
            <a:srgbClr val="76D6FF">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Server </a:t>
            </a:r>
            <a:br>
              <a:rPr lang="en-US" sz="2400" b="1" i="0" u="none" strike="noStrike" cap="none">
                <a:solidFill>
                  <a:srgbClr val="000000"/>
                </a:solidFill>
                <a:latin typeface="Calibri"/>
                <a:ea typeface="Calibri"/>
                <a:cs typeface="Calibri"/>
                <a:sym typeface="Calibri"/>
              </a:rPr>
            </a:br>
            <a:r>
              <a:rPr lang="en-US" sz="2400" b="1" i="0" u="none" strike="noStrike" cap="none">
                <a:solidFill>
                  <a:srgbClr val="000000"/>
                </a:solidFill>
                <a:latin typeface="Calibri"/>
                <a:ea typeface="Calibri"/>
                <a:cs typeface="Calibri"/>
                <a:sym typeface="Calibri"/>
              </a:rPr>
              <a:t>software</a:t>
            </a:r>
            <a:endParaRPr/>
          </a:p>
        </p:txBody>
      </p:sp>
      <p:sp>
        <p:nvSpPr>
          <p:cNvPr id="455" name="Google Shape;455;p35"/>
          <p:cNvSpPr/>
          <p:nvPr/>
        </p:nvSpPr>
        <p:spPr>
          <a:xfrm>
            <a:off x="6671351" y="2060848"/>
            <a:ext cx="1368152" cy="919778"/>
          </a:xfrm>
          <a:prstGeom prst="roundRect">
            <a:avLst>
              <a:gd name="adj" fmla="val 3899"/>
            </a:avLst>
          </a:prstGeom>
          <a:solidFill>
            <a:srgbClr val="FBE4D4">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100" b="1" i="0" u="none" strike="noStrike" cap="none">
                <a:solidFill>
                  <a:srgbClr val="000000"/>
                </a:solidFill>
                <a:latin typeface="Calibri"/>
                <a:ea typeface="Calibri"/>
                <a:cs typeface="Calibri"/>
                <a:sym typeface="Calibri"/>
              </a:rPr>
              <a:t>Application</a:t>
            </a:r>
            <a:br>
              <a:rPr lang="en-US" sz="2400" b="1" i="0" u="none" strike="noStrike" cap="none">
                <a:solidFill>
                  <a:srgbClr val="000000"/>
                </a:solidFill>
                <a:latin typeface="Calibri"/>
                <a:ea typeface="Calibri"/>
                <a:cs typeface="Calibri"/>
                <a:sym typeface="Calibri"/>
              </a:rPr>
            </a:br>
            <a:r>
              <a:rPr lang="en-US" sz="2400" b="1" i="0" u="none" strike="noStrike" cap="none">
                <a:solidFill>
                  <a:srgbClr val="000000"/>
                </a:solidFill>
                <a:latin typeface="Calibri"/>
                <a:ea typeface="Calibri"/>
                <a:cs typeface="Calibri"/>
                <a:sym typeface="Calibri"/>
              </a:rPr>
              <a:t>software</a:t>
            </a:r>
            <a:endParaRPr/>
          </a:p>
        </p:txBody>
      </p:sp>
      <p:sp>
        <p:nvSpPr>
          <p:cNvPr id="456" name="Google Shape;456;p35"/>
          <p:cNvSpPr/>
          <p:nvPr/>
        </p:nvSpPr>
        <p:spPr>
          <a:xfrm>
            <a:off x="6455327" y="4437112"/>
            <a:ext cx="3816424" cy="541622"/>
          </a:xfrm>
          <a:prstGeom prst="roundRect">
            <a:avLst>
              <a:gd name="adj" fmla="val 3899"/>
            </a:avLst>
          </a:prstGeom>
          <a:solidFill>
            <a:srgbClr val="FFC000">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833C0B"/>
                </a:solidFill>
                <a:latin typeface="Calibri"/>
                <a:ea typeface="Calibri"/>
                <a:cs typeface="Calibri"/>
                <a:sym typeface="Calibri"/>
              </a:rPr>
              <a:t>Container manager</a:t>
            </a:r>
            <a:endParaRPr/>
          </a:p>
        </p:txBody>
      </p:sp>
      <p:sp>
        <p:nvSpPr>
          <p:cNvPr id="457" name="Google Shape;457;p35"/>
          <p:cNvSpPr/>
          <p:nvPr/>
        </p:nvSpPr>
        <p:spPr>
          <a:xfrm>
            <a:off x="6454614" y="5193863"/>
            <a:ext cx="3816424" cy="541622"/>
          </a:xfrm>
          <a:prstGeom prst="roundRect">
            <a:avLst>
              <a:gd name="adj" fmla="val 3899"/>
            </a:avLst>
          </a:prstGeom>
          <a:solidFill>
            <a:srgbClr val="C4E0B2">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Host OS</a:t>
            </a:r>
            <a:endParaRPr/>
          </a:p>
        </p:txBody>
      </p:sp>
      <p:sp>
        <p:nvSpPr>
          <p:cNvPr id="458" name="Google Shape;458;p35"/>
          <p:cNvSpPr/>
          <p:nvPr/>
        </p:nvSpPr>
        <p:spPr>
          <a:xfrm>
            <a:off x="6454614" y="5911714"/>
            <a:ext cx="3816424" cy="541622"/>
          </a:xfrm>
          <a:prstGeom prst="roundRect">
            <a:avLst>
              <a:gd name="adj" fmla="val 3899"/>
            </a:avLst>
          </a:prstGeom>
          <a:solidFill>
            <a:srgbClr val="548135">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Server Hardware</a:t>
            </a:r>
            <a:endParaRPr/>
          </a:p>
        </p:txBody>
      </p:sp>
      <p:sp>
        <p:nvSpPr>
          <p:cNvPr id="459" name="Google Shape;459;p35"/>
          <p:cNvSpPr/>
          <p:nvPr/>
        </p:nvSpPr>
        <p:spPr>
          <a:xfrm>
            <a:off x="6454615" y="1897430"/>
            <a:ext cx="1800913" cy="2395368"/>
          </a:xfrm>
          <a:prstGeom prst="roundRect">
            <a:avLst>
              <a:gd name="adj" fmla="val 3436"/>
            </a:avLst>
          </a:prstGeom>
          <a:noFill/>
          <a:ln w="38100" cap="flat" cmpd="sng">
            <a:solidFill>
              <a:srgbClr val="548135"/>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0" name="Google Shape;460;p35"/>
          <p:cNvSpPr/>
          <p:nvPr/>
        </p:nvSpPr>
        <p:spPr>
          <a:xfrm>
            <a:off x="8471552" y="1916832"/>
            <a:ext cx="1800913" cy="2395368"/>
          </a:xfrm>
          <a:prstGeom prst="roundRect">
            <a:avLst>
              <a:gd name="adj" fmla="val 3436"/>
            </a:avLst>
          </a:prstGeom>
          <a:noFill/>
          <a:ln w="38100" cap="flat" cmpd="sng">
            <a:solidFill>
              <a:srgbClr val="548135"/>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1" name="Google Shape;461;p35"/>
          <p:cNvSpPr txBox="1"/>
          <p:nvPr/>
        </p:nvSpPr>
        <p:spPr>
          <a:xfrm>
            <a:off x="6496112" y="1085836"/>
            <a:ext cx="166154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User 1</a:t>
            </a:r>
            <a:br>
              <a:rPr lang="en-US" sz="2400" b="1" i="0" u="none" strike="noStrike" cap="none">
                <a:solidFill>
                  <a:srgbClr val="C00000"/>
                </a:solidFill>
                <a:latin typeface="Calibri"/>
                <a:ea typeface="Calibri"/>
                <a:cs typeface="Calibri"/>
                <a:sym typeface="Calibri"/>
              </a:rPr>
            </a:br>
            <a:r>
              <a:rPr lang="en-US" sz="2400" b="1" i="0" u="none" strike="noStrike" cap="none">
                <a:solidFill>
                  <a:srgbClr val="C00000"/>
                </a:solidFill>
                <a:latin typeface="Calibri"/>
                <a:ea typeface="Calibri"/>
                <a:cs typeface="Calibri"/>
                <a:sym typeface="Calibri"/>
              </a:rPr>
              <a:t>Container 1</a:t>
            </a:r>
            <a:endParaRPr/>
          </a:p>
        </p:txBody>
      </p:sp>
      <p:sp>
        <p:nvSpPr>
          <p:cNvPr id="462" name="Google Shape;462;p35"/>
          <p:cNvSpPr txBox="1"/>
          <p:nvPr/>
        </p:nvSpPr>
        <p:spPr>
          <a:xfrm>
            <a:off x="8502922" y="1085836"/>
            <a:ext cx="166154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User 2</a:t>
            </a:r>
            <a:br>
              <a:rPr lang="en-US" sz="2400" b="1" i="0" u="none" strike="noStrike" cap="none">
                <a:solidFill>
                  <a:srgbClr val="C00000"/>
                </a:solidFill>
                <a:latin typeface="Calibri"/>
                <a:ea typeface="Calibri"/>
                <a:cs typeface="Calibri"/>
                <a:sym typeface="Calibri"/>
              </a:rPr>
            </a:br>
            <a:r>
              <a:rPr lang="en-US" sz="2400" b="1" i="0" u="none" strike="noStrike" cap="none">
                <a:solidFill>
                  <a:srgbClr val="C00000"/>
                </a:solidFill>
                <a:latin typeface="Calibri"/>
                <a:ea typeface="Calibri"/>
                <a:cs typeface="Calibri"/>
                <a:sym typeface="Calibri"/>
              </a:rPr>
              <a:t>Container 2</a:t>
            </a:r>
            <a:endParaRPr/>
          </a:p>
        </p:txBody>
      </p:sp>
      <p:sp>
        <p:nvSpPr>
          <p:cNvPr id="463" name="Google Shape;463;p35"/>
          <p:cNvSpPr/>
          <p:nvPr/>
        </p:nvSpPr>
        <p:spPr>
          <a:xfrm>
            <a:off x="8687575" y="3229302"/>
            <a:ext cx="1368152" cy="919778"/>
          </a:xfrm>
          <a:prstGeom prst="roundRect">
            <a:avLst>
              <a:gd name="adj" fmla="val 3899"/>
            </a:avLst>
          </a:prstGeom>
          <a:solidFill>
            <a:srgbClr val="76D6FF">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Server </a:t>
            </a:r>
            <a:br>
              <a:rPr lang="en-US" sz="2400" b="1" i="0" u="none" strike="noStrike" cap="none">
                <a:solidFill>
                  <a:srgbClr val="000000"/>
                </a:solidFill>
                <a:latin typeface="Calibri"/>
                <a:ea typeface="Calibri"/>
                <a:cs typeface="Calibri"/>
                <a:sym typeface="Calibri"/>
              </a:rPr>
            </a:br>
            <a:r>
              <a:rPr lang="en-US" sz="2400" b="1" i="0" u="none" strike="noStrike" cap="none">
                <a:solidFill>
                  <a:srgbClr val="000000"/>
                </a:solidFill>
                <a:latin typeface="Calibri"/>
                <a:ea typeface="Calibri"/>
                <a:cs typeface="Calibri"/>
                <a:sym typeface="Calibri"/>
              </a:rPr>
              <a:t>software</a:t>
            </a:r>
            <a:endParaRPr/>
          </a:p>
        </p:txBody>
      </p:sp>
      <p:sp>
        <p:nvSpPr>
          <p:cNvPr id="464" name="Google Shape;464;p35"/>
          <p:cNvSpPr/>
          <p:nvPr/>
        </p:nvSpPr>
        <p:spPr>
          <a:xfrm>
            <a:off x="8687575" y="2060848"/>
            <a:ext cx="1368152" cy="919778"/>
          </a:xfrm>
          <a:prstGeom prst="roundRect">
            <a:avLst>
              <a:gd name="adj" fmla="val 3899"/>
            </a:avLst>
          </a:prstGeom>
          <a:solidFill>
            <a:srgbClr val="FBE4D4">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100" b="1" i="0" u="none" strike="noStrike" cap="none">
                <a:solidFill>
                  <a:srgbClr val="000000"/>
                </a:solidFill>
                <a:latin typeface="Calibri"/>
                <a:ea typeface="Calibri"/>
                <a:cs typeface="Calibri"/>
                <a:sym typeface="Calibri"/>
              </a:rPr>
              <a:t>Application</a:t>
            </a:r>
            <a:br>
              <a:rPr lang="en-US" sz="2400" b="1" i="0" u="none" strike="noStrike" cap="none">
                <a:solidFill>
                  <a:srgbClr val="000000"/>
                </a:solidFill>
                <a:latin typeface="Calibri"/>
                <a:ea typeface="Calibri"/>
                <a:cs typeface="Calibri"/>
                <a:sym typeface="Calibri"/>
              </a:rPr>
            </a:br>
            <a:r>
              <a:rPr lang="en-US" sz="2400" b="1" i="0" u="none" strike="noStrike" cap="none">
                <a:solidFill>
                  <a:srgbClr val="000000"/>
                </a:solidFill>
                <a:latin typeface="Calibri"/>
                <a:ea typeface="Calibri"/>
                <a:cs typeface="Calibri"/>
                <a:sym typeface="Calibri"/>
              </a:rPr>
              <a:t>software</a:t>
            </a:r>
            <a:endParaRPr/>
          </a:p>
        </p:txBody>
      </p:sp>
      <p:sp>
        <p:nvSpPr>
          <p:cNvPr id="465" name="Google Shape;465;p35"/>
          <p:cNvSpPr/>
          <p:nvPr/>
        </p:nvSpPr>
        <p:spPr>
          <a:xfrm>
            <a:off x="2206855" y="2060848"/>
            <a:ext cx="1368152" cy="919778"/>
          </a:xfrm>
          <a:prstGeom prst="roundRect">
            <a:avLst>
              <a:gd name="adj" fmla="val 3899"/>
            </a:avLst>
          </a:prstGeom>
          <a:solidFill>
            <a:srgbClr val="76D6FF">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Server </a:t>
            </a:r>
            <a:br>
              <a:rPr lang="en-US" sz="2400" b="1" i="0" u="none" strike="noStrike" cap="none">
                <a:solidFill>
                  <a:srgbClr val="000000"/>
                </a:solidFill>
                <a:latin typeface="Calibri"/>
                <a:ea typeface="Calibri"/>
                <a:cs typeface="Calibri"/>
                <a:sym typeface="Calibri"/>
              </a:rPr>
            </a:br>
            <a:r>
              <a:rPr lang="en-US" sz="2400" b="1" i="0" u="none" strike="noStrike" cap="none">
                <a:solidFill>
                  <a:srgbClr val="000000"/>
                </a:solidFill>
                <a:latin typeface="Calibri"/>
                <a:ea typeface="Calibri"/>
                <a:cs typeface="Calibri"/>
                <a:sym typeface="Calibri"/>
              </a:rPr>
              <a:t>software</a:t>
            </a:r>
            <a:endParaRPr/>
          </a:p>
        </p:txBody>
      </p:sp>
      <p:sp>
        <p:nvSpPr>
          <p:cNvPr id="466" name="Google Shape;466;p35"/>
          <p:cNvSpPr/>
          <p:nvPr/>
        </p:nvSpPr>
        <p:spPr>
          <a:xfrm>
            <a:off x="2206855" y="3229302"/>
            <a:ext cx="1368152" cy="919778"/>
          </a:xfrm>
          <a:prstGeom prst="roundRect">
            <a:avLst>
              <a:gd name="adj" fmla="val 3899"/>
            </a:avLst>
          </a:prstGeom>
          <a:solidFill>
            <a:srgbClr val="BBD6EE">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Guest </a:t>
            </a:r>
            <a:br>
              <a:rPr lang="en-US" sz="2400" b="1" i="0" u="none" strike="noStrike" cap="none">
                <a:solidFill>
                  <a:srgbClr val="000000"/>
                </a:solidFill>
                <a:latin typeface="Calibri"/>
                <a:ea typeface="Calibri"/>
                <a:cs typeface="Calibri"/>
                <a:sym typeface="Calibri"/>
              </a:rPr>
            </a:br>
            <a:r>
              <a:rPr lang="en-US" sz="2400" b="1" i="0" u="none" strike="noStrike" cap="none">
                <a:solidFill>
                  <a:srgbClr val="000000"/>
                </a:solidFill>
                <a:latin typeface="Calibri"/>
                <a:ea typeface="Calibri"/>
                <a:cs typeface="Calibri"/>
                <a:sym typeface="Calibri"/>
              </a:rPr>
              <a:t>OS</a:t>
            </a:r>
            <a:endParaRPr/>
          </a:p>
        </p:txBody>
      </p:sp>
      <p:sp>
        <p:nvSpPr>
          <p:cNvPr id="467" name="Google Shape;467;p35"/>
          <p:cNvSpPr/>
          <p:nvPr/>
        </p:nvSpPr>
        <p:spPr>
          <a:xfrm>
            <a:off x="1990831" y="4437112"/>
            <a:ext cx="3816424" cy="541622"/>
          </a:xfrm>
          <a:prstGeom prst="roundRect">
            <a:avLst>
              <a:gd name="adj" fmla="val 3899"/>
            </a:avLst>
          </a:prstGeom>
          <a:solidFill>
            <a:srgbClr val="FFF2CC">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833C0B"/>
                </a:solidFill>
                <a:latin typeface="Calibri"/>
                <a:ea typeface="Calibri"/>
                <a:cs typeface="Calibri"/>
                <a:sym typeface="Calibri"/>
              </a:rPr>
              <a:t>Hypervisor</a:t>
            </a:r>
            <a:endParaRPr/>
          </a:p>
        </p:txBody>
      </p:sp>
      <p:sp>
        <p:nvSpPr>
          <p:cNvPr id="468" name="Google Shape;468;p35"/>
          <p:cNvSpPr/>
          <p:nvPr/>
        </p:nvSpPr>
        <p:spPr>
          <a:xfrm>
            <a:off x="1990118" y="5193863"/>
            <a:ext cx="3816424" cy="541622"/>
          </a:xfrm>
          <a:prstGeom prst="roundRect">
            <a:avLst>
              <a:gd name="adj" fmla="val 3899"/>
            </a:avLst>
          </a:prstGeom>
          <a:solidFill>
            <a:srgbClr val="C4E0B2">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Host OS</a:t>
            </a:r>
            <a:endParaRPr/>
          </a:p>
        </p:txBody>
      </p:sp>
      <p:sp>
        <p:nvSpPr>
          <p:cNvPr id="469" name="Google Shape;469;p35"/>
          <p:cNvSpPr/>
          <p:nvPr/>
        </p:nvSpPr>
        <p:spPr>
          <a:xfrm>
            <a:off x="1990118" y="5911714"/>
            <a:ext cx="3816424" cy="541622"/>
          </a:xfrm>
          <a:prstGeom prst="roundRect">
            <a:avLst>
              <a:gd name="adj" fmla="val 3899"/>
            </a:avLst>
          </a:prstGeom>
          <a:solidFill>
            <a:srgbClr val="548135">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Server Hardware</a:t>
            </a:r>
            <a:endParaRPr/>
          </a:p>
        </p:txBody>
      </p:sp>
      <p:sp>
        <p:nvSpPr>
          <p:cNvPr id="470" name="Google Shape;470;p35"/>
          <p:cNvSpPr/>
          <p:nvPr/>
        </p:nvSpPr>
        <p:spPr>
          <a:xfrm>
            <a:off x="1990119" y="1897430"/>
            <a:ext cx="1800913" cy="2395368"/>
          </a:xfrm>
          <a:prstGeom prst="roundRect">
            <a:avLst>
              <a:gd name="adj" fmla="val 3436"/>
            </a:avLst>
          </a:prstGeom>
          <a:noFill/>
          <a:ln w="38100" cap="flat" cmpd="sng">
            <a:solidFill>
              <a:srgbClr val="548135"/>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35"/>
          <p:cNvSpPr/>
          <p:nvPr/>
        </p:nvSpPr>
        <p:spPr>
          <a:xfrm>
            <a:off x="4223792" y="2080250"/>
            <a:ext cx="1368152" cy="919778"/>
          </a:xfrm>
          <a:prstGeom prst="roundRect">
            <a:avLst>
              <a:gd name="adj" fmla="val 3899"/>
            </a:avLst>
          </a:prstGeom>
          <a:solidFill>
            <a:srgbClr val="76D6FF">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Server </a:t>
            </a:r>
            <a:br>
              <a:rPr lang="en-US" sz="2400" b="1" i="0" u="none" strike="noStrike" cap="none">
                <a:solidFill>
                  <a:srgbClr val="000000"/>
                </a:solidFill>
                <a:latin typeface="Calibri"/>
                <a:ea typeface="Calibri"/>
                <a:cs typeface="Calibri"/>
                <a:sym typeface="Calibri"/>
              </a:rPr>
            </a:br>
            <a:r>
              <a:rPr lang="en-US" sz="2400" b="1" i="0" u="none" strike="noStrike" cap="none">
                <a:solidFill>
                  <a:srgbClr val="000000"/>
                </a:solidFill>
                <a:latin typeface="Calibri"/>
                <a:ea typeface="Calibri"/>
                <a:cs typeface="Calibri"/>
                <a:sym typeface="Calibri"/>
              </a:rPr>
              <a:t>software</a:t>
            </a:r>
            <a:endParaRPr/>
          </a:p>
        </p:txBody>
      </p:sp>
      <p:sp>
        <p:nvSpPr>
          <p:cNvPr id="472" name="Google Shape;472;p35"/>
          <p:cNvSpPr/>
          <p:nvPr/>
        </p:nvSpPr>
        <p:spPr>
          <a:xfrm>
            <a:off x="4223792" y="3248704"/>
            <a:ext cx="1368152" cy="919778"/>
          </a:xfrm>
          <a:prstGeom prst="roundRect">
            <a:avLst>
              <a:gd name="adj" fmla="val 3899"/>
            </a:avLst>
          </a:prstGeom>
          <a:solidFill>
            <a:srgbClr val="BBD6EE">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Calibri"/>
                <a:ea typeface="Calibri"/>
                <a:cs typeface="Calibri"/>
                <a:sym typeface="Calibri"/>
              </a:rPr>
              <a:t>Guest </a:t>
            </a:r>
            <a:br>
              <a:rPr lang="en-US" sz="2400" b="1" i="0" u="none" strike="noStrike" cap="none">
                <a:solidFill>
                  <a:srgbClr val="000000"/>
                </a:solidFill>
                <a:latin typeface="Calibri"/>
                <a:ea typeface="Calibri"/>
                <a:cs typeface="Calibri"/>
                <a:sym typeface="Calibri"/>
              </a:rPr>
            </a:br>
            <a:r>
              <a:rPr lang="en-US" sz="2400" b="1" i="0" u="none" strike="noStrike" cap="none">
                <a:solidFill>
                  <a:srgbClr val="000000"/>
                </a:solidFill>
                <a:latin typeface="Calibri"/>
                <a:ea typeface="Calibri"/>
                <a:cs typeface="Calibri"/>
                <a:sym typeface="Calibri"/>
              </a:rPr>
              <a:t>OS</a:t>
            </a:r>
            <a:endParaRPr/>
          </a:p>
        </p:txBody>
      </p:sp>
      <p:sp>
        <p:nvSpPr>
          <p:cNvPr id="473" name="Google Shape;473;p35"/>
          <p:cNvSpPr/>
          <p:nvPr/>
        </p:nvSpPr>
        <p:spPr>
          <a:xfrm>
            <a:off x="4007056" y="1916832"/>
            <a:ext cx="1800913" cy="2395368"/>
          </a:xfrm>
          <a:prstGeom prst="roundRect">
            <a:avLst>
              <a:gd name="adj" fmla="val 3436"/>
            </a:avLst>
          </a:prstGeom>
          <a:noFill/>
          <a:ln w="38100" cap="flat" cmpd="sng">
            <a:solidFill>
              <a:srgbClr val="548135"/>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4" name="Google Shape;474;p35"/>
          <p:cNvSpPr txBox="1"/>
          <p:nvPr/>
        </p:nvSpPr>
        <p:spPr>
          <a:xfrm>
            <a:off x="2062840" y="1085836"/>
            <a:ext cx="159909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Virtual </a:t>
            </a:r>
            <a:br>
              <a:rPr lang="en-US" sz="2400" b="1" i="0" u="none" strike="noStrike" cap="none">
                <a:solidFill>
                  <a:srgbClr val="C00000"/>
                </a:solidFill>
                <a:latin typeface="Calibri"/>
                <a:ea typeface="Calibri"/>
                <a:cs typeface="Calibri"/>
                <a:sym typeface="Calibri"/>
              </a:rPr>
            </a:br>
            <a:r>
              <a:rPr lang="en-US" sz="2400" b="1" i="0" u="none" strike="noStrike" cap="none">
                <a:solidFill>
                  <a:srgbClr val="C00000"/>
                </a:solidFill>
                <a:latin typeface="Calibri"/>
                <a:ea typeface="Calibri"/>
                <a:cs typeface="Calibri"/>
                <a:sym typeface="Calibri"/>
              </a:rPr>
              <a:t>web server</a:t>
            </a:r>
            <a:endParaRPr/>
          </a:p>
        </p:txBody>
      </p:sp>
      <p:sp>
        <p:nvSpPr>
          <p:cNvPr id="475" name="Google Shape;475;p35"/>
          <p:cNvSpPr txBox="1"/>
          <p:nvPr/>
        </p:nvSpPr>
        <p:spPr>
          <a:xfrm>
            <a:off x="4066828" y="1085836"/>
            <a:ext cx="160473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Calibri"/>
                <a:ea typeface="Calibri"/>
                <a:cs typeface="Calibri"/>
                <a:sym typeface="Calibri"/>
              </a:rPr>
              <a:t>Virtual </a:t>
            </a:r>
            <a:br>
              <a:rPr lang="en-US" sz="2400" b="1" i="0" u="none" strike="noStrike" cap="none">
                <a:solidFill>
                  <a:srgbClr val="C00000"/>
                </a:solidFill>
                <a:latin typeface="Calibri"/>
                <a:ea typeface="Calibri"/>
                <a:cs typeface="Calibri"/>
                <a:sym typeface="Calibri"/>
              </a:rPr>
            </a:br>
            <a:r>
              <a:rPr lang="en-US" sz="2400" b="1" i="0" u="none" strike="noStrike" cap="none">
                <a:solidFill>
                  <a:srgbClr val="C00000"/>
                </a:solidFill>
                <a:latin typeface="Calibri"/>
                <a:ea typeface="Calibri"/>
                <a:cs typeface="Calibri"/>
                <a:sym typeface="Calibri"/>
              </a:rPr>
              <a:t>mail server</a:t>
            </a:r>
            <a:endParaRPr/>
          </a:p>
        </p:txBody>
      </p:sp>
      <p:cxnSp>
        <p:nvCxnSpPr>
          <p:cNvPr id="476" name="Google Shape;476;p35"/>
          <p:cNvCxnSpPr/>
          <p:nvPr/>
        </p:nvCxnSpPr>
        <p:spPr>
          <a:xfrm>
            <a:off x="6168008" y="1085835"/>
            <a:ext cx="0" cy="5434028"/>
          </a:xfrm>
          <a:prstGeom prst="straightConnector1">
            <a:avLst/>
          </a:prstGeom>
          <a:noFill/>
          <a:ln w="28575" cap="flat" cmpd="sng">
            <a:solidFill>
              <a:srgbClr val="A5A5A5"/>
            </a:solidFill>
            <a:prstDash val="solid"/>
            <a:round/>
            <a:headEnd type="none" w="sm" len="sm"/>
            <a:tailEnd type="none" w="sm" len="sm"/>
          </a:ln>
        </p:spPr>
      </p:cxnSp>
      <p:sp>
        <p:nvSpPr>
          <p:cNvPr id="477" name="Google Shape;477;p35"/>
          <p:cNvSpPr txBox="1"/>
          <p:nvPr/>
        </p:nvSpPr>
        <p:spPr>
          <a:xfrm>
            <a:off x="6415518" y="99652"/>
            <a:ext cx="3680018" cy="94999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1" i="0" u="none" strike="noStrike" cap="none">
                <a:solidFill>
                  <a:schemeClr val="lt1"/>
                </a:solidFill>
                <a:latin typeface="Calibri"/>
                <a:ea typeface="Calibri"/>
                <a:cs typeface="Calibri"/>
                <a:sym typeface="Calibri"/>
              </a:rPr>
              <a:t>Container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6"/>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Everything as a service</a:t>
            </a:r>
            <a:endParaRPr/>
          </a:p>
        </p:txBody>
      </p:sp>
      <p:sp>
        <p:nvSpPr>
          <p:cNvPr id="483" name="Google Shape;483;p36"/>
          <p:cNvSpPr/>
          <p:nvPr/>
        </p:nvSpPr>
        <p:spPr>
          <a:xfrm>
            <a:off x="4223792" y="4010348"/>
            <a:ext cx="4065806" cy="1081431"/>
          </a:xfrm>
          <a:prstGeom prst="roundRect">
            <a:avLst>
              <a:gd name="adj" fmla="val 3899"/>
            </a:avLst>
          </a:prstGeom>
          <a:solidFill>
            <a:srgbClr val="00B0F0">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Infrastructure as a service </a:t>
            </a:r>
            <a:br>
              <a:rPr lang="en-US" sz="2800" b="1" i="0" u="none" strike="noStrike" cap="none">
                <a:solidFill>
                  <a:srgbClr val="000000"/>
                </a:solidFill>
                <a:latin typeface="Calibri"/>
                <a:ea typeface="Calibri"/>
                <a:cs typeface="Calibri"/>
                <a:sym typeface="Calibri"/>
              </a:rPr>
            </a:br>
            <a:r>
              <a:rPr lang="en-US" sz="2800" b="1" i="0" u="none" strike="noStrike" cap="none">
                <a:solidFill>
                  <a:srgbClr val="000000"/>
                </a:solidFill>
                <a:latin typeface="Calibri"/>
                <a:ea typeface="Calibri"/>
                <a:cs typeface="Calibri"/>
                <a:sym typeface="Calibri"/>
              </a:rPr>
              <a:t>(IaaS)</a:t>
            </a:r>
            <a:endParaRPr/>
          </a:p>
        </p:txBody>
      </p:sp>
      <p:sp>
        <p:nvSpPr>
          <p:cNvPr id="484" name="Google Shape;484;p36"/>
          <p:cNvSpPr/>
          <p:nvPr/>
        </p:nvSpPr>
        <p:spPr>
          <a:xfrm>
            <a:off x="4224505" y="5303584"/>
            <a:ext cx="4065806" cy="1077745"/>
          </a:xfrm>
          <a:prstGeom prst="roundRect">
            <a:avLst>
              <a:gd name="adj" fmla="val 3899"/>
            </a:avLst>
          </a:prstGeom>
          <a:solidFill>
            <a:srgbClr val="A8D08C">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Cloud data center</a:t>
            </a:r>
            <a:endParaRPr/>
          </a:p>
        </p:txBody>
      </p:sp>
      <p:sp>
        <p:nvSpPr>
          <p:cNvPr id="485" name="Google Shape;485;p36"/>
          <p:cNvSpPr txBox="1"/>
          <p:nvPr/>
        </p:nvSpPr>
        <p:spPr>
          <a:xfrm>
            <a:off x="1801013" y="1556793"/>
            <a:ext cx="222401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accent1"/>
                </a:solidFill>
                <a:latin typeface="Calibri"/>
                <a:ea typeface="Calibri"/>
                <a:cs typeface="Calibri"/>
                <a:sym typeface="Calibri"/>
              </a:rPr>
              <a:t>Photo </a:t>
            </a:r>
            <a:br>
              <a:rPr lang="en-US" sz="2400" b="1" i="0" u="none" strike="noStrike" cap="none">
                <a:solidFill>
                  <a:schemeClr val="accent1"/>
                </a:solidFill>
                <a:latin typeface="Calibri"/>
                <a:ea typeface="Calibri"/>
                <a:cs typeface="Calibri"/>
                <a:sym typeface="Calibri"/>
              </a:rPr>
            </a:br>
            <a:r>
              <a:rPr lang="en-US" sz="2400" b="1" i="0" u="none" strike="noStrike" cap="none">
                <a:solidFill>
                  <a:schemeClr val="accent1"/>
                </a:solidFill>
                <a:latin typeface="Calibri"/>
                <a:ea typeface="Calibri"/>
                <a:cs typeface="Calibri"/>
                <a:sym typeface="Calibri"/>
              </a:rPr>
              <a:t>editing</a:t>
            </a:r>
            <a:endParaRPr/>
          </a:p>
        </p:txBody>
      </p:sp>
      <p:sp>
        <p:nvSpPr>
          <p:cNvPr id="486" name="Google Shape;486;p36"/>
          <p:cNvSpPr txBox="1"/>
          <p:nvPr/>
        </p:nvSpPr>
        <p:spPr>
          <a:xfrm>
            <a:off x="8462788" y="1492297"/>
            <a:ext cx="187763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accent1"/>
                </a:solidFill>
                <a:latin typeface="Calibri"/>
                <a:ea typeface="Calibri"/>
                <a:cs typeface="Calibri"/>
                <a:sym typeface="Calibri"/>
              </a:rPr>
              <a:t>Logistics </a:t>
            </a:r>
            <a:br>
              <a:rPr lang="en-US" sz="2400" b="1" i="0" u="none" strike="noStrike" cap="none">
                <a:solidFill>
                  <a:schemeClr val="accent1"/>
                </a:solidFill>
                <a:latin typeface="Calibri"/>
                <a:ea typeface="Calibri"/>
                <a:cs typeface="Calibri"/>
                <a:sym typeface="Calibri"/>
              </a:rPr>
            </a:br>
            <a:r>
              <a:rPr lang="en-US" sz="2400" b="1" i="0" u="none" strike="noStrike" cap="none">
                <a:solidFill>
                  <a:schemeClr val="accent1"/>
                </a:solidFill>
                <a:latin typeface="Calibri"/>
                <a:ea typeface="Calibri"/>
                <a:cs typeface="Calibri"/>
                <a:sym typeface="Calibri"/>
              </a:rPr>
              <a:t>management</a:t>
            </a:r>
            <a:endParaRPr/>
          </a:p>
        </p:txBody>
      </p:sp>
      <p:sp>
        <p:nvSpPr>
          <p:cNvPr id="487" name="Google Shape;487;p36"/>
          <p:cNvSpPr txBox="1"/>
          <p:nvPr/>
        </p:nvSpPr>
        <p:spPr>
          <a:xfrm>
            <a:off x="8289599" y="4125171"/>
            <a:ext cx="222401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accent1"/>
                </a:solidFill>
                <a:latin typeface="Calibri"/>
                <a:ea typeface="Calibri"/>
                <a:cs typeface="Calibri"/>
                <a:sym typeface="Calibri"/>
              </a:rPr>
              <a:t>Computing Virtualization</a:t>
            </a:r>
            <a:endParaRPr/>
          </a:p>
        </p:txBody>
      </p:sp>
      <p:sp>
        <p:nvSpPr>
          <p:cNvPr id="488" name="Google Shape;488;p36"/>
          <p:cNvSpPr/>
          <p:nvPr/>
        </p:nvSpPr>
        <p:spPr>
          <a:xfrm>
            <a:off x="4224505" y="2717113"/>
            <a:ext cx="4065806" cy="1081431"/>
          </a:xfrm>
          <a:prstGeom prst="roundRect">
            <a:avLst>
              <a:gd name="adj" fmla="val 3899"/>
            </a:avLst>
          </a:prstGeom>
          <a:solidFill>
            <a:srgbClr val="BBD6EE">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Platform as a service</a:t>
            </a:r>
            <a:br>
              <a:rPr lang="en-US" sz="2800" b="1" i="0" u="none" strike="noStrike" cap="none">
                <a:solidFill>
                  <a:srgbClr val="000000"/>
                </a:solidFill>
                <a:latin typeface="Calibri"/>
                <a:ea typeface="Calibri"/>
                <a:cs typeface="Calibri"/>
                <a:sym typeface="Calibri"/>
              </a:rPr>
            </a:br>
            <a:r>
              <a:rPr lang="en-US" sz="2800" b="1" i="0" u="none" strike="noStrike" cap="none">
                <a:solidFill>
                  <a:srgbClr val="000000"/>
                </a:solidFill>
                <a:latin typeface="Calibri"/>
                <a:ea typeface="Calibri"/>
                <a:cs typeface="Calibri"/>
                <a:sym typeface="Calibri"/>
              </a:rPr>
              <a:t>(PaaS)</a:t>
            </a:r>
            <a:endParaRPr/>
          </a:p>
        </p:txBody>
      </p:sp>
      <p:sp>
        <p:nvSpPr>
          <p:cNvPr id="489" name="Google Shape;489;p36"/>
          <p:cNvSpPr/>
          <p:nvPr/>
        </p:nvSpPr>
        <p:spPr>
          <a:xfrm>
            <a:off x="4223792" y="1423878"/>
            <a:ext cx="4065806" cy="1081431"/>
          </a:xfrm>
          <a:prstGeom prst="roundRect">
            <a:avLst>
              <a:gd name="adj" fmla="val 3899"/>
            </a:avLst>
          </a:prstGeom>
          <a:solidFill>
            <a:srgbClr val="FFD579">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Calibri"/>
                <a:ea typeface="Calibri"/>
                <a:cs typeface="Calibri"/>
                <a:sym typeface="Calibri"/>
              </a:rPr>
              <a:t>Software as a service</a:t>
            </a:r>
            <a:br>
              <a:rPr lang="en-US" sz="2800" b="1" i="0" u="none" strike="noStrike" cap="none">
                <a:solidFill>
                  <a:srgbClr val="000000"/>
                </a:solidFill>
                <a:latin typeface="Calibri"/>
                <a:ea typeface="Calibri"/>
                <a:cs typeface="Calibri"/>
                <a:sym typeface="Calibri"/>
              </a:rPr>
            </a:br>
            <a:r>
              <a:rPr lang="en-US" sz="2800" b="1" i="0" u="none" strike="noStrike" cap="none">
                <a:solidFill>
                  <a:srgbClr val="000000"/>
                </a:solidFill>
                <a:latin typeface="Calibri"/>
                <a:ea typeface="Calibri"/>
                <a:cs typeface="Calibri"/>
                <a:sym typeface="Calibri"/>
              </a:rPr>
              <a:t>(SaaS)</a:t>
            </a:r>
            <a:endParaRPr/>
          </a:p>
        </p:txBody>
      </p:sp>
      <p:sp>
        <p:nvSpPr>
          <p:cNvPr id="490" name="Google Shape;490;p36"/>
          <p:cNvSpPr txBox="1"/>
          <p:nvPr/>
        </p:nvSpPr>
        <p:spPr>
          <a:xfrm>
            <a:off x="1801013" y="2732728"/>
            <a:ext cx="2224011"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accent1"/>
                </a:solidFill>
                <a:latin typeface="Calibri"/>
                <a:ea typeface="Calibri"/>
                <a:cs typeface="Calibri"/>
                <a:sym typeface="Calibri"/>
              </a:rPr>
              <a:t>Cloud management </a:t>
            </a:r>
            <a:br>
              <a:rPr lang="en-US" sz="2400" b="1" i="0" u="none" strike="noStrike" cap="none">
                <a:solidFill>
                  <a:schemeClr val="accent1"/>
                </a:solidFill>
                <a:latin typeface="Calibri"/>
                <a:ea typeface="Calibri"/>
                <a:cs typeface="Calibri"/>
                <a:sym typeface="Calibri"/>
              </a:rPr>
            </a:br>
            <a:r>
              <a:rPr lang="en-US" sz="2400" b="1" i="0" u="none" strike="noStrike" cap="none">
                <a:solidFill>
                  <a:schemeClr val="accent1"/>
                </a:solidFill>
                <a:latin typeface="Calibri"/>
                <a:ea typeface="Calibri"/>
                <a:cs typeface="Calibri"/>
                <a:sym typeface="Calibri"/>
              </a:rPr>
              <a:t>Monitoring</a:t>
            </a:r>
            <a:endParaRPr/>
          </a:p>
        </p:txBody>
      </p:sp>
      <p:sp>
        <p:nvSpPr>
          <p:cNvPr id="491" name="Google Shape;491;p36"/>
          <p:cNvSpPr txBox="1"/>
          <p:nvPr/>
        </p:nvSpPr>
        <p:spPr>
          <a:xfrm>
            <a:off x="1801013" y="4077073"/>
            <a:ext cx="222401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accent1"/>
                </a:solidFill>
                <a:latin typeface="Calibri"/>
                <a:ea typeface="Calibri"/>
                <a:cs typeface="Calibri"/>
                <a:sym typeface="Calibri"/>
              </a:rPr>
              <a:t>Storage Network</a:t>
            </a:r>
            <a:endParaRPr/>
          </a:p>
        </p:txBody>
      </p:sp>
      <p:sp>
        <p:nvSpPr>
          <p:cNvPr id="492" name="Google Shape;492;p36"/>
          <p:cNvSpPr txBox="1"/>
          <p:nvPr/>
        </p:nvSpPr>
        <p:spPr>
          <a:xfrm>
            <a:off x="8460097" y="2649471"/>
            <a:ext cx="188301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accent1"/>
                </a:solidFill>
                <a:latin typeface="Calibri"/>
                <a:ea typeface="Calibri"/>
                <a:cs typeface="Calibri"/>
                <a:sym typeface="Calibri"/>
              </a:rPr>
              <a:t>Database</a:t>
            </a:r>
            <a:endParaRPr/>
          </a:p>
          <a:p>
            <a:pPr marL="0" marR="0" lvl="0" indent="0" algn="ctr" rtl="0">
              <a:lnSpc>
                <a:spcPct val="100000"/>
              </a:lnSpc>
              <a:spcBef>
                <a:spcPts val="0"/>
              </a:spcBef>
              <a:spcAft>
                <a:spcPts val="0"/>
              </a:spcAft>
              <a:buNone/>
            </a:pPr>
            <a:r>
              <a:rPr lang="en-US" sz="2400" b="1" i="0" u="none" strike="noStrike" cap="none">
                <a:solidFill>
                  <a:schemeClr val="accent1"/>
                </a:solidFill>
                <a:latin typeface="Calibri"/>
                <a:ea typeface="Calibri"/>
                <a:cs typeface="Calibri"/>
                <a:sym typeface="Calibri"/>
              </a:rPr>
              <a:t>Software </a:t>
            </a:r>
            <a:br>
              <a:rPr lang="en-US" sz="2400" b="1" i="0" u="none" strike="noStrike" cap="none">
                <a:solidFill>
                  <a:schemeClr val="accent1"/>
                </a:solidFill>
                <a:latin typeface="Calibri"/>
                <a:ea typeface="Calibri"/>
                <a:cs typeface="Calibri"/>
                <a:sym typeface="Calibri"/>
              </a:rPr>
            </a:br>
            <a:r>
              <a:rPr lang="en-US" sz="2400" b="1" i="0" u="none" strike="noStrike" cap="none">
                <a:solidFill>
                  <a:schemeClr val="accent1"/>
                </a:solidFill>
                <a:latin typeface="Calibri"/>
                <a:ea typeface="Calibri"/>
                <a:cs typeface="Calibri"/>
                <a:sym typeface="Calibri"/>
              </a:rPr>
              <a:t>development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Software as a service (SaaS)</a:t>
            </a:r>
            <a:endParaRPr/>
          </a:p>
        </p:txBody>
      </p:sp>
      <p:sp>
        <p:nvSpPr>
          <p:cNvPr id="498" name="Google Shape;498;p37"/>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1F3864"/>
              </a:buClr>
              <a:buSzPts val="2400"/>
              <a:buFont typeface="Noto Sans Symbols"/>
              <a:buNone/>
            </a:pPr>
            <a:endParaRPr/>
          </a:p>
        </p:txBody>
      </p:sp>
      <p:sp>
        <p:nvSpPr>
          <p:cNvPr id="499" name="Google Shape;499;p37"/>
          <p:cNvSpPr/>
          <p:nvPr/>
        </p:nvSpPr>
        <p:spPr>
          <a:xfrm>
            <a:off x="4295800" y="3647865"/>
            <a:ext cx="5472608" cy="2088232"/>
          </a:xfrm>
          <a:custGeom>
            <a:avLst/>
            <a:gdLst/>
            <a:ahLst/>
            <a:cxnLst/>
            <a:rect l="l" t="t" r="r" b="b"/>
            <a:pathLst>
              <a:path w="5231855" h="3000128" extrusionOk="0">
                <a:moveTo>
                  <a:pt x="805054" y="1391247"/>
                </a:moveTo>
                <a:cubicBezTo>
                  <a:pt x="261044" y="1267784"/>
                  <a:pt x="-641781" y="2544857"/>
                  <a:pt x="700882" y="3000128"/>
                </a:cubicBezTo>
                <a:lnTo>
                  <a:pt x="4601550" y="2965404"/>
                </a:lnTo>
                <a:cubicBezTo>
                  <a:pt x="5558390" y="2826509"/>
                  <a:pt x="5415636" y="1344948"/>
                  <a:pt x="4242735" y="1368098"/>
                </a:cubicBezTo>
                <a:cubicBezTo>
                  <a:pt x="4397064" y="785505"/>
                  <a:pt x="3648569" y="-5432"/>
                  <a:pt x="2761176" y="592594"/>
                </a:cubicBezTo>
                <a:cubicBezTo>
                  <a:pt x="2155434" y="-425977"/>
                  <a:pt x="484822" y="-113462"/>
                  <a:pt x="805054" y="1391247"/>
                </a:cubicBezTo>
                <a:close/>
              </a:path>
            </a:pathLst>
          </a:custGeom>
          <a:solidFill>
            <a:srgbClr val="D8E2F3"/>
          </a:solidFill>
          <a:ln w="76200" cap="flat" cmpd="sng">
            <a:solidFill>
              <a:srgbClr val="EFEF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200" b="1"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None/>
            </a:pPr>
            <a:endParaRPr sz="3200" b="1"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None/>
            </a:pPr>
            <a:r>
              <a:rPr lang="en-US" sz="3200" b="1" i="0" u="none" strike="noStrike" cap="none">
                <a:solidFill>
                  <a:srgbClr val="C00000"/>
                </a:solidFill>
                <a:latin typeface="Arial"/>
                <a:ea typeface="Arial"/>
                <a:cs typeface="Arial"/>
                <a:sym typeface="Arial"/>
              </a:rPr>
              <a:t>Cloud Infrastructure</a:t>
            </a:r>
            <a:endParaRPr/>
          </a:p>
        </p:txBody>
      </p:sp>
      <p:sp>
        <p:nvSpPr>
          <p:cNvPr id="500" name="Google Shape;500;p37"/>
          <p:cNvSpPr txBox="1"/>
          <p:nvPr/>
        </p:nvSpPr>
        <p:spPr>
          <a:xfrm>
            <a:off x="1581557" y="4616481"/>
            <a:ext cx="2664296"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chemeClr val="accent1"/>
                </a:solidFill>
                <a:latin typeface="Calibri"/>
                <a:ea typeface="Calibri"/>
                <a:cs typeface="Calibri"/>
                <a:sym typeface="Calibri"/>
              </a:rPr>
              <a:t>Cloud </a:t>
            </a:r>
            <a:br>
              <a:rPr lang="en-US" sz="2800" b="1" i="0" u="none" strike="noStrike" cap="none">
                <a:solidFill>
                  <a:schemeClr val="accent1"/>
                </a:solidFill>
                <a:latin typeface="Calibri"/>
                <a:ea typeface="Calibri"/>
                <a:cs typeface="Calibri"/>
                <a:sym typeface="Calibri"/>
              </a:rPr>
            </a:br>
            <a:r>
              <a:rPr lang="en-US" sz="2800" b="1" i="0" u="none" strike="noStrike" cap="none">
                <a:solidFill>
                  <a:schemeClr val="accent1"/>
                </a:solidFill>
                <a:latin typeface="Calibri"/>
                <a:ea typeface="Calibri"/>
                <a:cs typeface="Calibri"/>
                <a:sym typeface="Calibri"/>
              </a:rPr>
              <a:t>provider</a:t>
            </a:r>
            <a:endParaRPr/>
          </a:p>
        </p:txBody>
      </p:sp>
      <p:sp>
        <p:nvSpPr>
          <p:cNvPr id="501" name="Google Shape;501;p37"/>
          <p:cNvSpPr txBox="1"/>
          <p:nvPr/>
        </p:nvSpPr>
        <p:spPr>
          <a:xfrm>
            <a:off x="1693640" y="3153037"/>
            <a:ext cx="2592288"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chemeClr val="accent1"/>
                </a:solidFill>
                <a:latin typeface="Calibri"/>
                <a:ea typeface="Calibri"/>
                <a:cs typeface="Calibri"/>
                <a:sym typeface="Calibri"/>
              </a:rPr>
              <a:t>Software </a:t>
            </a:r>
            <a:br>
              <a:rPr lang="en-US" sz="2800" b="1" i="0" u="none" strike="noStrike" cap="none">
                <a:solidFill>
                  <a:schemeClr val="accent1"/>
                </a:solidFill>
                <a:latin typeface="Calibri"/>
                <a:ea typeface="Calibri"/>
                <a:cs typeface="Calibri"/>
                <a:sym typeface="Calibri"/>
              </a:rPr>
            </a:br>
            <a:r>
              <a:rPr lang="en-US" sz="2800" b="1" i="0" u="none" strike="noStrike" cap="none">
                <a:solidFill>
                  <a:schemeClr val="accent1"/>
                </a:solidFill>
                <a:latin typeface="Calibri"/>
                <a:ea typeface="Calibri"/>
                <a:cs typeface="Calibri"/>
                <a:sym typeface="Calibri"/>
              </a:rPr>
              <a:t>provider</a:t>
            </a:r>
            <a:endParaRPr/>
          </a:p>
        </p:txBody>
      </p:sp>
      <p:sp>
        <p:nvSpPr>
          <p:cNvPr id="502" name="Google Shape;502;p37"/>
          <p:cNvSpPr txBox="1"/>
          <p:nvPr/>
        </p:nvSpPr>
        <p:spPr>
          <a:xfrm>
            <a:off x="1613489" y="1616637"/>
            <a:ext cx="2900892"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chemeClr val="accent1"/>
                </a:solidFill>
                <a:latin typeface="Calibri"/>
                <a:ea typeface="Calibri"/>
                <a:cs typeface="Calibri"/>
                <a:sym typeface="Calibri"/>
              </a:rPr>
              <a:t>Software customers</a:t>
            </a:r>
            <a:endParaRPr/>
          </a:p>
        </p:txBody>
      </p:sp>
      <p:sp>
        <p:nvSpPr>
          <p:cNvPr id="503" name="Google Shape;503;p37"/>
          <p:cNvSpPr/>
          <p:nvPr/>
        </p:nvSpPr>
        <p:spPr>
          <a:xfrm>
            <a:off x="5303912" y="3068961"/>
            <a:ext cx="3600400" cy="1010953"/>
          </a:xfrm>
          <a:prstGeom prst="roundRect">
            <a:avLst>
              <a:gd name="adj" fmla="val 3899"/>
            </a:avLst>
          </a:prstGeom>
          <a:solidFill>
            <a:srgbClr val="FFD579"/>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C00000"/>
                </a:solidFill>
                <a:latin typeface="Calibri"/>
                <a:ea typeface="Calibri"/>
                <a:cs typeface="Calibri"/>
                <a:sym typeface="Calibri"/>
              </a:rPr>
              <a:t>Software services</a:t>
            </a:r>
            <a:endParaRPr/>
          </a:p>
        </p:txBody>
      </p:sp>
      <p:sp>
        <p:nvSpPr>
          <p:cNvPr id="504" name="Google Shape;504;p37"/>
          <p:cNvSpPr/>
          <p:nvPr/>
        </p:nvSpPr>
        <p:spPr>
          <a:xfrm>
            <a:off x="4799856" y="1868642"/>
            <a:ext cx="504056" cy="480239"/>
          </a:xfrm>
          <a:prstGeom prst="roundRect">
            <a:avLst>
              <a:gd name="adj" fmla="val 3899"/>
            </a:avLst>
          </a:prstGeom>
          <a:solidFill>
            <a:srgbClr val="FDEADA">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2800" b="1" i="0" u="none" strike="noStrike" cap="none">
              <a:solidFill>
                <a:srgbClr val="000000"/>
              </a:solidFill>
              <a:latin typeface="Calibri"/>
              <a:ea typeface="Calibri"/>
              <a:cs typeface="Calibri"/>
              <a:sym typeface="Calibri"/>
            </a:endParaRPr>
          </a:p>
        </p:txBody>
      </p:sp>
      <p:sp>
        <p:nvSpPr>
          <p:cNvPr id="505" name="Google Shape;505;p37"/>
          <p:cNvSpPr/>
          <p:nvPr/>
        </p:nvSpPr>
        <p:spPr>
          <a:xfrm>
            <a:off x="5611959" y="1868642"/>
            <a:ext cx="504056" cy="480239"/>
          </a:xfrm>
          <a:prstGeom prst="roundRect">
            <a:avLst>
              <a:gd name="adj" fmla="val 3899"/>
            </a:avLst>
          </a:prstGeom>
          <a:solidFill>
            <a:srgbClr val="FDEADA">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2800" b="1" i="0" u="none" strike="noStrike" cap="none">
              <a:solidFill>
                <a:srgbClr val="000000"/>
              </a:solidFill>
              <a:latin typeface="Calibri"/>
              <a:ea typeface="Calibri"/>
              <a:cs typeface="Calibri"/>
              <a:sym typeface="Calibri"/>
            </a:endParaRPr>
          </a:p>
        </p:txBody>
      </p:sp>
      <p:sp>
        <p:nvSpPr>
          <p:cNvPr id="506" name="Google Shape;506;p37"/>
          <p:cNvSpPr/>
          <p:nvPr/>
        </p:nvSpPr>
        <p:spPr>
          <a:xfrm>
            <a:off x="6424062" y="1868642"/>
            <a:ext cx="504056" cy="480239"/>
          </a:xfrm>
          <a:prstGeom prst="roundRect">
            <a:avLst>
              <a:gd name="adj" fmla="val 3899"/>
            </a:avLst>
          </a:prstGeom>
          <a:solidFill>
            <a:srgbClr val="FDEADA">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2800" b="1" i="0" u="none" strike="noStrike" cap="none">
              <a:solidFill>
                <a:srgbClr val="000000"/>
              </a:solidFill>
              <a:latin typeface="Calibri"/>
              <a:ea typeface="Calibri"/>
              <a:cs typeface="Calibri"/>
              <a:sym typeface="Calibri"/>
            </a:endParaRPr>
          </a:p>
        </p:txBody>
      </p:sp>
      <p:sp>
        <p:nvSpPr>
          <p:cNvPr id="507" name="Google Shape;507;p37"/>
          <p:cNvSpPr/>
          <p:nvPr/>
        </p:nvSpPr>
        <p:spPr>
          <a:xfrm>
            <a:off x="7236165" y="1868642"/>
            <a:ext cx="504056" cy="480239"/>
          </a:xfrm>
          <a:prstGeom prst="roundRect">
            <a:avLst>
              <a:gd name="adj" fmla="val 3899"/>
            </a:avLst>
          </a:prstGeom>
          <a:solidFill>
            <a:srgbClr val="FDEADA">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2800" b="1" i="0" u="none" strike="noStrike" cap="none">
              <a:solidFill>
                <a:srgbClr val="000000"/>
              </a:solidFill>
              <a:latin typeface="Calibri"/>
              <a:ea typeface="Calibri"/>
              <a:cs typeface="Calibri"/>
              <a:sym typeface="Calibri"/>
            </a:endParaRPr>
          </a:p>
        </p:txBody>
      </p:sp>
      <p:sp>
        <p:nvSpPr>
          <p:cNvPr id="508" name="Google Shape;508;p37"/>
          <p:cNvSpPr/>
          <p:nvPr/>
        </p:nvSpPr>
        <p:spPr>
          <a:xfrm>
            <a:off x="8048268" y="1868642"/>
            <a:ext cx="504056" cy="480239"/>
          </a:xfrm>
          <a:prstGeom prst="roundRect">
            <a:avLst>
              <a:gd name="adj" fmla="val 3899"/>
            </a:avLst>
          </a:prstGeom>
          <a:solidFill>
            <a:srgbClr val="FDEADA">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2800" b="1" i="0" u="none" strike="noStrike" cap="none">
              <a:solidFill>
                <a:srgbClr val="000000"/>
              </a:solidFill>
              <a:latin typeface="Calibri"/>
              <a:ea typeface="Calibri"/>
              <a:cs typeface="Calibri"/>
              <a:sym typeface="Calibri"/>
            </a:endParaRPr>
          </a:p>
        </p:txBody>
      </p:sp>
      <p:sp>
        <p:nvSpPr>
          <p:cNvPr id="509" name="Google Shape;509;p37"/>
          <p:cNvSpPr/>
          <p:nvPr/>
        </p:nvSpPr>
        <p:spPr>
          <a:xfrm>
            <a:off x="8860369" y="1868642"/>
            <a:ext cx="504056" cy="480239"/>
          </a:xfrm>
          <a:prstGeom prst="roundRect">
            <a:avLst>
              <a:gd name="adj" fmla="val 3899"/>
            </a:avLst>
          </a:prstGeom>
          <a:solidFill>
            <a:srgbClr val="FDEADA">
              <a:alpha val="49803"/>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2800" b="1" i="0" u="none" strike="noStrike" cap="none">
              <a:solidFill>
                <a:srgbClr val="000000"/>
              </a:solidFill>
              <a:latin typeface="Calibri"/>
              <a:ea typeface="Calibri"/>
              <a:cs typeface="Calibri"/>
              <a:sym typeface="Calibri"/>
            </a:endParaRPr>
          </a:p>
        </p:txBody>
      </p:sp>
      <p:cxnSp>
        <p:nvCxnSpPr>
          <p:cNvPr id="510" name="Google Shape;510;p37"/>
          <p:cNvCxnSpPr>
            <a:stCxn id="504" idx="2"/>
          </p:cNvCxnSpPr>
          <p:nvPr/>
        </p:nvCxnSpPr>
        <p:spPr>
          <a:xfrm>
            <a:off x="5051884" y="2348881"/>
            <a:ext cx="560100" cy="720000"/>
          </a:xfrm>
          <a:prstGeom prst="straightConnector1">
            <a:avLst/>
          </a:prstGeom>
          <a:noFill/>
          <a:ln w="28575" cap="flat" cmpd="sng">
            <a:solidFill>
              <a:schemeClr val="accent1"/>
            </a:solidFill>
            <a:prstDash val="solid"/>
            <a:round/>
            <a:headEnd type="none" w="sm" len="sm"/>
            <a:tailEnd type="none" w="sm" len="sm"/>
          </a:ln>
        </p:spPr>
      </p:cxnSp>
      <p:cxnSp>
        <p:nvCxnSpPr>
          <p:cNvPr id="511" name="Google Shape;511;p37"/>
          <p:cNvCxnSpPr>
            <a:stCxn id="505" idx="2"/>
          </p:cNvCxnSpPr>
          <p:nvPr/>
        </p:nvCxnSpPr>
        <p:spPr>
          <a:xfrm>
            <a:off x="5863987" y="2348881"/>
            <a:ext cx="252000" cy="720000"/>
          </a:xfrm>
          <a:prstGeom prst="straightConnector1">
            <a:avLst/>
          </a:prstGeom>
          <a:noFill/>
          <a:ln w="28575" cap="flat" cmpd="sng">
            <a:solidFill>
              <a:schemeClr val="accent1"/>
            </a:solidFill>
            <a:prstDash val="solid"/>
            <a:round/>
            <a:headEnd type="none" w="sm" len="sm"/>
            <a:tailEnd type="none" w="sm" len="sm"/>
          </a:ln>
        </p:spPr>
      </p:cxnSp>
      <p:cxnSp>
        <p:nvCxnSpPr>
          <p:cNvPr id="512" name="Google Shape;512;p37"/>
          <p:cNvCxnSpPr>
            <a:stCxn id="506" idx="2"/>
          </p:cNvCxnSpPr>
          <p:nvPr/>
        </p:nvCxnSpPr>
        <p:spPr>
          <a:xfrm>
            <a:off x="6676090" y="2348881"/>
            <a:ext cx="0" cy="720000"/>
          </a:xfrm>
          <a:prstGeom prst="straightConnector1">
            <a:avLst/>
          </a:prstGeom>
          <a:noFill/>
          <a:ln w="28575" cap="flat" cmpd="sng">
            <a:solidFill>
              <a:schemeClr val="accent1"/>
            </a:solidFill>
            <a:prstDash val="solid"/>
            <a:round/>
            <a:headEnd type="none" w="sm" len="sm"/>
            <a:tailEnd type="none" w="sm" len="sm"/>
          </a:ln>
        </p:spPr>
      </p:cxnSp>
      <p:cxnSp>
        <p:nvCxnSpPr>
          <p:cNvPr id="513" name="Google Shape;513;p37"/>
          <p:cNvCxnSpPr>
            <a:stCxn id="507" idx="2"/>
          </p:cNvCxnSpPr>
          <p:nvPr/>
        </p:nvCxnSpPr>
        <p:spPr>
          <a:xfrm>
            <a:off x="7488193" y="2348881"/>
            <a:ext cx="0" cy="720000"/>
          </a:xfrm>
          <a:prstGeom prst="straightConnector1">
            <a:avLst/>
          </a:prstGeom>
          <a:noFill/>
          <a:ln w="28575" cap="flat" cmpd="sng">
            <a:solidFill>
              <a:schemeClr val="accent1"/>
            </a:solidFill>
            <a:prstDash val="solid"/>
            <a:round/>
            <a:headEnd type="none" w="sm" len="sm"/>
            <a:tailEnd type="none" w="sm" len="sm"/>
          </a:ln>
        </p:spPr>
      </p:cxnSp>
      <p:cxnSp>
        <p:nvCxnSpPr>
          <p:cNvPr id="514" name="Google Shape;514;p37"/>
          <p:cNvCxnSpPr>
            <a:stCxn id="508" idx="2"/>
          </p:cNvCxnSpPr>
          <p:nvPr/>
        </p:nvCxnSpPr>
        <p:spPr>
          <a:xfrm flipH="1">
            <a:off x="8048296" y="2348881"/>
            <a:ext cx="252000" cy="720000"/>
          </a:xfrm>
          <a:prstGeom prst="straightConnector1">
            <a:avLst/>
          </a:prstGeom>
          <a:noFill/>
          <a:ln w="28575" cap="flat" cmpd="sng">
            <a:solidFill>
              <a:schemeClr val="accent1"/>
            </a:solidFill>
            <a:prstDash val="solid"/>
            <a:round/>
            <a:headEnd type="none" w="sm" len="sm"/>
            <a:tailEnd type="none" w="sm" len="sm"/>
          </a:ln>
        </p:spPr>
      </p:cxnSp>
      <p:cxnSp>
        <p:nvCxnSpPr>
          <p:cNvPr id="515" name="Google Shape;515;p37"/>
          <p:cNvCxnSpPr>
            <a:stCxn id="509" idx="2"/>
          </p:cNvCxnSpPr>
          <p:nvPr/>
        </p:nvCxnSpPr>
        <p:spPr>
          <a:xfrm flipH="1">
            <a:off x="8499497" y="2348881"/>
            <a:ext cx="612900" cy="720000"/>
          </a:xfrm>
          <a:prstGeom prst="straightConnector1">
            <a:avLst/>
          </a:prstGeom>
          <a:noFill/>
          <a:ln w="28575" cap="flat" cmpd="sng">
            <a:solidFill>
              <a:schemeClr val="accent1"/>
            </a:solidFill>
            <a:prstDash val="solid"/>
            <a:round/>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8"/>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Kiến trúc Microservices – Các câu hỏi thiết kế quan trọng</a:t>
            </a:r>
            <a:endParaRPr/>
          </a:p>
        </p:txBody>
      </p:sp>
      <p:sp>
        <p:nvSpPr>
          <p:cNvPr id="521" name="Google Shape;521;p38"/>
          <p:cNvSpPr txBox="1"/>
          <p:nvPr/>
        </p:nvSpPr>
        <p:spPr>
          <a:xfrm>
            <a:off x="2135832" y="6597650"/>
            <a:ext cx="7848600" cy="26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Source: Ian Sommerville (2019), Engineering Software Products:  An Introduction to Modern Software Engineering, Pearson.</a:t>
            </a:r>
            <a:endParaRPr sz="1000" b="0" i="0" u="none" strike="noStrike" cap="none">
              <a:solidFill>
                <a:srgbClr val="000000"/>
              </a:solidFill>
              <a:latin typeface="Arial"/>
              <a:ea typeface="Arial"/>
              <a:cs typeface="Arial"/>
              <a:sym typeface="Arial"/>
            </a:endParaRPr>
          </a:p>
        </p:txBody>
      </p:sp>
      <p:cxnSp>
        <p:nvCxnSpPr>
          <p:cNvPr id="522" name="Google Shape;522;p38"/>
          <p:cNvCxnSpPr>
            <a:stCxn id="523" idx="1"/>
          </p:cNvCxnSpPr>
          <p:nvPr/>
        </p:nvCxnSpPr>
        <p:spPr>
          <a:xfrm flipH="1">
            <a:off x="7390280" y="3524332"/>
            <a:ext cx="562200" cy="529500"/>
          </a:xfrm>
          <a:prstGeom prst="straightConnector1">
            <a:avLst/>
          </a:prstGeom>
          <a:noFill/>
          <a:ln w="76200" cap="flat" cmpd="sng">
            <a:solidFill>
              <a:srgbClr val="A5A5A5"/>
            </a:solidFill>
            <a:prstDash val="solid"/>
            <a:round/>
            <a:headEnd type="oval" w="med" len="med"/>
            <a:tailEnd type="oval" w="med" len="med"/>
          </a:ln>
        </p:spPr>
      </p:cxnSp>
      <p:cxnSp>
        <p:nvCxnSpPr>
          <p:cNvPr id="524" name="Google Shape;524;p38"/>
          <p:cNvCxnSpPr>
            <a:stCxn id="525" idx="1"/>
          </p:cNvCxnSpPr>
          <p:nvPr/>
        </p:nvCxnSpPr>
        <p:spPr>
          <a:xfrm rot="10800000">
            <a:off x="6744142" y="5038688"/>
            <a:ext cx="679500" cy="793200"/>
          </a:xfrm>
          <a:prstGeom prst="straightConnector1">
            <a:avLst/>
          </a:prstGeom>
          <a:noFill/>
          <a:ln w="76200" cap="flat" cmpd="sng">
            <a:solidFill>
              <a:srgbClr val="A5A5A5"/>
            </a:solidFill>
            <a:prstDash val="solid"/>
            <a:round/>
            <a:headEnd type="oval" w="med" len="med"/>
            <a:tailEnd type="oval" w="med" len="med"/>
          </a:ln>
        </p:spPr>
      </p:cxnSp>
      <p:cxnSp>
        <p:nvCxnSpPr>
          <p:cNvPr id="526" name="Google Shape;526;p38"/>
          <p:cNvCxnSpPr>
            <a:stCxn id="527" idx="3"/>
          </p:cNvCxnSpPr>
          <p:nvPr/>
        </p:nvCxnSpPr>
        <p:spPr>
          <a:xfrm rot="10800000" flipH="1">
            <a:off x="4923114" y="5038688"/>
            <a:ext cx="805500" cy="793200"/>
          </a:xfrm>
          <a:prstGeom prst="straightConnector1">
            <a:avLst/>
          </a:prstGeom>
          <a:noFill/>
          <a:ln w="76200" cap="flat" cmpd="sng">
            <a:solidFill>
              <a:srgbClr val="A5A5A5"/>
            </a:solidFill>
            <a:prstDash val="solid"/>
            <a:round/>
            <a:headEnd type="oval" w="med" len="med"/>
            <a:tailEnd type="oval" w="med" len="med"/>
          </a:ln>
        </p:spPr>
      </p:cxnSp>
      <p:cxnSp>
        <p:nvCxnSpPr>
          <p:cNvPr id="528" name="Google Shape;528;p38"/>
          <p:cNvCxnSpPr>
            <a:stCxn id="529" idx="3"/>
          </p:cNvCxnSpPr>
          <p:nvPr/>
        </p:nvCxnSpPr>
        <p:spPr>
          <a:xfrm>
            <a:off x="4491066" y="3524332"/>
            <a:ext cx="562200" cy="571800"/>
          </a:xfrm>
          <a:prstGeom prst="straightConnector1">
            <a:avLst/>
          </a:prstGeom>
          <a:noFill/>
          <a:ln w="76200" cap="flat" cmpd="sng">
            <a:solidFill>
              <a:srgbClr val="A5A5A5"/>
            </a:solidFill>
            <a:prstDash val="solid"/>
            <a:round/>
            <a:headEnd type="oval" w="med" len="med"/>
            <a:tailEnd type="oval" w="med" len="med"/>
          </a:ln>
        </p:spPr>
      </p:cxnSp>
      <p:cxnSp>
        <p:nvCxnSpPr>
          <p:cNvPr id="530" name="Google Shape;530;p38"/>
          <p:cNvCxnSpPr>
            <a:stCxn id="531" idx="2"/>
            <a:endCxn id="532" idx="0"/>
          </p:cNvCxnSpPr>
          <p:nvPr/>
        </p:nvCxnSpPr>
        <p:spPr>
          <a:xfrm>
            <a:off x="6212518" y="2690037"/>
            <a:ext cx="0" cy="816000"/>
          </a:xfrm>
          <a:prstGeom prst="straightConnector1">
            <a:avLst/>
          </a:prstGeom>
          <a:noFill/>
          <a:ln w="76200" cap="flat" cmpd="sng">
            <a:solidFill>
              <a:srgbClr val="A5A5A5"/>
            </a:solidFill>
            <a:prstDash val="solid"/>
            <a:round/>
            <a:headEnd type="oval" w="med" len="med"/>
            <a:tailEnd type="oval" w="med" len="med"/>
          </a:ln>
        </p:spPr>
      </p:cxnSp>
      <p:sp>
        <p:nvSpPr>
          <p:cNvPr id="532" name="Google Shape;532;p38"/>
          <p:cNvSpPr/>
          <p:nvPr/>
        </p:nvSpPr>
        <p:spPr>
          <a:xfrm>
            <a:off x="5034763" y="3506084"/>
            <a:ext cx="2355506" cy="1532753"/>
          </a:xfrm>
          <a:prstGeom prst="roundRect">
            <a:avLst>
              <a:gd name="adj" fmla="val 21979"/>
            </a:avLst>
          </a:prstGeom>
          <a:solidFill>
            <a:srgbClr val="FFD579"/>
          </a:solidFill>
          <a:ln w="28575" cap="flat" cmpd="sng">
            <a:solidFill>
              <a:srgbClr val="833C0B"/>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b="1" i="0" u="none" strike="noStrike" cap="none">
                <a:solidFill>
                  <a:srgbClr val="C00000"/>
                </a:solidFill>
                <a:latin typeface="Calibri"/>
                <a:ea typeface="Calibri"/>
                <a:cs typeface="Calibri"/>
                <a:sym typeface="Calibri"/>
              </a:rPr>
              <a:t>Microservices architecture</a:t>
            </a:r>
            <a:endParaRPr/>
          </a:p>
          <a:p>
            <a:pPr marL="0" marR="0" lvl="0" indent="0" algn="ctr" rtl="0">
              <a:lnSpc>
                <a:spcPct val="100000"/>
              </a:lnSpc>
              <a:spcBef>
                <a:spcPts val="0"/>
              </a:spcBef>
              <a:spcAft>
                <a:spcPts val="0"/>
              </a:spcAft>
              <a:buNone/>
            </a:pPr>
            <a:r>
              <a:rPr lang="en-US" sz="2800" b="1" i="0" u="none" strike="noStrike" cap="none">
                <a:solidFill>
                  <a:srgbClr val="C00000"/>
                </a:solidFill>
                <a:latin typeface="Calibri"/>
                <a:ea typeface="Calibri"/>
                <a:cs typeface="Calibri"/>
                <a:sym typeface="Calibri"/>
              </a:rPr>
              <a:t>design</a:t>
            </a:r>
            <a:endParaRPr/>
          </a:p>
        </p:txBody>
      </p:sp>
      <p:sp>
        <p:nvSpPr>
          <p:cNvPr id="523" name="Google Shape;523;p38"/>
          <p:cNvSpPr/>
          <p:nvPr/>
        </p:nvSpPr>
        <p:spPr>
          <a:xfrm>
            <a:off x="7952480" y="2827575"/>
            <a:ext cx="2355506" cy="1393513"/>
          </a:xfrm>
          <a:prstGeom prst="roundRect">
            <a:avLst>
              <a:gd name="adj" fmla="val 15458"/>
            </a:avLst>
          </a:prstGeom>
          <a:solidFill>
            <a:srgbClr val="FDEADA"/>
          </a:solidFill>
          <a:ln w="28575" cap="flat" cmpd="sng">
            <a:solidFill>
              <a:srgbClr val="C55A1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1" i="0" u="none" strike="noStrike" cap="none">
                <a:solidFill>
                  <a:srgbClr val="385623"/>
                </a:solidFill>
                <a:latin typeface="Calibri"/>
                <a:ea typeface="Calibri"/>
                <a:cs typeface="Calibri"/>
                <a:sym typeface="Calibri"/>
              </a:rPr>
              <a:t>How should microservices communicate with each other?</a:t>
            </a:r>
            <a:endParaRPr/>
          </a:p>
        </p:txBody>
      </p:sp>
      <p:sp>
        <p:nvSpPr>
          <p:cNvPr id="525" name="Google Shape;525;p38"/>
          <p:cNvSpPr/>
          <p:nvPr/>
        </p:nvSpPr>
        <p:spPr>
          <a:xfrm>
            <a:off x="7423642" y="5143913"/>
            <a:ext cx="2355506" cy="1375950"/>
          </a:xfrm>
          <a:prstGeom prst="roundRect">
            <a:avLst>
              <a:gd name="adj" fmla="val 15458"/>
            </a:avLst>
          </a:prstGeom>
          <a:solidFill>
            <a:srgbClr val="FDEADA"/>
          </a:solidFill>
          <a:ln w="28575" cap="flat" cmpd="sng">
            <a:solidFill>
              <a:srgbClr val="C55A1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1" i="0" u="none" strike="noStrike" cap="none">
                <a:solidFill>
                  <a:srgbClr val="385623"/>
                </a:solidFill>
                <a:latin typeface="Calibri"/>
                <a:ea typeface="Calibri"/>
                <a:cs typeface="Calibri"/>
                <a:sym typeface="Calibri"/>
              </a:rPr>
              <a:t>How should service failure be detected, reported and managed?</a:t>
            </a:r>
            <a:endParaRPr/>
          </a:p>
        </p:txBody>
      </p:sp>
      <p:sp>
        <p:nvSpPr>
          <p:cNvPr id="529" name="Google Shape;529;p38"/>
          <p:cNvSpPr/>
          <p:nvPr/>
        </p:nvSpPr>
        <p:spPr>
          <a:xfrm>
            <a:off x="2135560" y="2827575"/>
            <a:ext cx="2355506" cy="1393513"/>
          </a:xfrm>
          <a:prstGeom prst="roundRect">
            <a:avLst>
              <a:gd name="adj" fmla="val 17014"/>
            </a:avLst>
          </a:prstGeom>
          <a:solidFill>
            <a:srgbClr val="FDEADA"/>
          </a:solidFill>
          <a:ln w="28575" cap="flat" cmpd="sng">
            <a:solidFill>
              <a:srgbClr val="C55A1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1" i="0" u="none" strike="noStrike" cap="none">
                <a:solidFill>
                  <a:srgbClr val="385623"/>
                </a:solidFill>
                <a:latin typeface="Calibri"/>
                <a:ea typeface="Calibri"/>
                <a:cs typeface="Calibri"/>
                <a:sym typeface="Calibri"/>
              </a:rPr>
              <a:t>How should data be distributed and shared?</a:t>
            </a:r>
            <a:endParaRPr/>
          </a:p>
        </p:txBody>
      </p:sp>
      <p:sp>
        <p:nvSpPr>
          <p:cNvPr id="531" name="Google Shape;531;p38"/>
          <p:cNvSpPr/>
          <p:nvPr/>
        </p:nvSpPr>
        <p:spPr>
          <a:xfrm>
            <a:off x="4904281" y="1446913"/>
            <a:ext cx="2616473" cy="1243124"/>
          </a:xfrm>
          <a:prstGeom prst="roundRect">
            <a:avLst>
              <a:gd name="adj" fmla="val 21871"/>
            </a:avLst>
          </a:prstGeom>
          <a:solidFill>
            <a:srgbClr val="FDEADA"/>
          </a:solidFill>
          <a:ln w="28575" cap="flat" cmpd="sng">
            <a:solidFill>
              <a:srgbClr val="C55A1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1" i="0" u="none" strike="noStrike" cap="none">
                <a:solidFill>
                  <a:srgbClr val="385623"/>
                </a:solidFill>
                <a:latin typeface="Calibri"/>
                <a:ea typeface="Calibri"/>
                <a:cs typeface="Calibri"/>
                <a:sym typeface="Calibri"/>
              </a:rPr>
              <a:t>What are the microservices that make up the system? </a:t>
            </a:r>
            <a:endParaRPr/>
          </a:p>
        </p:txBody>
      </p:sp>
      <p:sp>
        <p:nvSpPr>
          <p:cNvPr id="527" name="Google Shape;527;p38"/>
          <p:cNvSpPr/>
          <p:nvPr/>
        </p:nvSpPr>
        <p:spPr>
          <a:xfrm>
            <a:off x="2567608" y="5143913"/>
            <a:ext cx="2355506" cy="1375950"/>
          </a:xfrm>
          <a:prstGeom prst="roundRect">
            <a:avLst>
              <a:gd name="adj" fmla="val 13902"/>
            </a:avLst>
          </a:prstGeom>
          <a:solidFill>
            <a:srgbClr val="FDEADA"/>
          </a:solidFill>
          <a:ln w="28575" cap="flat" cmpd="sng">
            <a:solidFill>
              <a:srgbClr val="C55A1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200" b="1" i="0" u="none" strike="noStrike" cap="none">
                <a:solidFill>
                  <a:srgbClr val="385623"/>
                </a:solidFill>
                <a:latin typeface="Calibri"/>
                <a:ea typeface="Calibri"/>
                <a:cs typeface="Calibri"/>
                <a:sym typeface="Calibri"/>
              </a:rPr>
              <a:t>How should the microservices in the system be coordinated?</a:t>
            </a:r>
            <a:endParaRPr/>
          </a:p>
        </p:txBody>
      </p:sp>
      <p:sp>
        <p:nvSpPr>
          <p:cNvPr id="533" name="Google Shape;533;p38"/>
          <p:cNvSpPr txBox="1"/>
          <p:nvPr/>
        </p:nvSpPr>
        <p:spPr>
          <a:xfrm>
            <a:off x="7553147" y="1295400"/>
            <a:ext cx="281359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Những microservices nào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tạo nên hệ thống?</a:t>
            </a:r>
            <a:endParaRPr sz="1800" b="0" i="0" u="none" strike="noStrike" cap="none">
              <a:solidFill>
                <a:srgbClr val="000000"/>
              </a:solidFill>
              <a:latin typeface="Arial"/>
              <a:ea typeface="Arial"/>
              <a:cs typeface="Arial"/>
              <a:sym typeface="Arial"/>
            </a:endParaRPr>
          </a:p>
        </p:txBody>
      </p:sp>
      <p:sp>
        <p:nvSpPr>
          <p:cNvPr id="534" name="Google Shape;534;p38"/>
          <p:cNvSpPr txBox="1"/>
          <p:nvPr/>
        </p:nvSpPr>
        <p:spPr>
          <a:xfrm>
            <a:off x="9069169" y="2071885"/>
            <a:ext cx="300595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Các microservices giao tiếp</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với nhau như thế nào?</a:t>
            </a:r>
            <a:endParaRPr/>
          </a:p>
        </p:txBody>
      </p:sp>
      <p:sp>
        <p:nvSpPr>
          <p:cNvPr id="535" name="Google Shape;535;p38"/>
          <p:cNvSpPr txBox="1"/>
          <p:nvPr/>
        </p:nvSpPr>
        <p:spPr>
          <a:xfrm>
            <a:off x="8229600" y="4497582"/>
            <a:ext cx="33522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Làm sao để phát hiện, báo cáo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và quản lý khi dịch vụ bị lỗi?</a:t>
            </a:r>
            <a:endParaRPr/>
          </a:p>
        </p:txBody>
      </p:sp>
      <p:sp>
        <p:nvSpPr>
          <p:cNvPr id="536" name="Google Shape;536;p38"/>
          <p:cNvSpPr txBox="1"/>
          <p:nvPr/>
        </p:nvSpPr>
        <p:spPr>
          <a:xfrm>
            <a:off x="459732" y="4497581"/>
            <a:ext cx="310533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Các microservices phối hợp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với nhau như thế nào?</a:t>
            </a:r>
            <a:endParaRPr/>
          </a:p>
        </p:txBody>
      </p:sp>
      <p:sp>
        <p:nvSpPr>
          <p:cNvPr id="537" name="Google Shape;537;p38"/>
          <p:cNvSpPr txBox="1"/>
          <p:nvPr/>
        </p:nvSpPr>
        <p:spPr>
          <a:xfrm>
            <a:off x="459731" y="2181244"/>
            <a:ext cx="265970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Dữ liệu được phân tán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và chia sẻ như thế nào?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9"/>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Các loại nguy cơ an toàn</a:t>
            </a:r>
            <a:endParaRPr/>
          </a:p>
        </p:txBody>
      </p:sp>
      <p:sp>
        <p:nvSpPr>
          <p:cNvPr id="543" name="Google Shape;543;p39"/>
          <p:cNvSpPr txBox="1"/>
          <p:nvPr/>
        </p:nvSpPr>
        <p:spPr>
          <a:xfrm>
            <a:off x="2135832" y="6597650"/>
            <a:ext cx="7848600" cy="2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00">
                <a:solidFill>
                  <a:srgbClr val="888888"/>
                </a:solidFill>
                <a:latin typeface="Calibri"/>
                <a:ea typeface="Calibri"/>
                <a:cs typeface="Calibri"/>
                <a:sym typeface="Calibri"/>
              </a:rPr>
              <a:t>Source: Ian Sommerville (2019), Engineering Software Products:  An Introduction to Modern Software Engineering, Pearson.</a:t>
            </a:r>
            <a:endParaRPr sz="1000">
              <a:solidFill>
                <a:srgbClr val="888888"/>
              </a:solidFill>
              <a:latin typeface="Calibri"/>
              <a:ea typeface="Calibri"/>
              <a:cs typeface="Calibri"/>
              <a:sym typeface="Calibri"/>
            </a:endParaRPr>
          </a:p>
        </p:txBody>
      </p:sp>
      <p:sp>
        <p:nvSpPr>
          <p:cNvPr id="544" name="Google Shape;544;p39"/>
          <p:cNvSpPr/>
          <p:nvPr/>
        </p:nvSpPr>
        <p:spPr>
          <a:xfrm>
            <a:off x="2578794" y="1844825"/>
            <a:ext cx="1973700" cy="871500"/>
          </a:xfrm>
          <a:prstGeom prst="roundRect">
            <a:avLst>
              <a:gd name="adj" fmla="val 20942"/>
            </a:avLst>
          </a:prstGeom>
          <a:solidFill>
            <a:srgbClr val="F7CAAC">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C00000"/>
                </a:solidFill>
                <a:latin typeface="Calibri"/>
                <a:ea typeface="Calibri"/>
                <a:cs typeface="Calibri"/>
                <a:sym typeface="Calibri"/>
              </a:rPr>
              <a:t>Availability</a:t>
            </a:r>
            <a:endParaRPr/>
          </a:p>
          <a:p>
            <a:pPr marL="0" marR="0" lvl="0" indent="0" algn="ctr" rtl="0">
              <a:spcBef>
                <a:spcPts val="0"/>
              </a:spcBef>
              <a:spcAft>
                <a:spcPts val="0"/>
              </a:spcAft>
              <a:buNone/>
            </a:pPr>
            <a:r>
              <a:rPr lang="en-US" sz="2800" b="1">
                <a:solidFill>
                  <a:srgbClr val="C00000"/>
                </a:solidFill>
                <a:latin typeface="Calibri"/>
                <a:ea typeface="Calibri"/>
                <a:cs typeface="Calibri"/>
                <a:sym typeface="Calibri"/>
              </a:rPr>
              <a:t>threats</a:t>
            </a:r>
            <a:endParaRPr/>
          </a:p>
        </p:txBody>
      </p:sp>
      <p:sp>
        <p:nvSpPr>
          <p:cNvPr id="545" name="Google Shape;545;p39"/>
          <p:cNvSpPr/>
          <p:nvPr/>
        </p:nvSpPr>
        <p:spPr>
          <a:xfrm>
            <a:off x="5142031" y="3484053"/>
            <a:ext cx="1836300" cy="593100"/>
          </a:xfrm>
          <a:prstGeom prst="roundRect">
            <a:avLst>
              <a:gd name="adj" fmla="val 8023"/>
            </a:avLst>
          </a:prstGeom>
          <a:solidFill>
            <a:srgbClr val="FFD579">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000000"/>
                </a:solidFill>
                <a:latin typeface="Calibri"/>
                <a:ea typeface="Calibri"/>
                <a:cs typeface="Calibri"/>
                <a:sym typeface="Calibri"/>
              </a:rPr>
              <a:t>DATA</a:t>
            </a:r>
            <a:endParaRPr/>
          </a:p>
        </p:txBody>
      </p:sp>
      <p:cxnSp>
        <p:nvCxnSpPr>
          <p:cNvPr id="546" name="Google Shape;546;p39"/>
          <p:cNvCxnSpPr>
            <a:stCxn id="547" idx="0"/>
            <a:endCxn id="545" idx="2"/>
          </p:cNvCxnSpPr>
          <p:nvPr/>
        </p:nvCxnSpPr>
        <p:spPr>
          <a:xfrm rot="10800000">
            <a:off x="6060138" y="4077221"/>
            <a:ext cx="0" cy="749700"/>
          </a:xfrm>
          <a:prstGeom prst="straightConnector1">
            <a:avLst/>
          </a:prstGeom>
          <a:noFill/>
          <a:ln w="76200" cap="flat" cmpd="sng">
            <a:solidFill>
              <a:srgbClr val="7F7F7F"/>
            </a:solidFill>
            <a:prstDash val="solid"/>
            <a:miter lim="800000"/>
            <a:headEnd type="none" w="sm" len="sm"/>
            <a:tailEnd type="stealth" w="med" len="med"/>
          </a:ln>
        </p:spPr>
      </p:cxnSp>
      <p:cxnSp>
        <p:nvCxnSpPr>
          <p:cNvPr id="548" name="Google Shape;548;p39"/>
          <p:cNvCxnSpPr>
            <a:stCxn id="549" idx="2"/>
          </p:cNvCxnSpPr>
          <p:nvPr/>
        </p:nvCxnSpPr>
        <p:spPr>
          <a:xfrm rot="5400000">
            <a:off x="7166601" y="2470932"/>
            <a:ext cx="1199700" cy="1576500"/>
          </a:xfrm>
          <a:prstGeom prst="bentConnector2">
            <a:avLst/>
          </a:prstGeom>
          <a:noFill/>
          <a:ln w="76200" cap="flat" cmpd="sng">
            <a:solidFill>
              <a:srgbClr val="7F7F7F"/>
            </a:solidFill>
            <a:prstDash val="solid"/>
            <a:miter lim="800000"/>
            <a:headEnd type="none" w="sm" len="sm"/>
            <a:tailEnd type="stealth" w="med" len="med"/>
          </a:ln>
        </p:spPr>
      </p:cxnSp>
      <p:cxnSp>
        <p:nvCxnSpPr>
          <p:cNvPr id="550" name="Google Shape;550;p39"/>
          <p:cNvCxnSpPr>
            <a:stCxn id="544" idx="2"/>
            <a:endCxn id="551" idx="1"/>
          </p:cNvCxnSpPr>
          <p:nvPr/>
        </p:nvCxnSpPr>
        <p:spPr>
          <a:xfrm rot="-5400000" flipH="1">
            <a:off x="4090194" y="2191775"/>
            <a:ext cx="527400" cy="1576500"/>
          </a:xfrm>
          <a:prstGeom prst="bentConnector2">
            <a:avLst/>
          </a:prstGeom>
          <a:noFill/>
          <a:ln w="76200" cap="flat" cmpd="sng">
            <a:solidFill>
              <a:srgbClr val="7F7F7F"/>
            </a:solidFill>
            <a:prstDash val="solid"/>
            <a:miter lim="800000"/>
            <a:headEnd type="none" w="sm" len="sm"/>
            <a:tailEnd type="stealth" w="med" len="med"/>
          </a:ln>
        </p:spPr>
      </p:cxnSp>
      <p:sp>
        <p:nvSpPr>
          <p:cNvPr id="552" name="Google Shape;552;p39"/>
          <p:cNvSpPr txBox="1"/>
          <p:nvPr/>
        </p:nvSpPr>
        <p:spPr>
          <a:xfrm>
            <a:off x="5062508" y="2185615"/>
            <a:ext cx="19953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385623"/>
                </a:solidFill>
                <a:latin typeface="Calibri"/>
                <a:ea typeface="Calibri"/>
                <a:cs typeface="Calibri"/>
                <a:sym typeface="Calibri"/>
              </a:rPr>
              <a:t>SOFTWARE PRODUCT</a:t>
            </a:r>
            <a:endParaRPr/>
          </a:p>
        </p:txBody>
      </p:sp>
      <p:sp>
        <p:nvSpPr>
          <p:cNvPr id="553" name="Google Shape;553;p39"/>
          <p:cNvSpPr txBox="1"/>
          <p:nvPr/>
        </p:nvSpPr>
        <p:spPr>
          <a:xfrm>
            <a:off x="2135832" y="915710"/>
            <a:ext cx="28533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2F5496"/>
                </a:solidFill>
                <a:latin typeface="Calibri"/>
                <a:ea typeface="Calibri"/>
                <a:cs typeface="Calibri"/>
                <a:sym typeface="Calibri"/>
              </a:rPr>
              <a:t>An attacker attempts to deny access to the system for legitimate users</a:t>
            </a:r>
            <a:endParaRPr/>
          </a:p>
        </p:txBody>
      </p:sp>
      <p:sp>
        <p:nvSpPr>
          <p:cNvPr id="551" name="Google Shape;551;p39"/>
          <p:cNvSpPr/>
          <p:nvPr/>
        </p:nvSpPr>
        <p:spPr>
          <a:xfrm>
            <a:off x="5142031" y="3021368"/>
            <a:ext cx="1836300" cy="444900"/>
          </a:xfrm>
          <a:prstGeom prst="roundRect">
            <a:avLst>
              <a:gd name="adj" fmla="val 8023"/>
            </a:avLst>
          </a:prstGeom>
          <a:solidFill>
            <a:srgbClr val="FFD579">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000000"/>
                </a:solidFill>
                <a:latin typeface="Calibri"/>
                <a:ea typeface="Calibri"/>
                <a:cs typeface="Calibri"/>
                <a:sym typeface="Calibri"/>
              </a:rPr>
              <a:t>PROGRAM</a:t>
            </a:r>
            <a:endParaRPr/>
          </a:p>
        </p:txBody>
      </p:sp>
      <p:sp>
        <p:nvSpPr>
          <p:cNvPr id="549" name="Google Shape;549;p39"/>
          <p:cNvSpPr/>
          <p:nvPr/>
        </p:nvSpPr>
        <p:spPr>
          <a:xfrm>
            <a:off x="7567851" y="1787832"/>
            <a:ext cx="1973700" cy="871500"/>
          </a:xfrm>
          <a:prstGeom prst="roundRect">
            <a:avLst>
              <a:gd name="adj" fmla="val 20942"/>
            </a:avLst>
          </a:prstGeom>
          <a:solidFill>
            <a:srgbClr val="F7CAAC">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C00000"/>
                </a:solidFill>
                <a:latin typeface="Calibri"/>
                <a:ea typeface="Calibri"/>
                <a:cs typeface="Calibri"/>
                <a:sym typeface="Calibri"/>
              </a:rPr>
              <a:t>Integrity</a:t>
            </a:r>
            <a:endParaRPr/>
          </a:p>
          <a:p>
            <a:pPr marL="0" marR="0" lvl="0" indent="0" algn="ctr" rtl="0">
              <a:spcBef>
                <a:spcPts val="0"/>
              </a:spcBef>
              <a:spcAft>
                <a:spcPts val="0"/>
              </a:spcAft>
              <a:buNone/>
            </a:pPr>
            <a:r>
              <a:rPr lang="en-US" sz="2800" b="1">
                <a:solidFill>
                  <a:srgbClr val="C00000"/>
                </a:solidFill>
                <a:latin typeface="Calibri"/>
                <a:ea typeface="Calibri"/>
                <a:cs typeface="Calibri"/>
                <a:sym typeface="Calibri"/>
              </a:rPr>
              <a:t>threats</a:t>
            </a:r>
            <a:endParaRPr/>
          </a:p>
        </p:txBody>
      </p:sp>
      <p:sp>
        <p:nvSpPr>
          <p:cNvPr id="554" name="Google Shape;554;p39"/>
          <p:cNvSpPr txBox="1"/>
          <p:nvPr/>
        </p:nvSpPr>
        <p:spPr>
          <a:xfrm>
            <a:off x="7388809" y="915710"/>
            <a:ext cx="22212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2F5496"/>
                </a:solidFill>
                <a:latin typeface="Calibri"/>
                <a:ea typeface="Calibri"/>
                <a:cs typeface="Calibri"/>
                <a:sym typeface="Calibri"/>
              </a:rPr>
              <a:t>An attacker attempts to damage the system or its data</a:t>
            </a:r>
            <a:endParaRPr/>
          </a:p>
        </p:txBody>
      </p:sp>
      <p:sp>
        <p:nvSpPr>
          <p:cNvPr id="547" name="Google Shape;547;p39"/>
          <p:cNvSpPr/>
          <p:nvPr/>
        </p:nvSpPr>
        <p:spPr>
          <a:xfrm>
            <a:off x="4763988" y="4826921"/>
            <a:ext cx="2592300" cy="871500"/>
          </a:xfrm>
          <a:prstGeom prst="roundRect">
            <a:avLst>
              <a:gd name="adj" fmla="val 20942"/>
            </a:avLst>
          </a:prstGeom>
          <a:solidFill>
            <a:srgbClr val="F7CAAC">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C00000"/>
                </a:solidFill>
                <a:latin typeface="Calibri"/>
                <a:ea typeface="Calibri"/>
                <a:cs typeface="Calibri"/>
                <a:sym typeface="Calibri"/>
              </a:rPr>
              <a:t>Confidentiality </a:t>
            </a:r>
            <a:br>
              <a:rPr lang="en-US" sz="2800" b="1">
                <a:solidFill>
                  <a:srgbClr val="C00000"/>
                </a:solidFill>
                <a:latin typeface="Calibri"/>
                <a:ea typeface="Calibri"/>
                <a:cs typeface="Calibri"/>
                <a:sym typeface="Calibri"/>
              </a:rPr>
            </a:br>
            <a:r>
              <a:rPr lang="en-US" sz="2800" b="1">
                <a:solidFill>
                  <a:srgbClr val="C00000"/>
                </a:solidFill>
                <a:latin typeface="Calibri"/>
                <a:ea typeface="Calibri"/>
                <a:cs typeface="Calibri"/>
                <a:sym typeface="Calibri"/>
              </a:rPr>
              <a:t>threats</a:t>
            </a:r>
            <a:endParaRPr/>
          </a:p>
        </p:txBody>
      </p:sp>
      <p:sp>
        <p:nvSpPr>
          <p:cNvPr id="555" name="Google Shape;555;p39"/>
          <p:cNvSpPr txBox="1"/>
          <p:nvPr/>
        </p:nvSpPr>
        <p:spPr>
          <a:xfrm>
            <a:off x="4474891" y="5663541"/>
            <a:ext cx="29541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2F5496"/>
                </a:solidFill>
                <a:latin typeface="Calibri"/>
                <a:ea typeface="Calibri"/>
                <a:cs typeface="Calibri"/>
                <a:sym typeface="Calibri"/>
              </a:rPr>
              <a:t>An attacker tries to gain access to private information held by the system</a:t>
            </a:r>
            <a:endParaRPr/>
          </a:p>
        </p:txBody>
      </p:sp>
      <p:cxnSp>
        <p:nvCxnSpPr>
          <p:cNvPr id="556" name="Google Shape;556;p39"/>
          <p:cNvCxnSpPr>
            <a:stCxn id="549" idx="2"/>
            <a:endCxn id="551" idx="3"/>
          </p:cNvCxnSpPr>
          <p:nvPr/>
        </p:nvCxnSpPr>
        <p:spPr>
          <a:xfrm rot="5400000">
            <a:off x="7474251" y="2163282"/>
            <a:ext cx="584400" cy="1576500"/>
          </a:xfrm>
          <a:prstGeom prst="bentConnector2">
            <a:avLst/>
          </a:prstGeom>
          <a:noFill/>
          <a:ln w="76200" cap="flat" cmpd="sng">
            <a:solidFill>
              <a:srgbClr val="7F7F7F"/>
            </a:solidFill>
            <a:prstDash val="solid"/>
            <a:miter lim="800000"/>
            <a:headEnd type="none" w="sm" len="sm"/>
            <a:tailEnd type="stealth" w="med" len="med"/>
          </a:ln>
        </p:spPr>
      </p:cxnSp>
      <p:sp>
        <p:nvSpPr>
          <p:cNvPr id="557" name="Google Shape;557;p39"/>
          <p:cNvSpPr txBox="1"/>
          <p:nvPr/>
        </p:nvSpPr>
        <p:spPr>
          <a:xfrm>
            <a:off x="2532242" y="3277747"/>
            <a:ext cx="22866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2F5496"/>
                </a:solidFill>
                <a:latin typeface="Calibri"/>
                <a:ea typeface="Calibri"/>
                <a:cs typeface="Calibri"/>
                <a:sym typeface="Calibri"/>
              </a:rPr>
              <a:t>Distributed denial of service (DDoS) attack</a:t>
            </a:r>
            <a:endParaRPr/>
          </a:p>
        </p:txBody>
      </p:sp>
      <p:sp>
        <p:nvSpPr>
          <p:cNvPr id="558" name="Google Shape;558;p39"/>
          <p:cNvSpPr txBox="1"/>
          <p:nvPr/>
        </p:nvSpPr>
        <p:spPr>
          <a:xfrm>
            <a:off x="7226792" y="3302640"/>
            <a:ext cx="1050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2F5496"/>
                </a:solidFill>
                <a:latin typeface="Calibri"/>
                <a:ea typeface="Calibri"/>
                <a:cs typeface="Calibri"/>
                <a:sym typeface="Calibri"/>
              </a:rPr>
              <a:t>Virus</a:t>
            </a:r>
            <a:endParaRPr/>
          </a:p>
        </p:txBody>
      </p:sp>
      <p:sp>
        <p:nvSpPr>
          <p:cNvPr id="559" name="Google Shape;559;p39"/>
          <p:cNvSpPr txBox="1"/>
          <p:nvPr/>
        </p:nvSpPr>
        <p:spPr>
          <a:xfrm>
            <a:off x="7033417" y="3933639"/>
            <a:ext cx="1521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2F5496"/>
                </a:solidFill>
                <a:latin typeface="Calibri"/>
                <a:ea typeface="Calibri"/>
                <a:cs typeface="Calibri"/>
                <a:sym typeface="Calibri"/>
              </a:rPr>
              <a:t>Ransomware</a:t>
            </a:r>
            <a:endParaRPr/>
          </a:p>
        </p:txBody>
      </p:sp>
      <p:sp>
        <p:nvSpPr>
          <p:cNvPr id="560" name="Google Shape;560;p39"/>
          <p:cNvSpPr txBox="1"/>
          <p:nvPr/>
        </p:nvSpPr>
        <p:spPr>
          <a:xfrm>
            <a:off x="4691188" y="4286416"/>
            <a:ext cx="1457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2F5496"/>
                </a:solidFill>
                <a:latin typeface="Calibri"/>
                <a:ea typeface="Calibri"/>
                <a:cs typeface="Calibri"/>
                <a:sym typeface="Calibri"/>
              </a:rPr>
              <a:t>Data theft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0"/>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Các thuộc tính của chất lượng phần mềm</a:t>
            </a:r>
            <a:endParaRPr/>
          </a:p>
        </p:txBody>
      </p:sp>
      <p:sp>
        <p:nvSpPr>
          <p:cNvPr id="566" name="Google Shape;566;p40"/>
          <p:cNvSpPr txBox="1"/>
          <p:nvPr/>
        </p:nvSpPr>
        <p:spPr>
          <a:xfrm>
            <a:off x="2135832" y="6597650"/>
            <a:ext cx="7848600" cy="2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00">
                <a:solidFill>
                  <a:srgbClr val="888888"/>
                </a:solidFill>
                <a:latin typeface="Calibri"/>
                <a:ea typeface="Calibri"/>
                <a:cs typeface="Calibri"/>
                <a:sym typeface="Calibri"/>
              </a:rPr>
              <a:t>Source: Ian Sommerville (2019), Engineering Software Products:  An Introduction to Modern Software Engineering, Pearson.</a:t>
            </a:r>
            <a:endParaRPr sz="1000">
              <a:solidFill>
                <a:srgbClr val="888888"/>
              </a:solidFill>
              <a:latin typeface="Calibri"/>
              <a:ea typeface="Calibri"/>
              <a:cs typeface="Calibri"/>
              <a:sym typeface="Calibri"/>
            </a:endParaRPr>
          </a:p>
        </p:txBody>
      </p:sp>
      <p:sp>
        <p:nvSpPr>
          <p:cNvPr id="567" name="Google Shape;567;p40"/>
          <p:cNvSpPr/>
          <p:nvPr/>
        </p:nvSpPr>
        <p:spPr>
          <a:xfrm>
            <a:off x="4495800" y="2209572"/>
            <a:ext cx="3200400" cy="3200400"/>
          </a:xfrm>
          <a:prstGeom prst="ellipse">
            <a:avLst/>
          </a:prstGeom>
          <a:solidFill>
            <a:srgbClr val="FFD579">
              <a:alpha val="49800"/>
            </a:srgbClr>
          </a:solidFill>
          <a:ln w="12700"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3200" b="1">
                <a:solidFill>
                  <a:srgbClr val="C00000"/>
                </a:solidFill>
                <a:latin typeface="Calibri"/>
                <a:ea typeface="Calibri"/>
                <a:cs typeface="Calibri"/>
                <a:sym typeface="Calibri"/>
              </a:rPr>
              <a:t>Software product quality attributes</a:t>
            </a:r>
            <a:endParaRPr/>
          </a:p>
        </p:txBody>
      </p:sp>
      <p:sp>
        <p:nvSpPr>
          <p:cNvPr id="568" name="Google Shape;568;p40"/>
          <p:cNvSpPr/>
          <p:nvPr/>
        </p:nvSpPr>
        <p:spPr>
          <a:xfrm>
            <a:off x="3781275" y="893050"/>
            <a:ext cx="2259600" cy="1743900"/>
          </a:xfrm>
          <a:prstGeom prst="ellipse">
            <a:avLst/>
          </a:prstGeom>
          <a:solidFill>
            <a:srgbClr val="DDEAF6"/>
          </a:solidFill>
          <a:ln w="12700"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600">
                <a:solidFill>
                  <a:srgbClr val="000000"/>
                </a:solidFill>
                <a:latin typeface="Calibri"/>
                <a:ea typeface="Calibri"/>
                <a:cs typeface="Calibri"/>
                <a:sym typeface="Calibri"/>
              </a:rPr>
              <a:t>Reliability</a:t>
            </a:r>
            <a:endParaRPr sz="2600">
              <a:solidFill>
                <a:srgbClr val="000000"/>
              </a:solidFill>
              <a:latin typeface="Calibri"/>
              <a:ea typeface="Calibri"/>
              <a:cs typeface="Calibri"/>
              <a:sym typeface="Calibri"/>
            </a:endParaRPr>
          </a:p>
          <a:p>
            <a:pPr marL="0" marR="0" lvl="0" indent="0" algn="ctr" rtl="0">
              <a:spcBef>
                <a:spcPts val="0"/>
              </a:spcBef>
              <a:spcAft>
                <a:spcPts val="0"/>
              </a:spcAft>
              <a:buNone/>
            </a:pPr>
            <a:r>
              <a:rPr lang="en-US" sz="2600">
                <a:latin typeface="Calibri"/>
                <a:ea typeface="Calibri"/>
                <a:cs typeface="Calibri"/>
                <a:sym typeface="Calibri"/>
              </a:rPr>
              <a:t>Tính tin cậy</a:t>
            </a:r>
            <a:endParaRPr sz="2600">
              <a:latin typeface="Calibri"/>
              <a:ea typeface="Calibri"/>
              <a:cs typeface="Calibri"/>
              <a:sym typeface="Calibri"/>
            </a:endParaRPr>
          </a:p>
        </p:txBody>
      </p:sp>
      <p:sp>
        <p:nvSpPr>
          <p:cNvPr id="569" name="Google Shape;569;p40"/>
          <p:cNvSpPr/>
          <p:nvPr/>
        </p:nvSpPr>
        <p:spPr>
          <a:xfrm>
            <a:off x="2384550" y="4277425"/>
            <a:ext cx="2703300" cy="1743900"/>
          </a:xfrm>
          <a:prstGeom prst="ellipse">
            <a:avLst/>
          </a:prstGeom>
          <a:solidFill>
            <a:srgbClr val="DDEAF6"/>
          </a:solidFill>
          <a:ln w="12700"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600">
                <a:solidFill>
                  <a:srgbClr val="000000"/>
                </a:solidFill>
                <a:latin typeface="Calibri"/>
                <a:ea typeface="Calibri"/>
                <a:cs typeface="Calibri"/>
                <a:sym typeface="Calibri"/>
              </a:rPr>
              <a:t>Usability</a:t>
            </a:r>
            <a:endParaRPr sz="2600">
              <a:solidFill>
                <a:srgbClr val="000000"/>
              </a:solidFill>
              <a:latin typeface="Calibri"/>
              <a:ea typeface="Calibri"/>
              <a:cs typeface="Calibri"/>
              <a:sym typeface="Calibri"/>
            </a:endParaRPr>
          </a:p>
          <a:p>
            <a:pPr marL="0" marR="0" lvl="0" indent="0" algn="ctr" rtl="0">
              <a:spcBef>
                <a:spcPts val="0"/>
              </a:spcBef>
              <a:spcAft>
                <a:spcPts val="0"/>
              </a:spcAft>
              <a:buNone/>
            </a:pPr>
            <a:r>
              <a:rPr lang="en-US" sz="2600">
                <a:latin typeface="Calibri"/>
                <a:ea typeface="Calibri"/>
                <a:cs typeface="Calibri"/>
                <a:sym typeface="Calibri"/>
              </a:rPr>
              <a:t>Tính khả dụng</a:t>
            </a:r>
            <a:endParaRPr sz="2600">
              <a:latin typeface="Calibri"/>
              <a:ea typeface="Calibri"/>
              <a:cs typeface="Calibri"/>
              <a:sym typeface="Calibri"/>
            </a:endParaRPr>
          </a:p>
        </p:txBody>
      </p:sp>
      <p:sp>
        <p:nvSpPr>
          <p:cNvPr id="570" name="Google Shape;570;p40"/>
          <p:cNvSpPr/>
          <p:nvPr/>
        </p:nvSpPr>
        <p:spPr>
          <a:xfrm>
            <a:off x="7104100" y="4277425"/>
            <a:ext cx="2617500" cy="1743900"/>
          </a:xfrm>
          <a:prstGeom prst="ellipse">
            <a:avLst/>
          </a:prstGeom>
          <a:solidFill>
            <a:srgbClr val="DDEAF6"/>
          </a:solidFill>
          <a:ln w="12700"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300">
                <a:solidFill>
                  <a:srgbClr val="000000"/>
                </a:solidFill>
                <a:latin typeface="Calibri"/>
                <a:ea typeface="Calibri"/>
                <a:cs typeface="Calibri"/>
                <a:sym typeface="Calibri"/>
              </a:rPr>
              <a:t>Maintainability</a:t>
            </a:r>
            <a:endParaRPr sz="2300">
              <a:solidFill>
                <a:srgbClr val="000000"/>
              </a:solidFill>
              <a:latin typeface="Calibri"/>
              <a:ea typeface="Calibri"/>
              <a:cs typeface="Calibri"/>
              <a:sym typeface="Calibri"/>
            </a:endParaRPr>
          </a:p>
          <a:p>
            <a:pPr marL="0" marR="0" lvl="0" indent="0" algn="ctr" rtl="0">
              <a:spcBef>
                <a:spcPts val="0"/>
              </a:spcBef>
              <a:spcAft>
                <a:spcPts val="0"/>
              </a:spcAft>
              <a:buNone/>
            </a:pPr>
            <a:r>
              <a:rPr lang="en-US" sz="2300">
                <a:latin typeface="Calibri"/>
                <a:ea typeface="Calibri"/>
                <a:cs typeface="Calibri"/>
                <a:sym typeface="Calibri"/>
              </a:rPr>
              <a:t>Khả năng </a:t>
            </a:r>
            <a:endParaRPr sz="2300">
              <a:latin typeface="Calibri"/>
              <a:ea typeface="Calibri"/>
              <a:cs typeface="Calibri"/>
              <a:sym typeface="Calibri"/>
            </a:endParaRPr>
          </a:p>
          <a:p>
            <a:pPr marL="0" marR="0" lvl="0" indent="0" algn="ctr" rtl="0">
              <a:spcBef>
                <a:spcPts val="0"/>
              </a:spcBef>
              <a:spcAft>
                <a:spcPts val="0"/>
              </a:spcAft>
              <a:buNone/>
            </a:pPr>
            <a:r>
              <a:rPr lang="en-US" sz="2300">
                <a:latin typeface="Calibri"/>
                <a:ea typeface="Calibri"/>
                <a:cs typeface="Calibri"/>
                <a:sym typeface="Calibri"/>
              </a:rPr>
              <a:t>bảo trì</a:t>
            </a:r>
            <a:endParaRPr sz="2300">
              <a:latin typeface="Calibri"/>
              <a:ea typeface="Calibri"/>
              <a:cs typeface="Calibri"/>
              <a:sym typeface="Calibri"/>
            </a:endParaRPr>
          </a:p>
        </p:txBody>
      </p:sp>
      <p:sp>
        <p:nvSpPr>
          <p:cNvPr id="571" name="Google Shape;571;p40"/>
          <p:cNvSpPr/>
          <p:nvPr/>
        </p:nvSpPr>
        <p:spPr>
          <a:xfrm>
            <a:off x="2396127" y="2405200"/>
            <a:ext cx="2259600" cy="1743900"/>
          </a:xfrm>
          <a:prstGeom prst="ellipse">
            <a:avLst/>
          </a:prstGeom>
          <a:solidFill>
            <a:srgbClr val="DDEAF6"/>
          </a:solidFill>
          <a:ln w="12700"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600">
                <a:solidFill>
                  <a:srgbClr val="000000"/>
                </a:solidFill>
                <a:latin typeface="Calibri"/>
                <a:ea typeface="Calibri"/>
                <a:cs typeface="Calibri"/>
                <a:sym typeface="Calibri"/>
              </a:rPr>
              <a:t>Security</a:t>
            </a:r>
            <a:endParaRPr sz="2600">
              <a:solidFill>
                <a:srgbClr val="000000"/>
              </a:solidFill>
              <a:latin typeface="Calibri"/>
              <a:ea typeface="Calibri"/>
              <a:cs typeface="Calibri"/>
              <a:sym typeface="Calibri"/>
            </a:endParaRPr>
          </a:p>
          <a:p>
            <a:pPr marL="0" marR="0" lvl="0" indent="0" algn="ctr" rtl="0">
              <a:spcBef>
                <a:spcPts val="0"/>
              </a:spcBef>
              <a:spcAft>
                <a:spcPts val="0"/>
              </a:spcAft>
              <a:buNone/>
            </a:pPr>
            <a:r>
              <a:rPr lang="en-US" sz="2600">
                <a:latin typeface="Calibri"/>
                <a:ea typeface="Calibri"/>
                <a:cs typeface="Calibri"/>
                <a:sym typeface="Calibri"/>
              </a:rPr>
              <a:t>Tính an toàn</a:t>
            </a:r>
            <a:endParaRPr sz="2600">
              <a:latin typeface="Calibri"/>
              <a:ea typeface="Calibri"/>
              <a:cs typeface="Calibri"/>
              <a:sym typeface="Calibri"/>
            </a:endParaRPr>
          </a:p>
        </p:txBody>
      </p:sp>
      <p:sp>
        <p:nvSpPr>
          <p:cNvPr id="572" name="Google Shape;572;p40"/>
          <p:cNvSpPr/>
          <p:nvPr/>
        </p:nvSpPr>
        <p:spPr>
          <a:xfrm>
            <a:off x="4808950" y="4925500"/>
            <a:ext cx="2617500" cy="1743900"/>
          </a:xfrm>
          <a:prstGeom prst="ellipse">
            <a:avLst/>
          </a:prstGeom>
          <a:solidFill>
            <a:srgbClr val="DDEAF6"/>
          </a:solidFill>
          <a:ln w="12700"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200">
                <a:solidFill>
                  <a:srgbClr val="000000"/>
                </a:solidFill>
                <a:latin typeface="Calibri"/>
                <a:ea typeface="Calibri"/>
                <a:cs typeface="Calibri"/>
                <a:sym typeface="Calibri"/>
              </a:rPr>
              <a:t>Responsiveness</a:t>
            </a:r>
            <a:endParaRPr sz="2200">
              <a:solidFill>
                <a:srgbClr val="000000"/>
              </a:solidFill>
              <a:latin typeface="Calibri"/>
              <a:ea typeface="Calibri"/>
              <a:cs typeface="Calibri"/>
              <a:sym typeface="Calibri"/>
            </a:endParaRPr>
          </a:p>
          <a:p>
            <a:pPr marL="0" marR="0" lvl="0" indent="0" algn="ctr" rtl="0">
              <a:spcBef>
                <a:spcPts val="0"/>
              </a:spcBef>
              <a:spcAft>
                <a:spcPts val="0"/>
              </a:spcAft>
              <a:buNone/>
            </a:pPr>
            <a:r>
              <a:rPr lang="en-US" sz="2200">
                <a:latin typeface="Calibri"/>
                <a:ea typeface="Calibri"/>
                <a:cs typeface="Calibri"/>
                <a:sym typeface="Calibri"/>
              </a:rPr>
              <a:t>Khả năng </a:t>
            </a:r>
            <a:endParaRPr sz="2200">
              <a:latin typeface="Calibri"/>
              <a:ea typeface="Calibri"/>
              <a:cs typeface="Calibri"/>
              <a:sym typeface="Calibri"/>
            </a:endParaRPr>
          </a:p>
          <a:p>
            <a:pPr marL="0" marR="0" lvl="0" indent="0" algn="ctr" rtl="0">
              <a:spcBef>
                <a:spcPts val="0"/>
              </a:spcBef>
              <a:spcAft>
                <a:spcPts val="0"/>
              </a:spcAft>
              <a:buNone/>
            </a:pPr>
            <a:r>
              <a:rPr lang="en-US" sz="2200">
                <a:latin typeface="Calibri"/>
                <a:ea typeface="Calibri"/>
                <a:cs typeface="Calibri"/>
                <a:sym typeface="Calibri"/>
              </a:rPr>
              <a:t>đáp ứng</a:t>
            </a:r>
            <a:endParaRPr sz="2200">
              <a:latin typeface="Calibri"/>
              <a:ea typeface="Calibri"/>
              <a:cs typeface="Calibri"/>
              <a:sym typeface="Calibri"/>
            </a:endParaRPr>
          </a:p>
        </p:txBody>
      </p:sp>
      <p:sp>
        <p:nvSpPr>
          <p:cNvPr id="573" name="Google Shape;573;p40"/>
          <p:cNvSpPr/>
          <p:nvPr/>
        </p:nvSpPr>
        <p:spPr>
          <a:xfrm>
            <a:off x="7536150" y="2405200"/>
            <a:ext cx="2617500" cy="1743900"/>
          </a:xfrm>
          <a:prstGeom prst="ellipse">
            <a:avLst/>
          </a:prstGeom>
          <a:solidFill>
            <a:srgbClr val="DDEAF6"/>
          </a:solidFill>
          <a:ln w="12700"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600">
                <a:solidFill>
                  <a:srgbClr val="000000"/>
                </a:solidFill>
                <a:latin typeface="Calibri"/>
                <a:ea typeface="Calibri"/>
                <a:cs typeface="Calibri"/>
                <a:sym typeface="Calibri"/>
              </a:rPr>
              <a:t>Resilience</a:t>
            </a:r>
            <a:endParaRPr sz="2600">
              <a:solidFill>
                <a:srgbClr val="000000"/>
              </a:solidFill>
              <a:latin typeface="Calibri"/>
              <a:ea typeface="Calibri"/>
              <a:cs typeface="Calibri"/>
              <a:sym typeface="Calibri"/>
            </a:endParaRPr>
          </a:p>
          <a:p>
            <a:pPr marL="0" marR="0" lvl="0" indent="0" algn="ctr" rtl="0">
              <a:spcBef>
                <a:spcPts val="0"/>
              </a:spcBef>
              <a:spcAft>
                <a:spcPts val="0"/>
              </a:spcAft>
              <a:buNone/>
            </a:pPr>
            <a:r>
              <a:rPr lang="en-US" sz="2600">
                <a:latin typeface="Calibri"/>
                <a:ea typeface="Calibri"/>
                <a:cs typeface="Calibri"/>
                <a:sym typeface="Calibri"/>
              </a:rPr>
              <a:t>Khả năng </a:t>
            </a:r>
            <a:endParaRPr sz="2600">
              <a:latin typeface="Calibri"/>
              <a:ea typeface="Calibri"/>
              <a:cs typeface="Calibri"/>
              <a:sym typeface="Calibri"/>
            </a:endParaRPr>
          </a:p>
          <a:p>
            <a:pPr marL="0" marR="0" lvl="0" indent="0" algn="ctr" rtl="0">
              <a:spcBef>
                <a:spcPts val="0"/>
              </a:spcBef>
              <a:spcAft>
                <a:spcPts val="0"/>
              </a:spcAft>
              <a:buNone/>
            </a:pPr>
            <a:r>
              <a:rPr lang="en-US" sz="2600">
                <a:latin typeface="Calibri"/>
                <a:ea typeface="Calibri"/>
                <a:cs typeface="Calibri"/>
                <a:sym typeface="Calibri"/>
              </a:rPr>
              <a:t>phục hồi</a:t>
            </a:r>
            <a:endParaRPr sz="2600">
              <a:latin typeface="Calibri"/>
              <a:ea typeface="Calibri"/>
              <a:cs typeface="Calibri"/>
              <a:sym typeface="Calibri"/>
            </a:endParaRPr>
          </a:p>
        </p:txBody>
      </p:sp>
      <p:sp>
        <p:nvSpPr>
          <p:cNvPr id="574" name="Google Shape;574;p40"/>
          <p:cNvSpPr/>
          <p:nvPr/>
        </p:nvSpPr>
        <p:spPr>
          <a:xfrm>
            <a:off x="6240026" y="893050"/>
            <a:ext cx="2259600" cy="1743900"/>
          </a:xfrm>
          <a:prstGeom prst="ellipse">
            <a:avLst/>
          </a:prstGeom>
          <a:solidFill>
            <a:srgbClr val="DDEAF6"/>
          </a:solidFill>
          <a:ln w="12700"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600">
                <a:solidFill>
                  <a:srgbClr val="000000"/>
                </a:solidFill>
                <a:latin typeface="Calibri"/>
                <a:ea typeface="Calibri"/>
                <a:cs typeface="Calibri"/>
                <a:sym typeface="Calibri"/>
              </a:rPr>
              <a:t>Availability</a:t>
            </a:r>
            <a:endParaRPr sz="2600">
              <a:solidFill>
                <a:srgbClr val="000000"/>
              </a:solidFill>
              <a:latin typeface="Calibri"/>
              <a:ea typeface="Calibri"/>
              <a:cs typeface="Calibri"/>
              <a:sym typeface="Calibri"/>
            </a:endParaRPr>
          </a:p>
          <a:p>
            <a:pPr marL="0" marR="0" lvl="0" indent="0" algn="ctr" rtl="0">
              <a:spcBef>
                <a:spcPts val="0"/>
              </a:spcBef>
              <a:spcAft>
                <a:spcPts val="0"/>
              </a:spcAft>
              <a:buNone/>
            </a:pPr>
            <a:r>
              <a:rPr lang="en-US" sz="2600">
                <a:latin typeface="Calibri"/>
                <a:ea typeface="Calibri"/>
                <a:cs typeface="Calibri"/>
                <a:sym typeface="Calibri"/>
              </a:rPr>
              <a:t>Tính sẵn dùng</a:t>
            </a:r>
            <a:endParaRPr sz="2600">
              <a:latin typeface="Calibri"/>
              <a:ea typeface="Calibri"/>
              <a:cs typeface="Calibri"/>
              <a:sym typeface="Calibri"/>
            </a:endParaRPr>
          </a:p>
        </p:txBody>
      </p:sp>
      <p:sp>
        <p:nvSpPr>
          <p:cNvPr id="575" name="Google Shape;575;p40"/>
          <p:cNvSpPr/>
          <p:nvPr/>
        </p:nvSpPr>
        <p:spPr>
          <a:xfrm>
            <a:off x="4855200" y="1002214"/>
            <a:ext cx="410400" cy="411600"/>
          </a:xfrm>
          <a:prstGeom prst="ellipse">
            <a:avLst/>
          </a:prstGeom>
          <a:solidFill>
            <a:srgbClr val="C0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1</a:t>
            </a:r>
            <a:endParaRPr/>
          </a:p>
        </p:txBody>
      </p:sp>
      <p:sp>
        <p:nvSpPr>
          <p:cNvPr id="576" name="Google Shape;576;p40"/>
          <p:cNvSpPr/>
          <p:nvPr/>
        </p:nvSpPr>
        <p:spPr>
          <a:xfrm>
            <a:off x="6979436" y="977839"/>
            <a:ext cx="410400" cy="411600"/>
          </a:xfrm>
          <a:prstGeom prst="ellipse">
            <a:avLst/>
          </a:prstGeom>
          <a:solidFill>
            <a:srgbClr val="C0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2</a:t>
            </a:r>
            <a:endParaRPr/>
          </a:p>
        </p:txBody>
      </p:sp>
      <p:sp>
        <p:nvSpPr>
          <p:cNvPr id="577" name="Google Shape;577;p40"/>
          <p:cNvSpPr/>
          <p:nvPr/>
        </p:nvSpPr>
        <p:spPr>
          <a:xfrm>
            <a:off x="8141886" y="2325973"/>
            <a:ext cx="410400" cy="411600"/>
          </a:xfrm>
          <a:prstGeom prst="ellipse">
            <a:avLst/>
          </a:prstGeom>
          <a:solidFill>
            <a:srgbClr val="C0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3</a:t>
            </a:r>
            <a:endParaRPr/>
          </a:p>
        </p:txBody>
      </p:sp>
      <p:sp>
        <p:nvSpPr>
          <p:cNvPr id="578" name="Google Shape;578;p40"/>
          <p:cNvSpPr/>
          <p:nvPr/>
        </p:nvSpPr>
        <p:spPr>
          <a:xfrm>
            <a:off x="7823513" y="4344719"/>
            <a:ext cx="410400" cy="411600"/>
          </a:xfrm>
          <a:prstGeom prst="ellipse">
            <a:avLst/>
          </a:prstGeom>
          <a:solidFill>
            <a:srgbClr val="C0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4</a:t>
            </a:r>
            <a:endParaRPr/>
          </a:p>
        </p:txBody>
      </p:sp>
      <p:sp>
        <p:nvSpPr>
          <p:cNvPr id="579" name="Google Shape;579;p40"/>
          <p:cNvSpPr/>
          <p:nvPr/>
        </p:nvSpPr>
        <p:spPr>
          <a:xfrm>
            <a:off x="5854943" y="4998492"/>
            <a:ext cx="410400" cy="411600"/>
          </a:xfrm>
          <a:prstGeom prst="ellipse">
            <a:avLst/>
          </a:prstGeom>
          <a:solidFill>
            <a:srgbClr val="C0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5</a:t>
            </a:r>
            <a:endParaRPr/>
          </a:p>
        </p:txBody>
      </p:sp>
      <p:sp>
        <p:nvSpPr>
          <p:cNvPr id="580" name="Google Shape;580;p40"/>
          <p:cNvSpPr/>
          <p:nvPr/>
        </p:nvSpPr>
        <p:spPr>
          <a:xfrm>
            <a:off x="3902086" y="4315026"/>
            <a:ext cx="410400" cy="411600"/>
          </a:xfrm>
          <a:prstGeom prst="ellipse">
            <a:avLst/>
          </a:prstGeom>
          <a:solidFill>
            <a:srgbClr val="C0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6</a:t>
            </a:r>
            <a:endParaRPr/>
          </a:p>
        </p:txBody>
      </p:sp>
      <p:sp>
        <p:nvSpPr>
          <p:cNvPr id="581" name="Google Shape;581;p40"/>
          <p:cNvSpPr/>
          <p:nvPr/>
        </p:nvSpPr>
        <p:spPr>
          <a:xfrm>
            <a:off x="3461386" y="2475454"/>
            <a:ext cx="410400" cy="411600"/>
          </a:xfrm>
          <a:prstGeom prst="ellipse">
            <a:avLst/>
          </a:prstGeom>
          <a:solidFill>
            <a:srgbClr val="C0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55555"/>
              <a:buNone/>
            </a:pPr>
            <a:r>
              <a:rPr lang="en-US">
                <a:solidFill>
                  <a:schemeClr val="lt1"/>
                </a:solidFill>
              </a:rPr>
              <a:t>Information Management (MIS)</a:t>
            </a:r>
            <a:br>
              <a:rPr lang="en-US">
                <a:solidFill>
                  <a:schemeClr val="lt1"/>
                </a:solidFill>
              </a:rPr>
            </a:br>
            <a:r>
              <a:rPr lang="en-US">
                <a:solidFill>
                  <a:schemeClr val="lt1"/>
                </a:solidFill>
              </a:rPr>
              <a:t>Information Systems</a:t>
            </a:r>
            <a:endParaRPr>
              <a:solidFill>
                <a:schemeClr val="lt1"/>
              </a:solidFill>
            </a:endParaRPr>
          </a:p>
        </p:txBody>
      </p:sp>
      <p:sp>
        <p:nvSpPr>
          <p:cNvPr id="115" name="Google Shape;115;p21"/>
          <p:cNvSpPr txBox="1">
            <a:spLocks noGrp="1"/>
          </p:cNvSpPr>
          <p:nvPr>
            <p:ph type="sldNum" idx="12"/>
          </p:nvPr>
        </p:nvSpPr>
        <p:spPr>
          <a:xfrm>
            <a:off x="8610600" y="655161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en-US"/>
              <a:t>3</a:t>
            </a:fld>
            <a:endParaRPr/>
          </a:p>
        </p:txBody>
      </p:sp>
      <p:sp>
        <p:nvSpPr>
          <p:cNvPr id="116" name="Google Shape;116;p21"/>
          <p:cNvSpPr txBox="1">
            <a:spLocks noGrp="1"/>
          </p:cNvSpPr>
          <p:nvPr>
            <p:ph type="ftr" idx="4294967295"/>
          </p:nvPr>
        </p:nvSpPr>
        <p:spPr>
          <a:xfrm>
            <a:off x="1600200" y="6629400"/>
            <a:ext cx="8458200" cy="228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000"/>
              <a:t>Source: Kenneth C. Laudon &amp; Jane P. Laudon (2014), Management Information Systems: Managing the Digital Firm, Thirteenth Edition, Pearson. </a:t>
            </a:r>
            <a:endParaRPr sz="1000"/>
          </a:p>
        </p:txBody>
      </p:sp>
      <p:grpSp>
        <p:nvGrpSpPr>
          <p:cNvPr id="117" name="Google Shape;117;p21"/>
          <p:cNvGrpSpPr/>
          <p:nvPr/>
        </p:nvGrpSpPr>
        <p:grpSpPr>
          <a:xfrm>
            <a:off x="3025370" y="1619333"/>
            <a:ext cx="5840065" cy="4819650"/>
            <a:chOff x="3025370" y="1619333"/>
            <a:chExt cx="5840065" cy="4819650"/>
          </a:xfrm>
        </p:grpSpPr>
        <p:sp>
          <p:nvSpPr>
            <p:cNvPr id="118" name="Google Shape;118;p21"/>
            <p:cNvSpPr/>
            <p:nvPr/>
          </p:nvSpPr>
          <p:spPr>
            <a:xfrm>
              <a:off x="3025370" y="1619333"/>
              <a:ext cx="5840065" cy="4819650"/>
            </a:xfrm>
            <a:prstGeom prst="pie">
              <a:avLst>
                <a:gd name="adj1" fmla="val 9122187"/>
                <a:gd name="adj2" fmla="val 16250759"/>
              </a:avLst>
            </a:prstGeom>
            <a:gradFill>
              <a:gsLst>
                <a:gs pos="0">
                  <a:srgbClr val="489BE7"/>
                </a:gs>
                <a:gs pos="100000">
                  <a:srgbClr val="91CC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9" name="Google Shape;119;p21"/>
            <p:cNvSpPr/>
            <p:nvPr/>
          </p:nvSpPr>
          <p:spPr>
            <a:xfrm>
              <a:off x="3025370" y="1619333"/>
              <a:ext cx="5840065" cy="4819650"/>
            </a:xfrm>
            <a:prstGeom prst="pie">
              <a:avLst>
                <a:gd name="adj1" fmla="val 16232190"/>
                <a:gd name="adj2" fmla="val 2102315"/>
              </a:avLst>
            </a:prstGeom>
            <a:gradFill>
              <a:gsLst>
                <a:gs pos="0">
                  <a:srgbClr val="6DBC37"/>
                </a:gs>
                <a:gs pos="100000">
                  <a:srgbClr val="B8FE9C"/>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1"/>
            <p:cNvSpPr/>
            <p:nvPr/>
          </p:nvSpPr>
          <p:spPr>
            <a:xfrm>
              <a:off x="3025370" y="1619333"/>
              <a:ext cx="5840065" cy="4819650"/>
            </a:xfrm>
            <a:prstGeom prst="pie">
              <a:avLst>
                <a:gd name="adj1" fmla="val 2080744"/>
                <a:gd name="adj2" fmla="val 9136223"/>
              </a:avLst>
            </a:prstGeom>
            <a:gradFill>
              <a:gsLst>
                <a:gs pos="0">
                  <a:srgbClr val="FF7714"/>
                </a:gs>
                <a:gs pos="100000">
                  <a:srgbClr val="FFA773"/>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1"/>
            <p:cNvSpPr txBox="1"/>
            <p:nvPr/>
          </p:nvSpPr>
          <p:spPr>
            <a:xfrm>
              <a:off x="3625846" y="2829879"/>
              <a:ext cx="193553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lt1"/>
                  </a:solidFill>
                  <a:latin typeface="Calibri"/>
                  <a:ea typeface="Calibri"/>
                  <a:cs typeface="Calibri"/>
                  <a:sym typeface="Calibri"/>
                </a:rPr>
                <a:t>Organizations</a:t>
              </a:r>
              <a:endParaRPr/>
            </a:p>
          </p:txBody>
        </p:sp>
        <p:sp>
          <p:nvSpPr>
            <p:cNvPr id="122" name="Google Shape;122;p21"/>
            <p:cNvSpPr txBox="1"/>
            <p:nvPr/>
          </p:nvSpPr>
          <p:spPr>
            <a:xfrm>
              <a:off x="6577567" y="2862524"/>
              <a:ext cx="162159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lt1"/>
                  </a:solidFill>
                  <a:latin typeface="Calibri"/>
                  <a:ea typeface="Calibri"/>
                  <a:cs typeface="Calibri"/>
                  <a:sym typeface="Calibri"/>
                </a:rPr>
                <a:t>Technology</a:t>
              </a:r>
              <a:endParaRPr/>
            </a:p>
          </p:txBody>
        </p:sp>
        <p:sp>
          <p:nvSpPr>
            <p:cNvPr id="123" name="Google Shape;123;p21"/>
            <p:cNvSpPr txBox="1"/>
            <p:nvPr/>
          </p:nvSpPr>
          <p:spPr>
            <a:xfrm>
              <a:off x="4996969" y="5309305"/>
              <a:ext cx="189686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lt1"/>
                  </a:solidFill>
                  <a:latin typeface="Calibri"/>
                  <a:ea typeface="Calibri"/>
                  <a:cs typeface="Calibri"/>
                  <a:sym typeface="Calibri"/>
                </a:rPr>
                <a:t>Management</a:t>
              </a:r>
              <a:endParaRPr/>
            </a:p>
          </p:txBody>
        </p:sp>
        <p:sp>
          <p:nvSpPr>
            <p:cNvPr id="124" name="Google Shape;124;p21"/>
            <p:cNvSpPr/>
            <p:nvPr/>
          </p:nvSpPr>
          <p:spPr>
            <a:xfrm>
              <a:off x="4943568" y="3212578"/>
              <a:ext cx="2003668" cy="1633161"/>
            </a:xfrm>
            <a:prstGeom prst="ellipse">
              <a:avLst/>
            </a:prstGeom>
            <a:solidFill>
              <a:srgbClr val="FFC000"/>
            </a:solidFill>
            <a:ln w="38100" cap="flat" cmpd="sng">
              <a:solidFill>
                <a:srgbClr val="BF9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5" name="Google Shape;125;p21"/>
            <p:cNvSpPr txBox="1"/>
            <p:nvPr/>
          </p:nvSpPr>
          <p:spPr>
            <a:xfrm>
              <a:off x="5042891" y="3654310"/>
              <a:ext cx="182880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Calibri"/>
                  <a:ea typeface="Calibri"/>
                  <a:cs typeface="Calibri"/>
                  <a:sym typeface="Calibri"/>
                </a:rPr>
                <a:t>Information </a:t>
              </a:r>
              <a:br>
                <a:rPr lang="en-US" sz="2400" b="1" i="0" u="none" strike="noStrike" cap="none">
                  <a:solidFill>
                    <a:schemeClr val="lt1"/>
                  </a:solidFill>
                  <a:latin typeface="Calibri"/>
                  <a:ea typeface="Calibri"/>
                  <a:cs typeface="Calibri"/>
                  <a:sym typeface="Calibri"/>
                </a:rPr>
              </a:br>
              <a:r>
                <a:rPr lang="en-US" sz="2400" b="1" i="0" u="none" strike="noStrike" cap="none">
                  <a:solidFill>
                    <a:schemeClr val="lt1"/>
                  </a:solidFill>
                  <a:latin typeface="Calibri"/>
                  <a:ea typeface="Calibri"/>
                  <a:cs typeface="Calibri"/>
                  <a:sym typeface="Calibri"/>
                </a:rPr>
                <a:t>Systems</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1"/>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Tiến trình refactoring</a:t>
            </a:r>
            <a:endParaRPr/>
          </a:p>
        </p:txBody>
      </p:sp>
      <p:sp>
        <p:nvSpPr>
          <p:cNvPr id="587" name="Google Shape;587;p41"/>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1F3864"/>
              </a:buClr>
              <a:buSzPts val="2400"/>
              <a:buFont typeface="Noto Sans Symbols"/>
              <a:buNone/>
            </a:pPr>
            <a:endParaRPr/>
          </a:p>
        </p:txBody>
      </p:sp>
      <p:sp>
        <p:nvSpPr>
          <p:cNvPr id="588" name="Google Shape;588;p41"/>
          <p:cNvSpPr txBox="1"/>
          <p:nvPr/>
        </p:nvSpPr>
        <p:spPr>
          <a:xfrm>
            <a:off x="2135832" y="6597650"/>
            <a:ext cx="7848600" cy="2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00">
                <a:solidFill>
                  <a:srgbClr val="888888"/>
                </a:solidFill>
                <a:latin typeface="Calibri"/>
                <a:ea typeface="Calibri"/>
                <a:cs typeface="Calibri"/>
                <a:sym typeface="Calibri"/>
              </a:rPr>
              <a:t>Source: Ian Sommerville (2019), Engineering Software Products:  An Introduction to Modern Software Engineering, Pearson.</a:t>
            </a:r>
            <a:endParaRPr sz="1000">
              <a:solidFill>
                <a:srgbClr val="888888"/>
              </a:solidFill>
              <a:latin typeface="Calibri"/>
              <a:ea typeface="Calibri"/>
              <a:cs typeface="Calibri"/>
              <a:sym typeface="Calibri"/>
            </a:endParaRPr>
          </a:p>
        </p:txBody>
      </p:sp>
      <p:sp>
        <p:nvSpPr>
          <p:cNvPr id="589" name="Google Shape;589;p41"/>
          <p:cNvSpPr/>
          <p:nvPr/>
        </p:nvSpPr>
        <p:spPr>
          <a:xfrm>
            <a:off x="4799856" y="3717032"/>
            <a:ext cx="2526900" cy="2655900"/>
          </a:xfrm>
          <a:prstGeom prst="arc">
            <a:avLst>
              <a:gd name="adj1" fmla="val 11501282"/>
              <a:gd name="adj2" fmla="val 21102937"/>
            </a:avLst>
          </a:prstGeom>
          <a:noFill/>
          <a:ln w="1524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cxnSp>
        <p:nvCxnSpPr>
          <p:cNvPr id="590" name="Google Shape;590;p41"/>
          <p:cNvCxnSpPr/>
          <p:nvPr/>
        </p:nvCxnSpPr>
        <p:spPr>
          <a:xfrm>
            <a:off x="2704688" y="2704607"/>
            <a:ext cx="1303200" cy="0"/>
          </a:xfrm>
          <a:prstGeom prst="straightConnector1">
            <a:avLst/>
          </a:prstGeom>
          <a:noFill/>
          <a:ln w="152400" cap="flat" cmpd="sng">
            <a:solidFill>
              <a:srgbClr val="833C0B"/>
            </a:solidFill>
            <a:prstDash val="solid"/>
            <a:miter lim="800000"/>
            <a:headEnd type="none" w="sm" len="sm"/>
            <a:tailEnd type="stealth" w="med" len="med"/>
          </a:ln>
        </p:spPr>
      </p:cxnSp>
      <p:sp>
        <p:nvSpPr>
          <p:cNvPr id="591" name="Google Shape;591;p41"/>
          <p:cNvSpPr txBox="1"/>
          <p:nvPr/>
        </p:nvSpPr>
        <p:spPr>
          <a:xfrm>
            <a:off x="2704687" y="2039269"/>
            <a:ext cx="10077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472C4"/>
                </a:solidFill>
                <a:latin typeface="Calibri"/>
                <a:ea typeface="Calibri"/>
                <a:cs typeface="Calibri"/>
                <a:sym typeface="Calibri"/>
              </a:rPr>
              <a:t>Start</a:t>
            </a:r>
            <a:endParaRPr/>
          </a:p>
        </p:txBody>
      </p:sp>
      <p:sp>
        <p:nvSpPr>
          <p:cNvPr id="592" name="Google Shape;592;p41"/>
          <p:cNvSpPr/>
          <p:nvPr/>
        </p:nvSpPr>
        <p:spPr>
          <a:xfrm>
            <a:off x="4075082" y="2226802"/>
            <a:ext cx="2207400" cy="10797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rgbClr val="000000"/>
                </a:solidFill>
                <a:latin typeface="Calibri"/>
                <a:ea typeface="Calibri"/>
                <a:cs typeface="Calibri"/>
                <a:sym typeface="Calibri"/>
              </a:rPr>
              <a:t>Identify code </a:t>
            </a:r>
            <a:br>
              <a:rPr lang="en-US" sz="2400" b="1">
                <a:solidFill>
                  <a:srgbClr val="000000"/>
                </a:solidFill>
                <a:latin typeface="Calibri"/>
                <a:ea typeface="Calibri"/>
                <a:cs typeface="Calibri"/>
                <a:sym typeface="Calibri"/>
              </a:rPr>
            </a:br>
            <a:r>
              <a:rPr lang="en-US" sz="2400" b="1">
                <a:solidFill>
                  <a:srgbClr val="000000"/>
                </a:solidFill>
                <a:latin typeface="Calibri"/>
                <a:ea typeface="Calibri"/>
                <a:cs typeface="Calibri"/>
                <a:sym typeface="Calibri"/>
              </a:rPr>
              <a:t>‘smell’</a:t>
            </a:r>
            <a:endParaRPr/>
          </a:p>
        </p:txBody>
      </p:sp>
      <p:sp>
        <p:nvSpPr>
          <p:cNvPr id="593" name="Google Shape;593;p41"/>
          <p:cNvSpPr/>
          <p:nvPr/>
        </p:nvSpPr>
        <p:spPr>
          <a:xfrm>
            <a:off x="6901271" y="2226802"/>
            <a:ext cx="2207400" cy="10797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rgbClr val="000000"/>
                </a:solidFill>
                <a:latin typeface="Calibri"/>
                <a:ea typeface="Calibri"/>
                <a:cs typeface="Calibri"/>
                <a:sym typeface="Calibri"/>
              </a:rPr>
              <a:t>Identify refactoring strategy</a:t>
            </a:r>
            <a:endParaRPr/>
          </a:p>
        </p:txBody>
      </p:sp>
      <p:sp>
        <p:nvSpPr>
          <p:cNvPr id="594" name="Google Shape;594;p41"/>
          <p:cNvSpPr/>
          <p:nvPr/>
        </p:nvSpPr>
        <p:spPr>
          <a:xfrm>
            <a:off x="4954228" y="1393449"/>
            <a:ext cx="2808300" cy="2393700"/>
          </a:xfrm>
          <a:prstGeom prst="arc">
            <a:avLst>
              <a:gd name="adj1" fmla="val 11908221"/>
              <a:gd name="adj2" fmla="val 20671112"/>
            </a:avLst>
          </a:prstGeom>
          <a:noFill/>
          <a:ln w="1524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41"/>
          <p:cNvSpPr/>
          <p:nvPr/>
        </p:nvSpPr>
        <p:spPr>
          <a:xfrm>
            <a:off x="5024645" y="2147041"/>
            <a:ext cx="2808300" cy="2393700"/>
          </a:xfrm>
          <a:prstGeom prst="arc">
            <a:avLst>
              <a:gd name="adj1" fmla="val 182114"/>
              <a:gd name="adj2" fmla="val 2924959"/>
            </a:avLst>
          </a:prstGeom>
          <a:noFill/>
          <a:ln w="1524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41"/>
          <p:cNvSpPr/>
          <p:nvPr/>
        </p:nvSpPr>
        <p:spPr>
          <a:xfrm>
            <a:off x="6454386" y="4869558"/>
            <a:ext cx="2757300" cy="10797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rgbClr val="000000"/>
                </a:solidFill>
                <a:latin typeface="Calibri"/>
                <a:ea typeface="Calibri"/>
                <a:cs typeface="Calibri"/>
                <a:sym typeface="Calibri"/>
              </a:rPr>
              <a:t>Make small </a:t>
            </a:r>
            <a:endParaRPr/>
          </a:p>
          <a:p>
            <a:pPr marL="0" marR="0" lvl="0" indent="0" algn="ctr" rtl="0">
              <a:spcBef>
                <a:spcPts val="0"/>
              </a:spcBef>
              <a:spcAft>
                <a:spcPts val="0"/>
              </a:spcAft>
              <a:buNone/>
            </a:pPr>
            <a:r>
              <a:rPr lang="en-US" sz="2400" b="1">
                <a:solidFill>
                  <a:srgbClr val="000000"/>
                </a:solidFill>
                <a:latin typeface="Calibri"/>
                <a:ea typeface="Calibri"/>
                <a:cs typeface="Calibri"/>
                <a:sym typeface="Calibri"/>
              </a:rPr>
              <a:t>improvement until strategy completed</a:t>
            </a:r>
            <a:endParaRPr/>
          </a:p>
        </p:txBody>
      </p:sp>
      <p:sp>
        <p:nvSpPr>
          <p:cNvPr id="597" name="Google Shape;597;p41"/>
          <p:cNvSpPr/>
          <p:nvPr/>
        </p:nvSpPr>
        <p:spPr>
          <a:xfrm>
            <a:off x="4799856" y="2147041"/>
            <a:ext cx="2808300" cy="2393700"/>
          </a:xfrm>
          <a:prstGeom prst="arc">
            <a:avLst>
              <a:gd name="adj1" fmla="val 8966232"/>
              <a:gd name="adj2" fmla="val 10829317"/>
            </a:avLst>
          </a:prstGeom>
          <a:noFill/>
          <a:ln w="1524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41"/>
          <p:cNvSpPr/>
          <p:nvPr/>
        </p:nvSpPr>
        <p:spPr>
          <a:xfrm>
            <a:off x="3567597" y="4869558"/>
            <a:ext cx="2207400" cy="10797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rgbClr val="000000"/>
                </a:solidFill>
                <a:latin typeface="Calibri"/>
                <a:ea typeface="Calibri"/>
                <a:cs typeface="Calibri"/>
                <a:sym typeface="Calibri"/>
              </a:rPr>
              <a:t>Run automated code tests</a:t>
            </a:r>
            <a:endParaRPr/>
          </a:p>
        </p:txBody>
      </p:sp>
      <p:sp>
        <p:nvSpPr>
          <p:cNvPr id="599" name="Google Shape;599;p41"/>
          <p:cNvSpPr/>
          <p:nvPr/>
        </p:nvSpPr>
        <p:spPr>
          <a:xfrm>
            <a:off x="4717016" y="3869452"/>
            <a:ext cx="2681700" cy="2655900"/>
          </a:xfrm>
          <a:prstGeom prst="arc">
            <a:avLst>
              <a:gd name="adj1" fmla="val 2513734"/>
              <a:gd name="adj2" fmla="val 8510562"/>
            </a:avLst>
          </a:prstGeom>
          <a:noFill/>
          <a:ln w="1524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41"/>
          <p:cNvSpPr/>
          <p:nvPr/>
        </p:nvSpPr>
        <p:spPr>
          <a:xfrm>
            <a:off x="4533494" y="1772816"/>
            <a:ext cx="410400" cy="4116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1</a:t>
            </a:r>
            <a:endParaRPr/>
          </a:p>
        </p:txBody>
      </p:sp>
      <p:sp>
        <p:nvSpPr>
          <p:cNvPr id="601" name="Google Shape;601;p41"/>
          <p:cNvSpPr/>
          <p:nvPr/>
        </p:nvSpPr>
        <p:spPr>
          <a:xfrm>
            <a:off x="7832554" y="1793384"/>
            <a:ext cx="410400" cy="4116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2</a:t>
            </a:r>
            <a:endParaRPr/>
          </a:p>
        </p:txBody>
      </p:sp>
      <p:sp>
        <p:nvSpPr>
          <p:cNvPr id="602" name="Google Shape;602;p41"/>
          <p:cNvSpPr/>
          <p:nvPr/>
        </p:nvSpPr>
        <p:spPr>
          <a:xfrm>
            <a:off x="7730336" y="4437112"/>
            <a:ext cx="410400" cy="4116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3</a:t>
            </a:r>
            <a:endParaRPr/>
          </a:p>
        </p:txBody>
      </p:sp>
      <p:sp>
        <p:nvSpPr>
          <p:cNvPr id="603" name="Google Shape;603;p41"/>
          <p:cNvSpPr/>
          <p:nvPr/>
        </p:nvSpPr>
        <p:spPr>
          <a:xfrm>
            <a:off x="4223668" y="4376864"/>
            <a:ext cx="410400" cy="4116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g2021eb4f182_0_54"/>
          <p:cNvSpPr txBox="1">
            <a:spLocks noGrp="1"/>
          </p:cNvSpPr>
          <p:nvPr>
            <p:ph type="title"/>
          </p:nvPr>
        </p:nvSpPr>
        <p:spPr>
          <a:xfrm>
            <a:off x="118375" y="107664"/>
            <a:ext cx="10534800" cy="716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Kiểm thử chức năng</a:t>
            </a:r>
            <a:endParaRPr/>
          </a:p>
        </p:txBody>
      </p:sp>
      <p:sp>
        <p:nvSpPr>
          <p:cNvPr id="610" name="Google Shape;610;g2021eb4f182_0_54"/>
          <p:cNvSpPr txBox="1">
            <a:spLocks noGrp="1"/>
          </p:cNvSpPr>
          <p:nvPr>
            <p:ph type="body" idx="1"/>
          </p:nvPr>
        </p:nvSpPr>
        <p:spPr>
          <a:xfrm>
            <a:off x="497983" y="1193007"/>
            <a:ext cx="11196000" cy="5129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611" name="Google Shape;611;g2021eb4f182_0_54"/>
          <p:cNvSpPr txBox="1"/>
          <p:nvPr/>
        </p:nvSpPr>
        <p:spPr>
          <a:xfrm>
            <a:off x="2135832" y="6597650"/>
            <a:ext cx="7848600" cy="2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00">
                <a:solidFill>
                  <a:srgbClr val="888888"/>
                </a:solidFill>
                <a:latin typeface="Calibri"/>
                <a:ea typeface="Calibri"/>
                <a:cs typeface="Calibri"/>
                <a:sym typeface="Calibri"/>
              </a:rPr>
              <a:t>Source: Ian Sommerville (2019), Engineering Software Products:  An Introduction to Modern Software Engineering, Pearson.</a:t>
            </a:r>
            <a:endParaRPr sz="1000">
              <a:solidFill>
                <a:srgbClr val="888888"/>
              </a:solidFill>
              <a:latin typeface="Calibri"/>
              <a:ea typeface="Calibri"/>
              <a:cs typeface="Calibri"/>
              <a:sym typeface="Calibri"/>
            </a:endParaRPr>
          </a:p>
        </p:txBody>
      </p:sp>
      <p:cxnSp>
        <p:nvCxnSpPr>
          <p:cNvPr id="612" name="Google Shape;612;g2021eb4f182_0_54"/>
          <p:cNvCxnSpPr/>
          <p:nvPr/>
        </p:nvCxnSpPr>
        <p:spPr>
          <a:xfrm>
            <a:off x="6060132" y="1793385"/>
            <a:ext cx="0" cy="524700"/>
          </a:xfrm>
          <a:prstGeom prst="straightConnector1">
            <a:avLst/>
          </a:prstGeom>
          <a:noFill/>
          <a:ln w="152400" cap="flat" cmpd="sng">
            <a:solidFill>
              <a:srgbClr val="385623"/>
            </a:solidFill>
            <a:prstDash val="solid"/>
            <a:miter lim="800000"/>
            <a:headEnd type="none" w="sm" len="sm"/>
            <a:tailEnd type="stealth" w="med" len="med"/>
          </a:ln>
        </p:spPr>
      </p:cxnSp>
      <p:sp>
        <p:nvSpPr>
          <p:cNvPr id="613" name="Google Shape;613;g2021eb4f182_0_54"/>
          <p:cNvSpPr txBox="1"/>
          <p:nvPr/>
        </p:nvSpPr>
        <p:spPr>
          <a:xfrm>
            <a:off x="5519936" y="1205738"/>
            <a:ext cx="10077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472C4"/>
                </a:solidFill>
                <a:latin typeface="Calibri"/>
                <a:ea typeface="Calibri"/>
                <a:cs typeface="Calibri"/>
                <a:sym typeface="Calibri"/>
              </a:rPr>
              <a:t>Start</a:t>
            </a:r>
            <a:endParaRPr/>
          </a:p>
        </p:txBody>
      </p:sp>
      <p:sp>
        <p:nvSpPr>
          <p:cNvPr id="614" name="Google Shape;614;g2021eb4f182_0_54"/>
          <p:cNvSpPr/>
          <p:nvPr/>
        </p:nvSpPr>
        <p:spPr>
          <a:xfrm>
            <a:off x="5189486" y="2292246"/>
            <a:ext cx="1812900" cy="8751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000000"/>
                </a:solidFill>
                <a:latin typeface="Calibri"/>
                <a:ea typeface="Calibri"/>
                <a:cs typeface="Calibri"/>
                <a:sym typeface="Calibri"/>
              </a:rPr>
              <a:t>Unit </a:t>
            </a:r>
            <a:br>
              <a:rPr lang="en-US" sz="2800" b="1">
                <a:solidFill>
                  <a:srgbClr val="000000"/>
                </a:solidFill>
                <a:latin typeface="Calibri"/>
                <a:ea typeface="Calibri"/>
                <a:cs typeface="Calibri"/>
                <a:sym typeface="Calibri"/>
              </a:rPr>
            </a:br>
            <a:r>
              <a:rPr lang="en-US" sz="2800" b="1">
                <a:solidFill>
                  <a:srgbClr val="000000"/>
                </a:solidFill>
                <a:latin typeface="Calibri"/>
                <a:ea typeface="Calibri"/>
                <a:cs typeface="Calibri"/>
                <a:sym typeface="Calibri"/>
              </a:rPr>
              <a:t>Testing</a:t>
            </a:r>
            <a:endParaRPr/>
          </a:p>
        </p:txBody>
      </p:sp>
      <p:sp>
        <p:nvSpPr>
          <p:cNvPr id="615" name="Google Shape;615;g2021eb4f182_0_54"/>
          <p:cNvSpPr/>
          <p:nvPr/>
        </p:nvSpPr>
        <p:spPr>
          <a:xfrm>
            <a:off x="4330040" y="2510155"/>
            <a:ext cx="3566100" cy="3566100"/>
          </a:xfrm>
          <a:prstGeom prst="arc">
            <a:avLst>
              <a:gd name="adj1" fmla="val 11870910"/>
              <a:gd name="adj2" fmla="val 14281114"/>
            </a:avLst>
          </a:prstGeom>
          <a:noFill/>
          <a:ln w="1524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g2021eb4f182_0_54"/>
          <p:cNvSpPr/>
          <p:nvPr/>
        </p:nvSpPr>
        <p:spPr>
          <a:xfrm>
            <a:off x="4330040" y="2510155"/>
            <a:ext cx="3566100" cy="3566100"/>
          </a:xfrm>
          <a:prstGeom prst="arc">
            <a:avLst>
              <a:gd name="adj1" fmla="val 18184479"/>
              <a:gd name="adj2" fmla="val 20693068"/>
            </a:avLst>
          </a:prstGeom>
          <a:noFill/>
          <a:ln w="1524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g2021eb4f182_0_54"/>
          <p:cNvSpPr/>
          <p:nvPr/>
        </p:nvSpPr>
        <p:spPr>
          <a:xfrm>
            <a:off x="4330040" y="2510155"/>
            <a:ext cx="3566100" cy="3566100"/>
          </a:xfrm>
          <a:prstGeom prst="arc">
            <a:avLst>
              <a:gd name="adj1" fmla="val 1136777"/>
              <a:gd name="adj2" fmla="val 3784898"/>
            </a:avLst>
          </a:prstGeom>
          <a:noFill/>
          <a:ln w="1524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g2021eb4f182_0_54"/>
          <p:cNvSpPr/>
          <p:nvPr/>
        </p:nvSpPr>
        <p:spPr>
          <a:xfrm>
            <a:off x="4330040" y="2510155"/>
            <a:ext cx="3566100" cy="3566100"/>
          </a:xfrm>
          <a:prstGeom prst="arc">
            <a:avLst>
              <a:gd name="adj1" fmla="val 7389206"/>
              <a:gd name="adj2" fmla="val 9871474"/>
            </a:avLst>
          </a:prstGeom>
          <a:noFill/>
          <a:ln w="1524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g2021eb4f182_0_54"/>
          <p:cNvSpPr/>
          <p:nvPr/>
        </p:nvSpPr>
        <p:spPr>
          <a:xfrm>
            <a:off x="7104112" y="3814352"/>
            <a:ext cx="1812900" cy="8751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000000"/>
                </a:solidFill>
                <a:latin typeface="Calibri"/>
                <a:ea typeface="Calibri"/>
                <a:cs typeface="Calibri"/>
                <a:sym typeface="Calibri"/>
              </a:rPr>
              <a:t>Feature</a:t>
            </a:r>
            <a:br>
              <a:rPr lang="en-US" sz="2800" b="1">
                <a:solidFill>
                  <a:srgbClr val="000000"/>
                </a:solidFill>
                <a:latin typeface="Calibri"/>
                <a:ea typeface="Calibri"/>
                <a:cs typeface="Calibri"/>
                <a:sym typeface="Calibri"/>
              </a:rPr>
            </a:br>
            <a:r>
              <a:rPr lang="en-US" sz="2800" b="1">
                <a:solidFill>
                  <a:srgbClr val="000000"/>
                </a:solidFill>
                <a:latin typeface="Calibri"/>
                <a:ea typeface="Calibri"/>
                <a:cs typeface="Calibri"/>
                <a:sym typeface="Calibri"/>
              </a:rPr>
              <a:t>Testing</a:t>
            </a:r>
            <a:endParaRPr/>
          </a:p>
        </p:txBody>
      </p:sp>
      <p:sp>
        <p:nvSpPr>
          <p:cNvPr id="620" name="Google Shape;620;g2021eb4f182_0_54"/>
          <p:cNvSpPr/>
          <p:nvPr/>
        </p:nvSpPr>
        <p:spPr>
          <a:xfrm>
            <a:off x="5189486" y="5484827"/>
            <a:ext cx="1812900" cy="8751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000000"/>
                </a:solidFill>
                <a:latin typeface="Calibri"/>
                <a:ea typeface="Calibri"/>
                <a:cs typeface="Calibri"/>
                <a:sym typeface="Calibri"/>
              </a:rPr>
              <a:t>System</a:t>
            </a:r>
            <a:br>
              <a:rPr lang="en-US" sz="2800" b="1">
                <a:solidFill>
                  <a:srgbClr val="000000"/>
                </a:solidFill>
                <a:latin typeface="Calibri"/>
                <a:ea typeface="Calibri"/>
                <a:cs typeface="Calibri"/>
                <a:sym typeface="Calibri"/>
              </a:rPr>
            </a:br>
            <a:r>
              <a:rPr lang="en-US" sz="2800" b="1">
                <a:solidFill>
                  <a:srgbClr val="000000"/>
                </a:solidFill>
                <a:latin typeface="Calibri"/>
                <a:ea typeface="Calibri"/>
                <a:cs typeface="Calibri"/>
                <a:sym typeface="Calibri"/>
              </a:rPr>
              <a:t>Testing</a:t>
            </a:r>
            <a:endParaRPr/>
          </a:p>
        </p:txBody>
      </p:sp>
      <p:sp>
        <p:nvSpPr>
          <p:cNvPr id="621" name="Google Shape;621;g2021eb4f182_0_54"/>
          <p:cNvSpPr/>
          <p:nvPr/>
        </p:nvSpPr>
        <p:spPr>
          <a:xfrm>
            <a:off x="3359696" y="3814352"/>
            <a:ext cx="1812900" cy="8751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000000"/>
                </a:solidFill>
                <a:latin typeface="Calibri"/>
                <a:ea typeface="Calibri"/>
                <a:cs typeface="Calibri"/>
                <a:sym typeface="Calibri"/>
              </a:rPr>
              <a:t>Release</a:t>
            </a:r>
            <a:br>
              <a:rPr lang="en-US" sz="2800" b="1">
                <a:solidFill>
                  <a:srgbClr val="000000"/>
                </a:solidFill>
                <a:latin typeface="Calibri"/>
                <a:ea typeface="Calibri"/>
                <a:cs typeface="Calibri"/>
                <a:sym typeface="Calibri"/>
              </a:rPr>
            </a:br>
            <a:r>
              <a:rPr lang="en-US" sz="2800" b="1">
                <a:solidFill>
                  <a:srgbClr val="000000"/>
                </a:solidFill>
                <a:latin typeface="Calibri"/>
                <a:ea typeface="Calibri"/>
                <a:cs typeface="Calibri"/>
                <a:sym typeface="Calibri"/>
              </a:rPr>
              <a:t>Testing</a:t>
            </a:r>
            <a:endParaRPr/>
          </a:p>
        </p:txBody>
      </p:sp>
      <p:sp>
        <p:nvSpPr>
          <p:cNvPr id="622" name="Google Shape;622;g2021eb4f182_0_54"/>
          <p:cNvSpPr/>
          <p:nvPr/>
        </p:nvSpPr>
        <p:spPr>
          <a:xfrm>
            <a:off x="5009242" y="2112197"/>
            <a:ext cx="410400" cy="4116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1</a:t>
            </a:r>
            <a:endParaRPr/>
          </a:p>
        </p:txBody>
      </p:sp>
      <p:sp>
        <p:nvSpPr>
          <p:cNvPr id="623" name="Google Shape;623;g2021eb4f182_0_54"/>
          <p:cNvSpPr/>
          <p:nvPr/>
        </p:nvSpPr>
        <p:spPr>
          <a:xfrm>
            <a:off x="6888088" y="3573016"/>
            <a:ext cx="410400" cy="4116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2</a:t>
            </a:r>
            <a:endParaRPr/>
          </a:p>
        </p:txBody>
      </p:sp>
      <p:sp>
        <p:nvSpPr>
          <p:cNvPr id="624" name="Google Shape;624;g2021eb4f182_0_54"/>
          <p:cNvSpPr/>
          <p:nvPr/>
        </p:nvSpPr>
        <p:spPr>
          <a:xfrm>
            <a:off x="5015880" y="5249768"/>
            <a:ext cx="410400" cy="4116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3</a:t>
            </a:r>
            <a:endParaRPr/>
          </a:p>
        </p:txBody>
      </p:sp>
      <p:sp>
        <p:nvSpPr>
          <p:cNvPr id="625" name="Google Shape;625;g2021eb4f182_0_54"/>
          <p:cNvSpPr/>
          <p:nvPr/>
        </p:nvSpPr>
        <p:spPr>
          <a:xfrm>
            <a:off x="3143672" y="3593584"/>
            <a:ext cx="410400" cy="4116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rgbClr val="FFFFFF"/>
                </a:solidFill>
                <a:latin typeface="Arial"/>
                <a:ea typeface="Arial"/>
                <a:cs typeface="Arial"/>
                <a:sym typeface="Arial"/>
              </a:rPr>
              <a:t>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g2021eb4f182_0_76"/>
          <p:cNvSpPr txBox="1">
            <a:spLocks noGrp="1"/>
          </p:cNvSpPr>
          <p:nvPr>
            <p:ph type="title"/>
          </p:nvPr>
        </p:nvSpPr>
        <p:spPr>
          <a:xfrm>
            <a:off x="118375" y="107664"/>
            <a:ext cx="10534800" cy="716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Test-driven development (TDD)</a:t>
            </a:r>
            <a:endParaRPr/>
          </a:p>
          <a:p>
            <a:pPr marL="0" lvl="0" indent="0" algn="l" rtl="0">
              <a:spcBef>
                <a:spcPts val="0"/>
              </a:spcBef>
              <a:spcAft>
                <a:spcPts val="0"/>
              </a:spcAft>
              <a:buNone/>
            </a:pPr>
            <a:r>
              <a:rPr lang="en-US"/>
              <a:t>Phát triển hướng kiểm thử</a:t>
            </a:r>
            <a:endParaRPr/>
          </a:p>
        </p:txBody>
      </p:sp>
      <p:sp>
        <p:nvSpPr>
          <p:cNvPr id="632" name="Google Shape;632;g2021eb4f182_0_76"/>
          <p:cNvSpPr txBox="1">
            <a:spLocks noGrp="1"/>
          </p:cNvSpPr>
          <p:nvPr>
            <p:ph type="body" idx="1"/>
          </p:nvPr>
        </p:nvSpPr>
        <p:spPr>
          <a:xfrm>
            <a:off x="497983" y="1193007"/>
            <a:ext cx="11196000" cy="5129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633" name="Google Shape;633;g2021eb4f182_0_76"/>
          <p:cNvSpPr txBox="1"/>
          <p:nvPr/>
        </p:nvSpPr>
        <p:spPr>
          <a:xfrm>
            <a:off x="2135832" y="6597650"/>
            <a:ext cx="7848600" cy="2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00">
                <a:solidFill>
                  <a:srgbClr val="888888"/>
                </a:solidFill>
                <a:latin typeface="Calibri"/>
                <a:ea typeface="Calibri"/>
                <a:cs typeface="Calibri"/>
                <a:sym typeface="Calibri"/>
              </a:rPr>
              <a:t>Source: Ian Sommerville (2019), Engineering Software Products:  An Introduction to Modern Software Engineering, Pearson.</a:t>
            </a:r>
            <a:endParaRPr sz="1000">
              <a:solidFill>
                <a:srgbClr val="888888"/>
              </a:solidFill>
              <a:latin typeface="Calibri"/>
              <a:ea typeface="Calibri"/>
              <a:cs typeface="Calibri"/>
              <a:sym typeface="Calibri"/>
            </a:endParaRPr>
          </a:p>
        </p:txBody>
      </p:sp>
      <p:cxnSp>
        <p:nvCxnSpPr>
          <p:cNvPr id="634" name="Google Shape;634;g2021eb4f182_0_76"/>
          <p:cNvCxnSpPr/>
          <p:nvPr/>
        </p:nvCxnSpPr>
        <p:spPr>
          <a:xfrm>
            <a:off x="3121926" y="1393449"/>
            <a:ext cx="669900" cy="0"/>
          </a:xfrm>
          <a:prstGeom prst="straightConnector1">
            <a:avLst/>
          </a:prstGeom>
          <a:noFill/>
          <a:ln w="101600" cap="flat" cmpd="sng">
            <a:solidFill>
              <a:srgbClr val="C55A11"/>
            </a:solidFill>
            <a:prstDash val="solid"/>
            <a:miter lim="800000"/>
            <a:headEnd type="none" w="sm" len="sm"/>
            <a:tailEnd type="stealth" w="med" len="med"/>
          </a:ln>
        </p:spPr>
      </p:cxnSp>
      <p:sp>
        <p:nvSpPr>
          <p:cNvPr id="635" name="Google Shape;635;g2021eb4f182_0_76"/>
          <p:cNvSpPr txBox="1"/>
          <p:nvPr/>
        </p:nvSpPr>
        <p:spPr>
          <a:xfrm>
            <a:off x="2891959" y="995255"/>
            <a:ext cx="6984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4472C4"/>
                </a:solidFill>
                <a:latin typeface="Calibri"/>
                <a:ea typeface="Calibri"/>
                <a:cs typeface="Calibri"/>
                <a:sym typeface="Calibri"/>
              </a:rPr>
              <a:t>Start</a:t>
            </a:r>
            <a:endParaRPr/>
          </a:p>
        </p:txBody>
      </p:sp>
      <p:sp>
        <p:nvSpPr>
          <p:cNvPr id="636" name="Google Shape;636;g2021eb4f182_0_76"/>
          <p:cNvSpPr/>
          <p:nvPr/>
        </p:nvSpPr>
        <p:spPr>
          <a:xfrm>
            <a:off x="3863753" y="1052736"/>
            <a:ext cx="1852800" cy="7158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000000"/>
                </a:solidFill>
                <a:latin typeface="Calibri"/>
                <a:ea typeface="Calibri"/>
                <a:cs typeface="Calibri"/>
                <a:sym typeface="Calibri"/>
              </a:rPr>
              <a:t>Identify new </a:t>
            </a:r>
            <a:br>
              <a:rPr lang="en-US" sz="2000" b="1">
                <a:solidFill>
                  <a:srgbClr val="000000"/>
                </a:solidFill>
                <a:latin typeface="Calibri"/>
                <a:ea typeface="Calibri"/>
                <a:cs typeface="Calibri"/>
                <a:sym typeface="Calibri"/>
              </a:rPr>
            </a:br>
            <a:r>
              <a:rPr lang="en-US" sz="2000" b="1">
                <a:solidFill>
                  <a:srgbClr val="000000"/>
                </a:solidFill>
                <a:latin typeface="Calibri"/>
                <a:ea typeface="Calibri"/>
                <a:cs typeface="Calibri"/>
                <a:sym typeface="Calibri"/>
              </a:rPr>
              <a:t>functionality</a:t>
            </a:r>
            <a:endParaRPr/>
          </a:p>
        </p:txBody>
      </p:sp>
      <p:sp>
        <p:nvSpPr>
          <p:cNvPr id="637" name="Google Shape;637;g2021eb4f182_0_76"/>
          <p:cNvSpPr/>
          <p:nvPr/>
        </p:nvSpPr>
        <p:spPr>
          <a:xfrm>
            <a:off x="3579912" y="1525871"/>
            <a:ext cx="2560200" cy="2560200"/>
          </a:xfrm>
          <a:prstGeom prst="arc">
            <a:avLst>
              <a:gd name="adj1" fmla="val 6412394"/>
              <a:gd name="adj2" fmla="val 13844082"/>
            </a:avLst>
          </a:prstGeom>
          <a:noFill/>
          <a:ln w="1016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g2021eb4f182_0_76"/>
          <p:cNvSpPr/>
          <p:nvPr/>
        </p:nvSpPr>
        <p:spPr>
          <a:xfrm>
            <a:off x="3716849" y="922432"/>
            <a:ext cx="274200" cy="2742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FFFFFF"/>
                </a:solidFill>
                <a:latin typeface="Arial"/>
                <a:ea typeface="Arial"/>
                <a:cs typeface="Arial"/>
                <a:sym typeface="Arial"/>
              </a:rPr>
              <a:t>1</a:t>
            </a:r>
            <a:endParaRPr/>
          </a:p>
        </p:txBody>
      </p:sp>
      <p:sp>
        <p:nvSpPr>
          <p:cNvPr id="639" name="Google Shape;639;g2021eb4f182_0_76"/>
          <p:cNvSpPr/>
          <p:nvPr/>
        </p:nvSpPr>
        <p:spPr>
          <a:xfrm>
            <a:off x="3579912" y="1525871"/>
            <a:ext cx="2560200" cy="2560200"/>
          </a:xfrm>
          <a:prstGeom prst="arc">
            <a:avLst>
              <a:gd name="adj1" fmla="val 18547087"/>
              <a:gd name="adj2" fmla="val 19641147"/>
            </a:avLst>
          </a:prstGeom>
          <a:noFill/>
          <a:ln w="1016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g2021eb4f182_0_76"/>
          <p:cNvSpPr/>
          <p:nvPr/>
        </p:nvSpPr>
        <p:spPr>
          <a:xfrm>
            <a:off x="4439816" y="2507704"/>
            <a:ext cx="3657600" cy="3657600"/>
          </a:xfrm>
          <a:prstGeom prst="arc">
            <a:avLst>
              <a:gd name="adj1" fmla="val 10272211"/>
              <a:gd name="adj2" fmla="val 14504715"/>
            </a:avLst>
          </a:prstGeom>
          <a:noFill/>
          <a:ln w="1016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g2021eb4f182_0_76"/>
          <p:cNvSpPr/>
          <p:nvPr/>
        </p:nvSpPr>
        <p:spPr>
          <a:xfrm>
            <a:off x="7219528" y="4377631"/>
            <a:ext cx="1828800" cy="1828800"/>
          </a:xfrm>
          <a:prstGeom prst="arc">
            <a:avLst>
              <a:gd name="adj1" fmla="val 884595"/>
              <a:gd name="adj2" fmla="val 2333932"/>
            </a:avLst>
          </a:prstGeom>
          <a:noFill/>
          <a:ln w="1016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g2021eb4f182_0_76"/>
          <p:cNvSpPr/>
          <p:nvPr/>
        </p:nvSpPr>
        <p:spPr>
          <a:xfrm>
            <a:off x="4439816" y="2507704"/>
            <a:ext cx="3657600" cy="3657600"/>
          </a:xfrm>
          <a:prstGeom prst="arc">
            <a:avLst>
              <a:gd name="adj1" fmla="val 18014088"/>
              <a:gd name="adj2" fmla="val 18771691"/>
            </a:avLst>
          </a:prstGeom>
          <a:noFill/>
          <a:ln w="1016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g2021eb4f182_0_76"/>
          <p:cNvSpPr/>
          <p:nvPr/>
        </p:nvSpPr>
        <p:spPr>
          <a:xfrm>
            <a:off x="4439816" y="2507704"/>
            <a:ext cx="3657600" cy="3657600"/>
          </a:xfrm>
          <a:prstGeom prst="arc">
            <a:avLst>
              <a:gd name="adj1" fmla="val 20260350"/>
              <a:gd name="adj2" fmla="val 21012695"/>
            </a:avLst>
          </a:prstGeom>
          <a:noFill/>
          <a:ln w="1016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g2021eb4f182_0_76"/>
          <p:cNvSpPr/>
          <p:nvPr/>
        </p:nvSpPr>
        <p:spPr>
          <a:xfrm>
            <a:off x="4439816" y="2507704"/>
            <a:ext cx="3657600" cy="3657600"/>
          </a:xfrm>
          <a:prstGeom prst="arc">
            <a:avLst>
              <a:gd name="adj1" fmla="val 3297678"/>
              <a:gd name="adj2" fmla="val 8944735"/>
            </a:avLst>
          </a:prstGeom>
          <a:noFill/>
          <a:ln w="1016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g2021eb4f182_0_76"/>
          <p:cNvSpPr/>
          <p:nvPr/>
        </p:nvSpPr>
        <p:spPr>
          <a:xfrm>
            <a:off x="7219528" y="4377631"/>
            <a:ext cx="1828800" cy="1828800"/>
          </a:xfrm>
          <a:prstGeom prst="arc">
            <a:avLst>
              <a:gd name="adj1" fmla="val 8374020"/>
              <a:gd name="adj2" fmla="val 9900318"/>
            </a:avLst>
          </a:prstGeom>
          <a:noFill/>
          <a:ln w="101600" cap="flat" cmpd="sng">
            <a:solidFill>
              <a:srgbClr val="ED7D31">
                <a:alpha val="69800"/>
              </a:srgbClr>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g2021eb4f182_0_76"/>
          <p:cNvSpPr/>
          <p:nvPr/>
        </p:nvSpPr>
        <p:spPr>
          <a:xfrm>
            <a:off x="4439816" y="2492896"/>
            <a:ext cx="3657600" cy="3657600"/>
          </a:xfrm>
          <a:prstGeom prst="arc">
            <a:avLst>
              <a:gd name="adj1" fmla="val 513796"/>
              <a:gd name="adj2" fmla="val 1204879"/>
            </a:avLst>
          </a:prstGeom>
          <a:noFill/>
          <a:ln w="101600" cap="flat" cmpd="sng">
            <a:solidFill>
              <a:srgbClr val="ED7D31"/>
            </a:solidFill>
            <a:prstDash val="solid"/>
            <a:miter lim="800000"/>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g2021eb4f182_0_76"/>
          <p:cNvSpPr/>
          <p:nvPr/>
        </p:nvSpPr>
        <p:spPr>
          <a:xfrm>
            <a:off x="4287611" y="2093554"/>
            <a:ext cx="2953500" cy="6159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1700" b="1">
                <a:solidFill>
                  <a:srgbClr val="000000"/>
                </a:solidFill>
                <a:latin typeface="Calibri"/>
                <a:ea typeface="Calibri"/>
                <a:cs typeface="Calibri"/>
                <a:sym typeface="Calibri"/>
              </a:rPr>
              <a:t>Identify partial implementation </a:t>
            </a:r>
            <a:endParaRPr/>
          </a:p>
          <a:p>
            <a:pPr marL="0" marR="0" lvl="0" indent="0" algn="ctr" rtl="0">
              <a:spcBef>
                <a:spcPts val="0"/>
              </a:spcBef>
              <a:spcAft>
                <a:spcPts val="0"/>
              </a:spcAft>
              <a:buNone/>
            </a:pPr>
            <a:r>
              <a:rPr lang="en-US" sz="1700" b="1">
                <a:solidFill>
                  <a:srgbClr val="000000"/>
                </a:solidFill>
                <a:latin typeface="Calibri"/>
                <a:ea typeface="Calibri"/>
                <a:cs typeface="Calibri"/>
                <a:sym typeface="Calibri"/>
              </a:rPr>
              <a:t>of functionality</a:t>
            </a:r>
            <a:endParaRPr/>
          </a:p>
        </p:txBody>
      </p:sp>
      <p:sp>
        <p:nvSpPr>
          <p:cNvPr id="648" name="Google Shape;648;g2021eb4f182_0_76"/>
          <p:cNvSpPr/>
          <p:nvPr/>
        </p:nvSpPr>
        <p:spPr>
          <a:xfrm>
            <a:off x="7178053" y="3034499"/>
            <a:ext cx="1996800" cy="6159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rgbClr val="000000"/>
                </a:solidFill>
                <a:latin typeface="Calibri"/>
                <a:ea typeface="Calibri"/>
                <a:cs typeface="Calibri"/>
                <a:sym typeface="Calibri"/>
              </a:rPr>
              <a:t>Write code stub </a:t>
            </a:r>
            <a:br>
              <a:rPr lang="en-US" sz="1800" b="1">
                <a:solidFill>
                  <a:srgbClr val="000000"/>
                </a:solidFill>
                <a:latin typeface="Calibri"/>
                <a:ea typeface="Calibri"/>
                <a:cs typeface="Calibri"/>
                <a:sym typeface="Calibri"/>
              </a:rPr>
            </a:br>
            <a:r>
              <a:rPr lang="en-US" sz="1800" b="1">
                <a:solidFill>
                  <a:srgbClr val="000000"/>
                </a:solidFill>
                <a:latin typeface="Calibri"/>
                <a:ea typeface="Calibri"/>
                <a:cs typeface="Calibri"/>
                <a:sym typeface="Calibri"/>
              </a:rPr>
              <a:t>that will fail test</a:t>
            </a:r>
            <a:endParaRPr/>
          </a:p>
        </p:txBody>
      </p:sp>
      <p:sp>
        <p:nvSpPr>
          <p:cNvPr id="649" name="Google Shape;649;g2021eb4f182_0_76"/>
          <p:cNvSpPr/>
          <p:nvPr/>
        </p:nvSpPr>
        <p:spPr>
          <a:xfrm>
            <a:off x="7602526" y="3975444"/>
            <a:ext cx="1651200" cy="6159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rgbClr val="000000"/>
                </a:solidFill>
                <a:latin typeface="Calibri"/>
                <a:ea typeface="Calibri"/>
                <a:cs typeface="Calibri"/>
                <a:sym typeface="Calibri"/>
              </a:rPr>
              <a:t>Run all </a:t>
            </a:r>
            <a:br>
              <a:rPr lang="en-US" sz="1800" b="1">
                <a:solidFill>
                  <a:srgbClr val="000000"/>
                </a:solidFill>
                <a:latin typeface="Calibri"/>
                <a:ea typeface="Calibri"/>
                <a:cs typeface="Calibri"/>
                <a:sym typeface="Calibri"/>
              </a:rPr>
            </a:br>
            <a:r>
              <a:rPr lang="en-US" sz="1800" b="1">
                <a:solidFill>
                  <a:srgbClr val="000000"/>
                </a:solidFill>
                <a:latin typeface="Calibri"/>
                <a:ea typeface="Calibri"/>
                <a:cs typeface="Calibri"/>
                <a:sym typeface="Calibri"/>
              </a:rPr>
              <a:t>automated test </a:t>
            </a:r>
            <a:endParaRPr/>
          </a:p>
        </p:txBody>
      </p:sp>
      <p:sp>
        <p:nvSpPr>
          <p:cNvPr id="650" name="Google Shape;650;g2021eb4f182_0_76"/>
          <p:cNvSpPr/>
          <p:nvPr/>
        </p:nvSpPr>
        <p:spPr>
          <a:xfrm>
            <a:off x="7392325" y="5857336"/>
            <a:ext cx="1651200" cy="6159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rgbClr val="000000"/>
                </a:solidFill>
                <a:latin typeface="Calibri"/>
                <a:ea typeface="Calibri"/>
                <a:cs typeface="Calibri"/>
                <a:sym typeface="Calibri"/>
              </a:rPr>
              <a:t>Run all </a:t>
            </a:r>
            <a:br>
              <a:rPr lang="en-US" sz="1800" b="1">
                <a:solidFill>
                  <a:srgbClr val="000000"/>
                </a:solidFill>
                <a:latin typeface="Calibri"/>
                <a:ea typeface="Calibri"/>
                <a:cs typeface="Calibri"/>
                <a:sym typeface="Calibri"/>
              </a:rPr>
            </a:br>
            <a:r>
              <a:rPr lang="en-US" sz="1800" b="1">
                <a:solidFill>
                  <a:srgbClr val="000000"/>
                </a:solidFill>
                <a:latin typeface="Calibri"/>
                <a:ea typeface="Calibri"/>
                <a:cs typeface="Calibri"/>
                <a:sym typeface="Calibri"/>
              </a:rPr>
              <a:t>automated test </a:t>
            </a:r>
            <a:endParaRPr/>
          </a:p>
        </p:txBody>
      </p:sp>
      <p:sp>
        <p:nvSpPr>
          <p:cNvPr id="651" name="Google Shape;651;g2021eb4f182_0_76"/>
          <p:cNvSpPr/>
          <p:nvPr/>
        </p:nvSpPr>
        <p:spPr>
          <a:xfrm>
            <a:off x="6596608" y="4916389"/>
            <a:ext cx="3001500" cy="6159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rgbClr val="000000"/>
                </a:solidFill>
                <a:latin typeface="Calibri"/>
                <a:ea typeface="Calibri"/>
                <a:cs typeface="Calibri"/>
                <a:sym typeface="Calibri"/>
              </a:rPr>
              <a:t>Implement code that should cause failing test to pass</a:t>
            </a:r>
            <a:endParaRPr/>
          </a:p>
        </p:txBody>
      </p:sp>
      <p:sp>
        <p:nvSpPr>
          <p:cNvPr id="652" name="Google Shape;652;g2021eb4f182_0_76"/>
          <p:cNvSpPr/>
          <p:nvPr/>
        </p:nvSpPr>
        <p:spPr>
          <a:xfrm>
            <a:off x="3863752" y="4621572"/>
            <a:ext cx="1651200" cy="615900"/>
          </a:xfrm>
          <a:prstGeom prst="roundRect">
            <a:avLst>
              <a:gd name="adj" fmla="val 7883"/>
            </a:avLst>
          </a:prstGeom>
          <a:solidFill>
            <a:srgbClr val="FFD579"/>
          </a:solidFill>
          <a:ln w="19050" cap="flat" cmpd="sng">
            <a:solidFill>
              <a:srgbClr val="44546A"/>
            </a:solidFill>
            <a:prstDash val="solid"/>
            <a:round/>
            <a:headEnd type="none" w="sm" len="sm"/>
            <a:tailEnd type="none" w="sm" len="sm"/>
          </a:ln>
          <a:effectLst>
            <a:outerShdw blurRad="40000" dist="23000" dir="5400000" rotWithShape="0">
              <a:srgbClr val="808080">
                <a:alpha val="349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rgbClr val="000000"/>
                </a:solidFill>
                <a:latin typeface="Calibri"/>
                <a:ea typeface="Calibri"/>
                <a:cs typeface="Calibri"/>
                <a:sym typeface="Calibri"/>
              </a:rPr>
              <a:t>Refactor code </a:t>
            </a:r>
            <a:br>
              <a:rPr lang="en-US" sz="1800" b="1">
                <a:solidFill>
                  <a:srgbClr val="000000"/>
                </a:solidFill>
                <a:latin typeface="Calibri"/>
                <a:ea typeface="Calibri"/>
                <a:cs typeface="Calibri"/>
                <a:sym typeface="Calibri"/>
              </a:rPr>
            </a:br>
            <a:r>
              <a:rPr lang="en-US" sz="1800" b="1">
                <a:solidFill>
                  <a:srgbClr val="000000"/>
                </a:solidFill>
                <a:latin typeface="Calibri"/>
                <a:ea typeface="Calibri"/>
                <a:cs typeface="Calibri"/>
                <a:sym typeface="Calibri"/>
              </a:rPr>
              <a:t>if required</a:t>
            </a:r>
            <a:endParaRPr/>
          </a:p>
        </p:txBody>
      </p:sp>
      <p:sp>
        <p:nvSpPr>
          <p:cNvPr id="653" name="Google Shape;653;g2021eb4f182_0_76"/>
          <p:cNvSpPr txBox="1"/>
          <p:nvPr/>
        </p:nvSpPr>
        <p:spPr>
          <a:xfrm>
            <a:off x="4671925" y="3376253"/>
            <a:ext cx="16305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4472C4"/>
                </a:solidFill>
                <a:latin typeface="Calibri"/>
                <a:ea typeface="Calibri"/>
                <a:cs typeface="Calibri"/>
                <a:sym typeface="Calibri"/>
              </a:rPr>
              <a:t>Functionality </a:t>
            </a:r>
            <a:br>
              <a:rPr lang="en-US" sz="2000" b="1">
                <a:solidFill>
                  <a:srgbClr val="4472C4"/>
                </a:solidFill>
                <a:latin typeface="Calibri"/>
                <a:ea typeface="Calibri"/>
                <a:cs typeface="Calibri"/>
                <a:sym typeface="Calibri"/>
              </a:rPr>
            </a:br>
            <a:r>
              <a:rPr lang="en-US" sz="2000" b="1">
                <a:solidFill>
                  <a:srgbClr val="4472C4"/>
                </a:solidFill>
                <a:latin typeface="Calibri"/>
                <a:ea typeface="Calibri"/>
                <a:cs typeface="Calibri"/>
                <a:sym typeface="Calibri"/>
              </a:rPr>
              <a:t>incomplete</a:t>
            </a:r>
            <a:endParaRPr/>
          </a:p>
        </p:txBody>
      </p:sp>
      <p:sp>
        <p:nvSpPr>
          <p:cNvPr id="654" name="Google Shape;654;g2021eb4f182_0_76"/>
          <p:cNvSpPr txBox="1"/>
          <p:nvPr/>
        </p:nvSpPr>
        <p:spPr>
          <a:xfrm>
            <a:off x="2207569" y="3376253"/>
            <a:ext cx="16305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4472C4"/>
                </a:solidFill>
                <a:latin typeface="Calibri"/>
                <a:ea typeface="Calibri"/>
                <a:cs typeface="Calibri"/>
                <a:sym typeface="Calibri"/>
              </a:rPr>
              <a:t>Functionality </a:t>
            </a:r>
            <a:br>
              <a:rPr lang="en-US" sz="2000" b="1">
                <a:solidFill>
                  <a:srgbClr val="4472C4"/>
                </a:solidFill>
                <a:latin typeface="Calibri"/>
                <a:ea typeface="Calibri"/>
                <a:cs typeface="Calibri"/>
                <a:sym typeface="Calibri"/>
              </a:rPr>
            </a:br>
            <a:r>
              <a:rPr lang="en-US" sz="2000" b="1">
                <a:solidFill>
                  <a:srgbClr val="4472C4"/>
                </a:solidFill>
                <a:latin typeface="Calibri"/>
                <a:ea typeface="Calibri"/>
                <a:cs typeface="Calibri"/>
                <a:sym typeface="Calibri"/>
              </a:rPr>
              <a:t>complete</a:t>
            </a:r>
            <a:endParaRPr/>
          </a:p>
        </p:txBody>
      </p:sp>
      <p:sp>
        <p:nvSpPr>
          <p:cNvPr id="655" name="Google Shape;655;g2021eb4f182_0_76"/>
          <p:cNvSpPr txBox="1"/>
          <p:nvPr/>
        </p:nvSpPr>
        <p:spPr>
          <a:xfrm>
            <a:off x="4295801" y="6085054"/>
            <a:ext cx="15555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4472C4"/>
                </a:solidFill>
                <a:latin typeface="Calibri"/>
                <a:ea typeface="Calibri"/>
                <a:cs typeface="Calibri"/>
                <a:sym typeface="Calibri"/>
              </a:rPr>
              <a:t>All tests pass</a:t>
            </a:r>
            <a:endParaRPr/>
          </a:p>
        </p:txBody>
      </p:sp>
      <p:sp>
        <p:nvSpPr>
          <p:cNvPr id="656" name="Google Shape;656;g2021eb4f182_0_76"/>
          <p:cNvSpPr txBox="1"/>
          <p:nvPr/>
        </p:nvSpPr>
        <p:spPr>
          <a:xfrm>
            <a:off x="7361579" y="5507940"/>
            <a:ext cx="1230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4472C4"/>
                </a:solidFill>
                <a:latin typeface="Calibri"/>
                <a:ea typeface="Calibri"/>
                <a:cs typeface="Calibri"/>
                <a:sym typeface="Calibri"/>
              </a:rPr>
              <a:t>Test failure</a:t>
            </a:r>
            <a:endParaRPr/>
          </a:p>
        </p:txBody>
      </p:sp>
      <p:sp>
        <p:nvSpPr>
          <p:cNvPr id="657" name="Google Shape;657;g2021eb4f182_0_76"/>
          <p:cNvSpPr/>
          <p:nvPr/>
        </p:nvSpPr>
        <p:spPr>
          <a:xfrm>
            <a:off x="4239396" y="1890184"/>
            <a:ext cx="274200" cy="2742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FFFFFF"/>
                </a:solidFill>
                <a:latin typeface="Arial"/>
                <a:ea typeface="Arial"/>
                <a:cs typeface="Arial"/>
                <a:sym typeface="Arial"/>
              </a:rPr>
              <a:t>2</a:t>
            </a:r>
            <a:endParaRPr/>
          </a:p>
        </p:txBody>
      </p:sp>
      <p:sp>
        <p:nvSpPr>
          <p:cNvPr id="658" name="Google Shape;658;g2021eb4f182_0_76"/>
          <p:cNvSpPr/>
          <p:nvPr/>
        </p:nvSpPr>
        <p:spPr>
          <a:xfrm>
            <a:off x="7015785" y="2912860"/>
            <a:ext cx="274200" cy="2742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FFFFFF"/>
                </a:solidFill>
                <a:latin typeface="Arial"/>
                <a:ea typeface="Arial"/>
                <a:cs typeface="Arial"/>
                <a:sym typeface="Arial"/>
              </a:rPr>
              <a:t>3</a:t>
            </a:r>
            <a:endParaRPr/>
          </a:p>
        </p:txBody>
      </p:sp>
      <p:sp>
        <p:nvSpPr>
          <p:cNvPr id="659" name="Google Shape;659;g2021eb4f182_0_76"/>
          <p:cNvSpPr/>
          <p:nvPr/>
        </p:nvSpPr>
        <p:spPr>
          <a:xfrm>
            <a:off x="7490473" y="3879236"/>
            <a:ext cx="274200" cy="2742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FFFFFF"/>
                </a:solidFill>
                <a:latin typeface="Arial"/>
                <a:ea typeface="Arial"/>
                <a:cs typeface="Arial"/>
                <a:sym typeface="Arial"/>
              </a:rPr>
              <a:t>4</a:t>
            </a:r>
            <a:endParaRPr/>
          </a:p>
        </p:txBody>
      </p:sp>
      <p:sp>
        <p:nvSpPr>
          <p:cNvPr id="660" name="Google Shape;660;g2021eb4f182_0_76"/>
          <p:cNvSpPr/>
          <p:nvPr/>
        </p:nvSpPr>
        <p:spPr>
          <a:xfrm>
            <a:off x="6496588" y="4764420"/>
            <a:ext cx="274200" cy="2742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FFFFFF"/>
                </a:solidFill>
                <a:latin typeface="Arial"/>
                <a:ea typeface="Arial"/>
                <a:cs typeface="Arial"/>
                <a:sym typeface="Arial"/>
              </a:rPr>
              <a:t>5</a:t>
            </a:r>
            <a:endParaRPr/>
          </a:p>
        </p:txBody>
      </p:sp>
      <p:sp>
        <p:nvSpPr>
          <p:cNvPr id="661" name="Google Shape;661;g2021eb4f182_0_76"/>
          <p:cNvSpPr/>
          <p:nvPr/>
        </p:nvSpPr>
        <p:spPr>
          <a:xfrm>
            <a:off x="7353137" y="5857333"/>
            <a:ext cx="274200" cy="2742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FFFFFF"/>
                </a:solidFill>
                <a:latin typeface="Arial"/>
                <a:ea typeface="Arial"/>
                <a:cs typeface="Arial"/>
                <a:sym typeface="Arial"/>
              </a:rPr>
              <a:t>6</a:t>
            </a:r>
            <a:endParaRPr/>
          </a:p>
        </p:txBody>
      </p:sp>
      <p:sp>
        <p:nvSpPr>
          <p:cNvPr id="662" name="Google Shape;662;g2021eb4f182_0_76"/>
          <p:cNvSpPr/>
          <p:nvPr/>
        </p:nvSpPr>
        <p:spPr>
          <a:xfrm>
            <a:off x="3732827" y="4492851"/>
            <a:ext cx="274200" cy="274200"/>
          </a:xfrm>
          <a:prstGeom prst="ellipse">
            <a:avLst/>
          </a:prstGeom>
          <a:solidFill>
            <a:srgbClr val="FF000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FFFFFF"/>
                </a:solidFill>
                <a:latin typeface="Arial"/>
                <a:ea typeface="Arial"/>
                <a:cs typeface="Arial"/>
                <a:sym typeface="Arial"/>
              </a:rPr>
              <a:t>7</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g2021eb4f182_0_82"/>
          <p:cNvSpPr txBox="1">
            <a:spLocks noGrp="1"/>
          </p:cNvSpPr>
          <p:nvPr>
            <p:ph type="title"/>
          </p:nvPr>
        </p:nvSpPr>
        <p:spPr>
          <a:xfrm>
            <a:off x="118375" y="107664"/>
            <a:ext cx="10534800" cy="716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DevOps</a:t>
            </a:r>
            <a:endParaRPr/>
          </a:p>
        </p:txBody>
      </p:sp>
      <p:sp>
        <p:nvSpPr>
          <p:cNvPr id="669" name="Google Shape;669;g2021eb4f182_0_82"/>
          <p:cNvSpPr txBox="1"/>
          <p:nvPr/>
        </p:nvSpPr>
        <p:spPr>
          <a:xfrm>
            <a:off x="2135832" y="6597650"/>
            <a:ext cx="7848600" cy="2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00">
                <a:solidFill>
                  <a:srgbClr val="888888"/>
                </a:solidFill>
                <a:latin typeface="Calibri"/>
                <a:ea typeface="Calibri"/>
                <a:cs typeface="Calibri"/>
                <a:sym typeface="Calibri"/>
              </a:rPr>
              <a:t>Source: Ian Sommerville (2019), Engineering Software Products:  An Introduction to Modern Software Engineering, Pearson.</a:t>
            </a:r>
            <a:endParaRPr sz="1000">
              <a:solidFill>
                <a:srgbClr val="888888"/>
              </a:solidFill>
              <a:latin typeface="Calibri"/>
              <a:ea typeface="Calibri"/>
              <a:cs typeface="Calibri"/>
              <a:sym typeface="Calibri"/>
            </a:endParaRPr>
          </a:p>
        </p:txBody>
      </p:sp>
      <p:sp>
        <p:nvSpPr>
          <p:cNvPr id="670" name="Google Shape;670;g2021eb4f182_0_82"/>
          <p:cNvSpPr/>
          <p:nvPr/>
        </p:nvSpPr>
        <p:spPr>
          <a:xfrm>
            <a:off x="2057400" y="1458312"/>
            <a:ext cx="2743200" cy="2743200"/>
          </a:xfrm>
          <a:prstGeom prst="ellipse">
            <a:avLst/>
          </a:prstGeom>
          <a:solidFill>
            <a:srgbClr val="FFC000">
              <a:alpha val="49800"/>
            </a:srgbClr>
          </a:solidFill>
          <a:ln w="28575"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800" b="1">
              <a:solidFill>
                <a:srgbClr val="000000"/>
              </a:solidFill>
              <a:latin typeface="Calibri"/>
              <a:ea typeface="Calibri"/>
              <a:cs typeface="Calibri"/>
              <a:sym typeface="Calibri"/>
            </a:endParaRPr>
          </a:p>
        </p:txBody>
      </p:sp>
      <p:sp>
        <p:nvSpPr>
          <p:cNvPr id="671" name="Google Shape;671;g2021eb4f182_0_82"/>
          <p:cNvSpPr/>
          <p:nvPr/>
        </p:nvSpPr>
        <p:spPr>
          <a:xfrm>
            <a:off x="1045840" y="2990056"/>
            <a:ext cx="2743200" cy="2743200"/>
          </a:xfrm>
          <a:prstGeom prst="ellipse">
            <a:avLst/>
          </a:prstGeom>
          <a:solidFill>
            <a:srgbClr val="76D6FF">
              <a:alpha val="49800"/>
            </a:srgbClr>
          </a:solidFill>
          <a:ln w="28575"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800" b="1">
              <a:solidFill>
                <a:srgbClr val="000000"/>
              </a:solidFill>
              <a:latin typeface="Calibri"/>
              <a:ea typeface="Calibri"/>
              <a:cs typeface="Calibri"/>
              <a:sym typeface="Calibri"/>
            </a:endParaRPr>
          </a:p>
        </p:txBody>
      </p:sp>
      <p:sp>
        <p:nvSpPr>
          <p:cNvPr id="672" name="Google Shape;672;g2021eb4f182_0_82"/>
          <p:cNvSpPr/>
          <p:nvPr/>
        </p:nvSpPr>
        <p:spPr>
          <a:xfrm>
            <a:off x="3068960" y="2990056"/>
            <a:ext cx="2743200" cy="2743200"/>
          </a:xfrm>
          <a:prstGeom prst="ellipse">
            <a:avLst/>
          </a:prstGeom>
          <a:solidFill>
            <a:srgbClr val="92D050">
              <a:alpha val="49800"/>
            </a:srgbClr>
          </a:solidFill>
          <a:ln w="28575"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800" b="1">
              <a:solidFill>
                <a:srgbClr val="000000"/>
              </a:solidFill>
              <a:latin typeface="Calibri"/>
              <a:ea typeface="Calibri"/>
              <a:cs typeface="Calibri"/>
              <a:sym typeface="Calibri"/>
            </a:endParaRPr>
          </a:p>
        </p:txBody>
      </p:sp>
      <p:sp>
        <p:nvSpPr>
          <p:cNvPr id="673" name="Google Shape;673;g2021eb4f182_0_82"/>
          <p:cNvSpPr txBox="1"/>
          <p:nvPr/>
        </p:nvSpPr>
        <p:spPr>
          <a:xfrm>
            <a:off x="2348558" y="2268161"/>
            <a:ext cx="21978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Calibri"/>
                <a:ea typeface="Calibri"/>
                <a:cs typeface="Calibri"/>
                <a:sym typeface="Calibri"/>
              </a:rPr>
              <a:t>Development</a:t>
            </a:r>
            <a:endParaRPr/>
          </a:p>
        </p:txBody>
      </p:sp>
      <p:sp>
        <p:nvSpPr>
          <p:cNvPr id="674" name="Google Shape;674;g2021eb4f182_0_82"/>
          <p:cNvSpPr txBox="1"/>
          <p:nvPr/>
        </p:nvSpPr>
        <p:spPr>
          <a:xfrm>
            <a:off x="1052737" y="4253557"/>
            <a:ext cx="20196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Calibri"/>
                <a:ea typeface="Calibri"/>
                <a:cs typeface="Calibri"/>
                <a:sym typeface="Calibri"/>
              </a:rPr>
              <a:t>Deployment</a:t>
            </a:r>
            <a:endParaRPr/>
          </a:p>
        </p:txBody>
      </p:sp>
      <p:sp>
        <p:nvSpPr>
          <p:cNvPr id="675" name="Google Shape;675;g2021eb4f182_0_82"/>
          <p:cNvSpPr txBox="1"/>
          <p:nvPr/>
        </p:nvSpPr>
        <p:spPr>
          <a:xfrm>
            <a:off x="4139932" y="4256283"/>
            <a:ext cx="13773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0000"/>
                </a:solidFill>
                <a:latin typeface="Calibri"/>
                <a:ea typeface="Calibri"/>
                <a:cs typeface="Calibri"/>
                <a:sym typeface="Calibri"/>
              </a:rPr>
              <a:t>Support</a:t>
            </a:r>
            <a:endParaRPr/>
          </a:p>
        </p:txBody>
      </p:sp>
      <p:sp>
        <p:nvSpPr>
          <p:cNvPr id="676" name="Google Shape;676;g2021eb4f182_0_82"/>
          <p:cNvSpPr txBox="1"/>
          <p:nvPr/>
        </p:nvSpPr>
        <p:spPr>
          <a:xfrm>
            <a:off x="509002" y="5889466"/>
            <a:ext cx="58401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4472C4"/>
                </a:solidFill>
                <a:latin typeface="Calibri"/>
                <a:ea typeface="Calibri"/>
                <a:cs typeface="Calibri"/>
                <a:sym typeface="Calibri"/>
              </a:rPr>
              <a:t>Multi-skilled DevOps team</a:t>
            </a:r>
            <a:endParaRPr/>
          </a:p>
        </p:txBody>
      </p:sp>
      <p:pic>
        <p:nvPicPr>
          <p:cNvPr id="677" name="Google Shape;677;g2021eb4f182_0_82"/>
          <p:cNvPicPr preferRelativeResize="0"/>
          <p:nvPr/>
        </p:nvPicPr>
        <p:blipFill>
          <a:blip r:embed="rId3">
            <a:alphaModFix/>
          </a:blip>
          <a:stretch>
            <a:fillRect/>
          </a:stretch>
        </p:blipFill>
        <p:spPr>
          <a:xfrm>
            <a:off x="6002735" y="1920539"/>
            <a:ext cx="6075041" cy="39689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2021eb4f182_0_128"/>
          <p:cNvSpPr txBox="1">
            <a:spLocks noGrp="1"/>
          </p:cNvSpPr>
          <p:nvPr>
            <p:ph type="title"/>
          </p:nvPr>
        </p:nvSpPr>
        <p:spPr>
          <a:xfrm>
            <a:off x="118375" y="107664"/>
            <a:ext cx="10534800" cy="716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Quản lý mã và DevOps</a:t>
            </a:r>
            <a:endParaRPr/>
          </a:p>
        </p:txBody>
      </p:sp>
      <p:sp>
        <p:nvSpPr>
          <p:cNvPr id="684" name="Google Shape;684;g2021eb4f182_0_128"/>
          <p:cNvSpPr txBox="1">
            <a:spLocks noGrp="1"/>
          </p:cNvSpPr>
          <p:nvPr>
            <p:ph type="body" idx="1"/>
          </p:nvPr>
        </p:nvSpPr>
        <p:spPr>
          <a:xfrm>
            <a:off x="497983" y="1193007"/>
            <a:ext cx="11196000" cy="5129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685" name="Google Shape;685;g2021eb4f182_0_128"/>
          <p:cNvSpPr txBox="1"/>
          <p:nvPr/>
        </p:nvSpPr>
        <p:spPr>
          <a:xfrm>
            <a:off x="2135832" y="6597650"/>
            <a:ext cx="7848600" cy="2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000">
                <a:solidFill>
                  <a:srgbClr val="888888"/>
                </a:solidFill>
                <a:latin typeface="Calibri"/>
                <a:ea typeface="Calibri"/>
                <a:cs typeface="Calibri"/>
                <a:sym typeface="Calibri"/>
              </a:rPr>
              <a:t>Source: Ian Sommerville (2019), Engineering Software Products:  An Introduction to Modern Software Engineering, Pearson.</a:t>
            </a:r>
            <a:endParaRPr sz="1000">
              <a:solidFill>
                <a:srgbClr val="888888"/>
              </a:solidFill>
              <a:latin typeface="Calibri"/>
              <a:ea typeface="Calibri"/>
              <a:cs typeface="Calibri"/>
              <a:sym typeface="Calibri"/>
            </a:endParaRPr>
          </a:p>
        </p:txBody>
      </p:sp>
      <p:sp>
        <p:nvSpPr>
          <p:cNvPr id="686" name="Google Shape;686;g2021eb4f182_0_128"/>
          <p:cNvSpPr/>
          <p:nvPr/>
        </p:nvSpPr>
        <p:spPr>
          <a:xfrm>
            <a:off x="2510488" y="1484784"/>
            <a:ext cx="6999600" cy="950100"/>
          </a:xfrm>
          <a:prstGeom prst="roundRect">
            <a:avLst>
              <a:gd name="adj" fmla="val 9613"/>
            </a:avLst>
          </a:prstGeom>
          <a:solidFill>
            <a:srgbClr val="E1EFD8">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800" b="1">
              <a:solidFill>
                <a:srgbClr val="FF0000"/>
              </a:solidFill>
              <a:latin typeface="Calibri"/>
              <a:ea typeface="Calibri"/>
              <a:cs typeface="Calibri"/>
              <a:sym typeface="Calibri"/>
            </a:endParaRPr>
          </a:p>
        </p:txBody>
      </p:sp>
      <p:sp>
        <p:nvSpPr>
          <p:cNvPr id="687" name="Google Shape;687;g2021eb4f182_0_128"/>
          <p:cNvSpPr/>
          <p:nvPr/>
        </p:nvSpPr>
        <p:spPr>
          <a:xfrm>
            <a:off x="2495600" y="2965681"/>
            <a:ext cx="6999600" cy="1975500"/>
          </a:xfrm>
          <a:prstGeom prst="roundRect">
            <a:avLst>
              <a:gd name="adj" fmla="val 9613"/>
            </a:avLst>
          </a:prstGeom>
          <a:solidFill>
            <a:srgbClr val="D8E2F3">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800" b="1">
              <a:solidFill>
                <a:srgbClr val="FF0000"/>
              </a:solidFill>
              <a:latin typeface="Calibri"/>
              <a:ea typeface="Calibri"/>
              <a:cs typeface="Calibri"/>
              <a:sym typeface="Calibri"/>
            </a:endParaRPr>
          </a:p>
        </p:txBody>
      </p:sp>
      <p:sp>
        <p:nvSpPr>
          <p:cNvPr id="688" name="Google Shape;688;g2021eb4f182_0_128"/>
          <p:cNvSpPr/>
          <p:nvPr/>
        </p:nvSpPr>
        <p:spPr>
          <a:xfrm>
            <a:off x="2495600" y="5524101"/>
            <a:ext cx="6999600" cy="995700"/>
          </a:xfrm>
          <a:prstGeom prst="roundRect">
            <a:avLst>
              <a:gd name="adj" fmla="val 9613"/>
            </a:avLst>
          </a:prstGeom>
          <a:solidFill>
            <a:srgbClr val="EDEDED">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800" b="1">
              <a:solidFill>
                <a:srgbClr val="FF0000"/>
              </a:solidFill>
              <a:latin typeface="Calibri"/>
              <a:ea typeface="Calibri"/>
              <a:cs typeface="Calibri"/>
              <a:sym typeface="Calibri"/>
            </a:endParaRPr>
          </a:p>
        </p:txBody>
      </p:sp>
      <p:cxnSp>
        <p:nvCxnSpPr>
          <p:cNvPr id="689" name="Google Shape;689;g2021eb4f182_0_128"/>
          <p:cNvCxnSpPr/>
          <p:nvPr/>
        </p:nvCxnSpPr>
        <p:spPr>
          <a:xfrm>
            <a:off x="7968208" y="2434930"/>
            <a:ext cx="0" cy="530700"/>
          </a:xfrm>
          <a:prstGeom prst="straightConnector1">
            <a:avLst/>
          </a:prstGeom>
          <a:noFill/>
          <a:ln w="101600" cap="flat" cmpd="sng">
            <a:solidFill>
              <a:srgbClr val="7F7F7F"/>
            </a:solidFill>
            <a:prstDash val="solid"/>
            <a:miter lim="800000"/>
            <a:headEnd type="none" w="sm" len="sm"/>
            <a:tailEnd type="stealth" w="med" len="med"/>
          </a:ln>
        </p:spPr>
      </p:cxnSp>
      <p:sp>
        <p:nvSpPr>
          <p:cNvPr id="690" name="Google Shape;690;g2021eb4f182_0_128"/>
          <p:cNvSpPr/>
          <p:nvPr/>
        </p:nvSpPr>
        <p:spPr>
          <a:xfrm>
            <a:off x="4385989" y="3447802"/>
            <a:ext cx="3204000" cy="875700"/>
          </a:xfrm>
          <a:prstGeom prst="roundRect">
            <a:avLst>
              <a:gd name="adj" fmla="val 12554"/>
            </a:avLst>
          </a:prstGeom>
          <a:solidFill>
            <a:srgbClr val="8DA9DB">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rgbClr val="000000"/>
                </a:solidFill>
                <a:latin typeface="Calibri"/>
                <a:ea typeface="Calibri"/>
                <a:cs typeface="Calibri"/>
                <a:sym typeface="Calibri"/>
              </a:rPr>
              <a:t>Code </a:t>
            </a:r>
            <a:br>
              <a:rPr lang="en-US" sz="2400" b="1">
                <a:solidFill>
                  <a:srgbClr val="000000"/>
                </a:solidFill>
                <a:latin typeface="Calibri"/>
                <a:ea typeface="Calibri"/>
                <a:cs typeface="Calibri"/>
                <a:sym typeface="Calibri"/>
              </a:rPr>
            </a:br>
            <a:r>
              <a:rPr lang="en-US" sz="2400" b="1">
                <a:solidFill>
                  <a:srgbClr val="000000"/>
                </a:solidFill>
                <a:latin typeface="Calibri"/>
                <a:ea typeface="Calibri"/>
                <a:cs typeface="Calibri"/>
                <a:sym typeface="Calibri"/>
              </a:rPr>
              <a:t>repository</a:t>
            </a:r>
            <a:endParaRPr/>
          </a:p>
        </p:txBody>
      </p:sp>
      <p:sp>
        <p:nvSpPr>
          <p:cNvPr id="691" name="Google Shape;691;g2021eb4f182_0_128"/>
          <p:cNvSpPr txBox="1"/>
          <p:nvPr/>
        </p:nvSpPr>
        <p:spPr>
          <a:xfrm>
            <a:off x="4601987" y="1023120"/>
            <a:ext cx="27423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833C0B"/>
                </a:solidFill>
                <a:latin typeface="Calibri"/>
                <a:ea typeface="Calibri"/>
                <a:cs typeface="Calibri"/>
                <a:sym typeface="Calibri"/>
              </a:rPr>
              <a:t>DevOps automation</a:t>
            </a:r>
            <a:endParaRPr/>
          </a:p>
        </p:txBody>
      </p:sp>
      <p:sp>
        <p:nvSpPr>
          <p:cNvPr id="692" name="Google Shape;692;g2021eb4f182_0_128"/>
          <p:cNvSpPr txBox="1"/>
          <p:nvPr/>
        </p:nvSpPr>
        <p:spPr>
          <a:xfrm>
            <a:off x="4281857" y="2466819"/>
            <a:ext cx="35565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4472C4"/>
                </a:solidFill>
                <a:latin typeface="Calibri"/>
                <a:ea typeface="Calibri"/>
                <a:cs typeface="Calibri"/>
                <a:sym typeface="Calibri"/>
              </a:rPr>
              <a:t>Code management system</a:t>
            </a:r>
            <a:endParaRPr/>
          </a:p>
        </p:txBody>
      </p:sp>
      <p:sp>
        <p:nvSpPr>
          <p:cNvPr id="693" name="Google Shape;693;g2021eb4f182_0_128"/>
          <p:cNvSpPr txBox="1"/>
          <p:nvPr/>
        </p:nvSpPr>
        <p:spPr>
          <a:xfrm>
            <a:off x="4460346" y="5039680"/>
            <a:ext cx="30255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548135"/>
                </a:solidFill>
                <a:latin typeface="Calibri"/>
                <a:ea typeface="Calibri"/>
                <a:cs typeface="Calibri"/>
                <a:sym typeface="Calibri"/>
              </a:rPr>
              <a:t>DevOps measurement</a:t>
            </a:r>
            <a:endParaRPr/>
          </a:p>
        </p:txBody>
      </p:sp>
      <p:cxnSp>
        <p:nvCxnSpPr>
          <p:cNvPr id="694" name="Google Shape;694;g2021eb4f182_0_128"/>
          <p:cNvCxnSpPr/>
          <p:nvPr/>
        </p:nvCxnSpPr>
        <p:spPr>
          <a:xfrm>
            <a:off x="7968208" y="4941168"/>
            <a:ext cx="0" cy="530700"/>
          </a:xfrm>
          <a:prstGeom prst="straightConnector1">
            <a:avLst/>
          </a:prstGeom>
          <a:noFill/>
          <a:ln w="101600" cap="flat" cmpd="sng">
            <a:solidFill>
              <a:srgbClr val="7F7F7F"/>
            </a:solidFill>
            <a:prstDash val="solid"/>
            <a:miter lim="800000"/>
            <a:headEnd type="none" w="sm" len="sm"/>
            <a:tailEnd type="stealth" w="med" len="med"/>
          </a:ln>
        </p:spPr>
      </p:cxnSp>
      <p:cxnSp>
        <p:nvCxnSpPr>
          <p:cNvPr id="695" name="Google Shape;695;g2021eb4f182_0_128"/>
          <p:cNvCxnSpPr/>
          <p:nvPr/>
        </p:nvCxnSpPr>
        <p:spPr>
          <a:xfrm rot="10800000">
            <a:off x="4007768" y="2435040"/>
            <a:ext cx="0" cy="534000"/>
          </a:xfrm>
          <a:prstGeom prst="straightConnector1">
            <a:avLst/>
          </a:prstGeom>
          <a:noFill/>
          <a:ln w="101600" cap="flat" cmpd="sng">
            <a:solidFill>
              <a:srgbClr val="7F7F7F"/>
            </a:solidFill>
            <a:prstDash val="solid"/>
            <a:miter lim="800000"/>
            <a:headEnd type="none" w="sm" len="sm"/>
            <a:tailEnd type="stealth" w="med" len="med"/>
          </a:ln>
        </p:spPr>
      </p:cxnSp>
      <p:cxnSp>
        <p:nvCxnSpPr>
          <p:cNvPr id="696" name="Google Shape;696;g2021eb4f182_0_128"/>
          <p:cNvCxnSpPr/>
          <p:nvPr/>
        </p:nvCxnSpPr>
        <p:spPr>
          <a:xfrm rot="10800000">
            <a:off x="4007768" y="4911224"/>
            <a:ext cx="0" cy="534000"/>
          </a:xfrm>
          <a:prstGeom prst="straightConnector1">
            <a:avLst/>
          </a:prstGeom>
          <a:noFill/>
          <a:ln w="101600" cap="flat" cmpd="sng">
            <a:solidFill>
              <a:srgbClr val="7F7F7F"/>
            </a:solidFill>
            <a:prstDash val="solid"/>
            <a:miter lim="800000"/>
            <a:headEnd type="none" w="sm" len="sm"/>
            <a:tailEnd type="stealth" w="med" len="med"/>
          </a:ln>
        </p:spPr>
      </p:cxnSp>
      <p:sp>
        <p:nvSpPr>
          <p:cNvPr id="697" name="Google Shape;697;g2021eb4f182_0_128"/>
          <p:cNvSpPr/>
          <p:nvPr/>
        </p:nvSpPr>
        <p:spPr>
          <a:xfrm>
            <a:off x="2783633" y="1645794"/>
            <a:ext cx="1511700" cy="633900"/>
          </a:xfrm>
          <a:prstGeom prst="roundRect">
            <a:avLst>
              <a:gd name="adj" fmla="val 12554"/>
            </a:avLst>
          </a:prstGeom>
          <a:solidFill>
            <a:srgbClr val="FFC000">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rgbClr val="C00000"/>
                </a:solidFill>
                <a:latin typeface="Calibri"/>
                <a:ea typeface="Calibri"/>
                <a:cs typeface="Calibri"/>
                <a:sym typeface="Calibri"/>
              </a:rPr>
              <a:t>Continuous </a:t>
            </a:r>
            <a:br>
              <a:rPr lang="en-US" sz="1800" b="1">
                <a:solidFill>
                  <a:srgbClr val="C00000"/>
                </a:solidFill>
                <a:latin typeface="Calibri"/>
                <a:ea typeface="Calibri"/>
                <a:cs typeface="Calibri"/>
                <a:sym typeface="Calibri"/>
              </a:rPr>
            </a:br>
            <a:r>
              <a:rPr lang="en-US" sz="1800" b="1">
                <a:solidFill>
                  <a:srgbClr val="C00000"/>
                </a:solidFill>
                <a:latin typeface="Calibri"/>
                <a:ea typeface="Calibri"/>
                <a:cs typeface="Calibri"/>
                <a:sym typeface="Calibri"/>
              </a:rPr>
              <a:t>integration</a:t>
            </a:r>
            <a:endParaRPr/>
          </a:p>
        </p:txBody>
      </p:sp>
      <p:sp>
        <p:nvSpPr>
          <p:cNvPr id="698" name="Google Shape;698;g2021eb4f182_0_128"/>
          <p:cNvSpPr/>
          <p:nvPr/>
        </p:nvSpPr>
        <p:spPr>
          <a:xfrm>
            <a:off x="4474900" y="1645794"/>
            <a:ext cx="1511700" cy="633900"/>
          </a:xfrm>
          <a:prstGeom prst="roundRect">
            <a:avLst>
              <a:gd name="adj" fmla="val 12554"/>
            </a:avLst>
          </a:prstGeom>
          <a:solidFill>
            <a:srgbClr val="FFC000">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rgbClr val="C00000"/>
                </a:solidFill>
                <a:latin typeface="Calibri"/>
                <a:ea typeface="Calibri"/>
                <a:cs typeface="Calibri"/>
                <a:sym typeface="Calibri"/>
              </a:rPr>
              <a:t>Continuous </a:t>
            </a:r>
            <a:br>
              <a:rPr lang="en-US" sz="1800" b="1">
                <a:solidFill>
                  <a:srgbClr val="C00000"/>
                </a:solidFill>
                <a:latin typeface="Calibri"/>
                <a:ea typeface="Calibri"/>
                <a:cs typeface="Calibri"/>
                <a:sym typeface="Calibri"/>
              </a:rPr>
            </a:br>
            <a:r>
              <a:rPr lang="en-US" sz="1800" b="1">
                <a:solidFill>
                  <a:srgbClr val="C00000"/>
                </a:solidFill>
                <a:latin typeface="Calibri"/>
                <a:ea typeface="Calibri"/>
                <a:cs typeface="Calibri"/>
                <a:sym typeface="Calibri"/>
              </a:rPr>
              <a:t>deployment</a:t>
            </a:r>
            <a:endParaRPr/>
          </a:p>
        </p:txBody>
      </p:sp>
      <p:sp>
        <p:nvSpPr>
          <p:cNvPr id="699" name="Google Shape;699;g2021eb4f182_0_128"/>
          <p:cNvSpPr/>
          <p:nvPr/>
        </p:nvSpPr>
        <p:spPr>
          <a:xfrm>
            <a:off x="6166167" y="1645794"/>
            <a:ext cx="1511700" cy="633900"/>
          </a:xfrm>
          <a:prstGeom prst="roundRect">
            <a:avLst>
              <a:gd name="adj" fmla="val 12554"/>
            </a:avLst>
          </a:prstGeom>
          <a:solidFill>
            <a:srgbClr val="FFC000">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rgbClr val="C00000"/>
                </a:solidFill>
                <a:latin typeface="Calibri"/>
                <a:ea typeface="Calibri"/>
                <a:cs typeface="Calibri"/>
                <a:sym typeface="Calibri"/>
              </a:rPr>
              <a:t>Continuous </a:t>
            </a:r>
            <a:br>
              <a:rPr lang="en-US" sz="1800" b="1">
                <a:solidFill>
                  <a:srgbClr val="C00000"/>
                </a:solidFill>
                <a:latin typeface="Calibri"/>
                <a:ea typeface="Calibri"/>
                <a:cs typeface="Calibri"/>
                <a:sym typeface="Calibri"/>
              </a:rPr>
            </a:br>
            <a:r>
              <a:rPr lang="en-US" sz="1800" b="1">
                <a:solidFill>
                  <a:srgbClr val="C00000"/>
                </a:solidFill>
                <a:latin typeface="Calibri"/>
                <a:ea typeface="Calibri"/>
                <a:cs typeface="Calibri"/>
                <a:sym typeface="Calibri"/>
              </a:rPr>
              <a:t>delivery</a:t>
            </a:r>
            <a:endParaRPr/>
          </a:p>
        </p:txBody>
      </p:sp>
      <p:sp>
        <p:nvSpPr>
          <p:cNvPr id="700" name="Google Shape;700;g2021eb4f182_0_128"/>
          <p:cNvSpPr/>
          <p:nvPr/>
        </p:nvSpPr>
        <p:spPr>
          <a:xfrm>
            <a:off x="7857434" y="1645794"/>
            <a:ext cx="1511700" cy="633900"/>
          </a:xfrm>
          <a:prstGeom prst="roundRect">
            <a:avLst>
              <a:gd name="adj" fmla="val 12554"/>
            </a:avLst>
          </a:prstGeom>
          <a:solidFill>
            <a:srgbClr val="FFC000">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b="1">
                <a:solidFill>
                  <a:srgbClr val="C00000"/>
                </a:solidFill>
                <a:latin typeface="Calibri"/>
                <a:ea typeface="Calibri"/>
                <a:cs typeface="Calibri"/>
                <a:sym typeface="Calibri"/>
              </a:rPr>
              <a:t>Infrastructure </a:t>
            </a:r>
            <a:br>
              <a:rPr lang="en-US" sz="1800" b="1">
                <a:solidFill>
                  <a:srgbClr val="C00000"/>
                </a:solidFill>
                <a:latin typeface="Calibri"/>
                <a:ea typeface="Calibri"/>
                <a:cs typeface="Calibri"/>
                <a:sym typeface="Calibri"/>
              </a:rPr>
            </a:br>
            <a:r>
              <a:rPr lang="en-US" sz="1800" b="1">
                <a:solidFill>
                  <a:srgbClr val="C00000"/>
                </a:solidFill>
                <a:latin typeface="Calibri"/>
                <a:ea typeface="Calibri"/>
                <a:cs typeface="Calibri"/>
                <a:sym typeface="Calibri"/>
              </a:rPr>
              <a:t>as code</a:t>
            </a:r>
            <a:endParaRPr/>
          </a:p>
        </p:txBody>
      </p:sp>
      <p:sp>
        <p:nvSpPr>
          <p:cNvPr id="701" name="Google Shape;701;g2021eb4f182_0_128"/>
          <p:cNvSpPr/>
          <p:nvPr/>
        </p:nvSpPr>
        <p:spPr>
          <a:xfrm>
            <a:off x="3062150" y="5677550"/>
            <a:ext cx="1665600" cy="679200"/>
          </a:xfrm>
          <a:prstGeom prst="roundRect">
            <a:avLst>
              <a:gd name="adj" fmla="val 12554"/>
            </a:avLst>
          </a:prstGeom>
          <a:solidFill>
            <a:srgbClr val="92D050">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000000"/>
                </a:solidFill>
                <a:latin typeface="Calibri"/>
                <a:ea typeface="Calibri"/>
                <a:cs typeface="Calibri"/>
                <a:sym typeface="Calibri"/>
              </a:rPr>
              <a:t>Data </a:t>
            </a:r>
            <a:br>
              <a:rPr lang="en-US" sz="2000" b="1">
                <a:solidFill>
                  <a:srgbClr val="000000"/>
                </a:solidFill>
                <a:latin typeface="Calibri"/>
                <a:ea typeface="Calibri"/>
                <a:cs typeface="Calibri"/>
                <a:sym typeface="Calibri"/>
              </a:rPr>
            </a:br>
            <a:r>
              <a:rPr lang="en-US" sz="2000" b="1">
                <a:solidFill>
                  <a:srgbClr val="000000"/>
                </a:solidFill>
                <a:latin typeface="Calibri"/>
                <a:ea typeface="Calibri"/>
                <a:cs typeface="Calibri"/>
                <a:sym typeface="Calibri"/>
              </a:rPr>
              <a:t>collection</a:t>
            </a:r>
            <a:endParaRPr/>
          </a:p>
        </p:txBody>
      </p:sp>
      <p:sp>
        <p:nvSpPr>
          <p:cNvPr id="702" name="Google Shape;702;g2021eb4f182_0_128"/>
          <p:cNvSpPr/>
          <p:nvPr/>
        </p:nvSpPr>
        <p:spPr>
          <a:xfrm>
            <a:off x="5222390" y="5677550"/>
            <a:ext cx="1665600" cy="679200"/>
          </a:xfrm>
          <a:prstGeom prst="roundRect">
            <a:avLst>
              <a:gd name="adj" fmla="val 12554"/>
            </a:avLst>
          </a:prstGeom>
          <a:solidFill>
            <a:srgbClr val="92D050">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000000"/>
                </a:solidFill>
                <a:latin typeface="Calibri"/>
                <a:ea typeface="Calibri"/>
                <a:cs typeface="Calibri"/>
                <a:sym typeface="Calibri"/>
              </a:rPr>
              <a:t>Data </a:t>
            </a:r>
            <a:br>
              <a:rPr lang="en-US" sz="2000" b="1">
                <a:solidFill>
                  <a:srgbClr val="000000"/>
                </a:solidFill>
                <a:latin typeface="Calibri"/>
                <a:ea typeface="Calibri"/>
                <a:cs typeface="Calibri"/>
                <a:sym typeface="Calibri"/>
              </a:rPr>
            </a:br>
            <a:r>
              <a:rPr lang="en-US" sz="2000" b="1">
                <a:solidFill>
                  <a:srgbClr val="000000"/>
                </a:solidFill>
                <a:latin typeface="Calibri"/>
                <a:ea typeface="Calibri"/>
                <a:cs typeface="Calibri"/>
                <a:sym typeface="Calibri"/>
              </a:rPr>
              <a:t>analysis</a:t>
            </a:r>
            <a:endParaRPr/>
          </a:p>
        </p:txBody>
      </p:sp>
      <p:sp>
        <p:nvSpPr>
          <p:cNvPr id="703" name="Google Shape;703;g2021eb4f182_0_128"/>
          <p:cNvSpPr/>
          <p:nvPr/>
        </p:nvSpPr>
        <p:spPr>
          <a:xfrm>
            <a:off x="7382630" y="5677550"/>
            <a:ext cx="1665600" cy="679200"/>
          </a:xfrm>
          <a:prstGeom prst="roundRect">
            <a:avLst>
              <a:gd name="adj" fmla="val 12554"/>
            </a:avLst>
          </a:prstGeom>
          <a:solidFill>
            <a:srgbClr val="92D050">
              <a:alpha val="49800"/>
            </a:srgbClr>
          </a:solidFill>
          <a:ln w="28575" cap="flat" cmpd="sng">
            <a:solidFill>
              <a:srgbClr val="2F549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000" b="1">
                <a:solidFill>
                  <a:srgbClr val="000000"/>
                </a:solidFill>
                <a:latin typeface="Calibri"/>
                <a:ea typeface="Calibri"/>
                <a:cs typeface="Calibri"/>
                <a:sym typeface="Calibri"/>
              </a:rPr>
              <a:t>Report </a:t>
            </a:r>
            <a:br>
              <a:rPr lang="en-US" sz="2000" b="1">
                <a:solidFill>
                  <a:srgbClr val="000000"/>
                </a:solidFill>
                <a:latin typeface="Calibri"/>
                <a:ea typeface="Calibri"/>
                <a:cs typeface="Calibri"/>
                <a:sym typeface="Calibri"/>
              </a:rPr>
            </a:br>
            <a:r>
              <a:rPr lang="en-US" sz="2000" b="1">
                <a:solidFill>
                  <a:srgbClr val="000000"/>
                </a:solidFill>
                <a:latin typeface="Calibri"/>
                <a:ea typeface="Calibri"/>
                <a:cs typeface="Calibri"/>
                <a:sym typeface="Calibri"/>
              </a:rPr>
              <a:t>generation</a:t>
            </a:r>
            <a:endParaRPr/>
          </a:p>
        </p:txBody>
      </p:sp>
      <p:sp>
        <p:nvSpPr>
          <p:cNvPr id="704" name="Google Shape;704;g2021eb4f182_0_128"/>
          <p:cNvSpPr txBox="1"/>
          <p:nvPr/>
        </p:nvSpPr>
        <p:spPr>
          <a:xfrm>
            <a:off x="2613312" y="3369381"/>
            <a:ext cx="1449900" cy="101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44546A"/>
                </a:solidFill>
                <a:latin typeface="Calibri"/>
                <a:ea typeface="Calibri"/>
                <a:cs typeface="Calibri"/>
                <a:sym typeface="Calibri"/>
              </a:rPr>
              <a:t>Recover </a:t>
            </a:r>
            <a:br>
              <a:rPr lang="en-US" sz="2000" b="1">
                <a:solidFill>
                  <a:srgbClr val="44546A"/>
                </a:solidFill>
                <a:latin typeface="Calibri"/>
                <a:ea typeface="Calibri"/>
                <a:cs typeface="Calibri"/>
                <a:sym typeface="Calibri"/>
              </a:rPr>
            </a:br>
            <a:r>
              <a:rPr lang="en-US" sz="2000" b="1">
                <a:solidFill>
                  <a:srgbClr val="44546A"/>
                </a:solidFill>
                <a:latin typeface="Calibri"/>
                <a:ea typeface="Calibri"/>
                <a:cs typeface="Calibri"/>
                <a:sym typeface="Calibri"/>
              </a:rPr>
              <a:t>version </a:t>
            </a:r>
            <a:br>
              <a:rPr lang="en-US" sz="2000" b="1">
                <a:solidFill>
                  <a:srgbClr val="44546A"/>
                </a:solidFill>
                <a:latin typeface="Calibri"/>
                <a:ea typeface="Calibri"/>
                <a:cs typeface="Calibri"/>
                <a:sym typeface="Calibri"/>
              </a:rPr>
            </a:br>
            <a:r>
              <a:rPr lang="en-US" sz="2000" b="1">
                <a:solidFill>
                  <a:srgbClr val="44546A"/>
                </a:solidFill>
                <a:latin typeface="Calibri"/>
                <a:ea typeface="Calibri"/>
                <a:cs typeface="Calibri"/>
                <a:sym typeface="Calibri"/>
              </a:rPr>
              <a:t>information</a:t>
            </a:r>
            <a:endParaRPr/>
          </a:p>
        </p:txBody>
      </p:sp>
      <p:sp>
        <p:nvSpPr>
          <p:cNvPr id="705" name="Google Shape;705;g2021eb4f182_0_128"/>
          <p:cNvSpPr txBox="1"/>
          <p:nvPr/>
        </p:nvSpPr>
        <p:spPr>
          <a:xfrm>
            <a:off x="7968208" y="3354704"/>
            <a:ext cx="1196400" cy="101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44546A"/>
                </a:solidFill>
                <a:latin typeface="Calibri"/>
                <a:ea typeface="Calibri"/>
                <a:cs typeface="Calibri"/>
                <a:sym typeface="Calibri"/>
              </a:rPr>
              <a:t>Save and </a:t>
            </a:r>
            <a:br>
              <a:rPr lang="en-US" sz="2000" b="1">
                <a:solidFill>
                  <a:srgbClr val="44546A"/>
                </a:solidFill>
                <a:latin typeface="Calibri"/>
                <a:ea typeface="Calibri"/>
                <a:cs typeface="Calibri"/>
                <a:sym typeface="Calibri"/>
              </a:rPr>
            </a:br>
            <a:r>
              <a:rPr lang="en-US" sz="2000" b="1">
                <a:solidFill>
                  <a:srgbClr val="44546A"/>
                </a:solidFill>
                <a:latin typeface="Calibri"/>
                <a:ea typeface="Calibri"/>
                <a:cs typeface="Calibri"/>
                <a:sym typeface="Calibri"/>
              </a:rPr>
              <a:t>retrieve</a:t>
            </a:r>
            <a:br>
              <a:rPr lang="en-US" sz="2000" b="1">
                <a:solidFill>
                  <a:srgbClr val="44546A"/>
                </a:solidFill>
                <a:latin typeface="Calibri"/>
                <a:ea typeface="Calibri"/>
                <a:cs typeface="Calibri"/>
                <a:sym typeface="Calibri"/>
              </a:rPr>
            </a:br>
            <a:r>
              <a:rPr lang="en-US" sz="2000" b="1">
                <a:solidFill>
                  <a:srgbClr val="44546A"/>
                </a:solidFill>
                <a:latin typeface="Calibri"/>
                <a:ea typeface="Calibri"/>
                <a:cs typeface="Calibri"/>
                <a:sym typeface="Calibri"/>
              </a:rPr>
              <a:t>versions</a:t>
            </a:r>
            <a:endParaRPr/>
          </a:p>
        </p:txBody>
      </p:sp>
      <p:sp>
        <p:nvSpPr>
          <p:cNvPr id="706" name="Google Shape;706;g2021eb4f182_0_128"/>
          <p:cNvSpPr txBox="1"/>
          <p:nvPr/>
        </p:nvSpPr>
        <p:spPr>
          <a:xfrm>
            <a:off x="4232806" y="3008253"/>
            <a:ext cx="35067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44546A"/>
                </a:solidFill>
                <a:latin typeface="Calibri"/>
                <a:ea typeface="Calibri"/>
                <a:cs typeface="Calibri"/>
                <a:sym typeface="Calibri"/>
              </a:rPr>
              <a:t>Branching and merging</a:t>
            </a:r>
            <a:endParaRPr/>
          </a:p>
        </p:txBody>
      </p:sp>
      <p:sp>
        <p:nvSpPr>
          <p:cNvPr id="707" name="Google Shape;707;g2021eb4f182_0_128"/>
          <p:cNvSpPr txBox="1"/>
          <p:nvPr/>
        </p:nvSpPr>
        <p:spPr>
          <a:xfrm>
            <a:off x="3338220" y="4437016"/>
            <a:ext cx="50505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44546A"/>
                </a:solidFill>
                <a:latin typeface="Calibri"/>
                <a:ea typeface="Calibri"/>
                <a:cs typeface="Calibri"/>
                <a:sym typeface="Calibri"/>
              </a:rPr>
              <a:t>Transfer code to/from developer’s filestore</a:t>
            </a:r>
            <a:endParaRPr sz="2000" b="1">
              <a:solidFill>
                <a:srgbClr val="44546A"/>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1847851" y="44450"/>
            <a:ext cx="8569325" cy="10810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solidFill>
                  <a:srgbClr val="FF0000"/>
                </a:solidFill>
              </a:rPr>
              <a:t>Fundamental MIS Concepts</a:t>
            </a:r>
            <a:endParaRPr/>
          </a:p>
        </p:txBody>
      </p:sp>
      <p:sp>
        <p:nvSpPr>
          <p:cNvPr id="131" name="Google Shape;131;p22"/>
          <p:cNvSpPr txBox="1">
            <a:spLocks noGrp="1"/>
          </p:cNvSpPr>
          <p:nvPr>
            <p:ph type="sldNum" idx="12"/>
          </p:nvPr>
        </p:nvSpPr>
        <p:spPr>
          <a:xfrm>
            <a:off x="8610600" y="655161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en-US"/>
              <a:t>4</a:t>
            </a:fld>
            <a:endParaRPr/>
          </a:p>
        </p:txBody>
      </p:sp>
      <p:sp>
        <p:nvSpPr>
          <p:cNvPr id="132" name="Google Shape;132;p22"/>
          <p:cNvSpPr/>
          <p:nvPr/>
        </p:nvSpPr>
        <p:spPr>
          <a:xfrm>
            <a:off x="2330544" y="2765040"/>
            <a:ext cx="1695928" cy="811358"/>
          </a:xfrm>
          <a:prstGeom prst="rect">
            <a:avLst/>
          </a:prstGeom>
          <a:solidFill>
            <a:srgbClr val="FFC000"/>
          </a:solidFill>
          <a:ln w="25400" cap="flat" cmpd="sng">
            <a:solidFill>
              <a:srgbClr val="A8D08C"/>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Management</a:t>
            </a:r>
            <a:endParaRPr sz="2000" b="1" i="0" u="none" strike="noStrike" cap="none">
              <a:solidFill>
                <a:schemeClr val="dk1"/>
              </a:solidFill>
              <a:latin typeface="Arial"/>
              <a:ea typeface="Arial"/>
              <a:cs typeface="Arial"/>
              <a:sym typeface="Arial"/>
            </a:endParaRPr>
          </a:p>
        </p:txBody>
      </p:sp>
      <p:sp>
        <p:nvSpPr>
          <p:cNvPr id="133" name="Google Shape;133;p22"/>
          <p:cNvSpPr/>
          <p:nvPr/>
        </p:nvSpPr>
        <p:spPr>
          <a:xfrm>
            <a:off x="2330544" y="4207455"/>
            <a:ext cx="1695740" cy="811358"/>
          </a:xfrm>
          <a:prstGeom prst="rect">
            <a:avLst/>
          </a:prstGeom>
          <a:solidFill>
            <a:srgbClr val="FFC000"/>
          </a:solidFill>
          <a:ln w="25400" cap="flat" cmpd="sng">
            <a:solidFill>
              <a:srgbClr val="A8D08C"/>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Organization</a:t>
            </a:r>
            <a:endParaRPr sz="2000" b="1" i="0" u="none" strike="noStrike" cap="none">
              <a:solidFill>
                <a:schemeClr val="dk1"/>
              </a:solidFill>
              <a:latin typeface="Arial"/>
              <a:ea typeface="Arial"/>
              <a:cs typeface="Arial"/>
              <a:sym typeface="Arial"/>
            </a:endParaRPr>
          </a:p>
        </p:txBody>
      </p:sp>
      <p:sp>
        <p:nvSpPr>
          <p:cNvPr id="134" name="Google Shape;134;p22"/>
          <p:cNvSpPr/>
          <p:nvPr/>
        </p:nvSpPr>
        <p:spPr>
          <a:xfrm>
            <a:off x="2330544" y="5649869"/>
            <a:ext cx="1695740" cy="811358"/>
          </a:xfrm>
          <a:prstGeom prst="rect">
            <a:avLst/>
          </a:prstGeom>
          <a:solidFill>
            <a:srgbClr val="FFC000"/>
          </a:solidFill>
          <a:ln w="25400" cap="flat" cmpd="sng">
            <a:solidFill>
              <a:srgbClr val="A8D08C"/>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Technology</a:t>
            </a:r>
            <a:endParaRPr sz="2000" b="1" i="0" u="none" strike="noStrike" cap="none">
              <a:solidFill>
                <a:schemeClr val="dk1"/>
              </a:solidFill>
              <a:latin typeface="Arial"/>
              <a:ea typeface="Arial"/>
              <a:cs typeface="Arial"/>
              <a:sym typeface="Arial"/>
            </a:endParaRPr>
          </a:p>
        </p:txBody>
      </p:sp>
      <p:sp>
        <p:nvSpPr>
          <p:cNvPr id="135" name="Google Shape;135;p22"/>
          <p:cNvSpPr/>
          <p:nvPr/>
        </p:nvSpPr>
        <p:spPr>
          <a:xfrm>
            <a:off x="5157091" y="4207455"/>
            <a:ext cx="1695928" cy="811358"/>
          </a:xfrm>
          <a:prstGeom prst="rect">
            <a:avLst/>
          </a:prstGeom>
          <a:solidFill>
            <a:srgbClr val="9CC2E5"/>
          </a:solidFill>
          <a:ln w="25400" cap="flat" cmpd="sng">
            <a:solidFill>
              <a:srgbClr val="9CC2E5"/>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Information </a:t>
            </a:r>
            <a:br>
              <a:rPr lang="en-US" sz="2000" b="1" i="0" u="none" strike="noStrike" cap="none">
                <a:solidFill>
                  <a:schemeClr val="dk1"/>
                </a:solidFill>
                <a:latin typeface="Arial"/>
                <a:ea typeface="Arial"/>
                <a:cs typeface="Arial"/>
                <a:sym typeface="Arial"/>
              </a:rPr>
            </a:br>
            <a:r>
              <a:rPr lang="en-US" sz="2000" b="1" i="0" u="none" strike="noStrike" cap="none">
                <a:solidFill>
                  <a:schemeClr val="dk1"/>
                </a:solidFill>
                <a:latin typeface="Arial"/>
                <a:ea typeface="Arial"/>
                <a:cs typeface="Arial"/>
                <a:sym typeface="Arial"/>
              </a:rPr>
              <a:t>System</a:t>
            </a:r>
            <a:endParaRPr sz="2000" b="1" i="0" u="none" strike="noStrike" cap="none">
              <a:solidFill>
                <a:schemeClr val="dk1"/>
              </a:solidFill>
              <a:latin typeface="Arial"/>
              <a:ea typeface="Arial"/>
              <a:cs typeface="Arial"/>
              <a:sym typeface="Arial"/>
            </a:endParaRPr>
          </a:p>
        </p:txBody>
      </p:sp>
      <p:sp>
        <p:nvSpPr>
          <p:cNvPr id="136" name="Google Shape;136;p22"/>
          <p:cNvSpPr/>
          <p:nvPr/>
        </p:nvSpPr>
        <p:spPr>
          <a:xfrm>
            <a:off x="5157091" y="1412776"/>
            <a:ext cx="1695928" cy="811358"/>
          </a:xfrm>
          <a:prstGeom prst="rect">
            <a:avLst/>
          </a:prstGeom>
          <a:solidFill>
            <a:srgbClr val="A8D08C"/>
          </a:solidFill>
          <a:ln w="25400" cap="flat" cmpd="sng">
            <a:solidFill>
              <a:srgbClr val="00B050"/>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dk1"/>
                </a:solidFill>
                <a:latin typeface="Arial"/>
                <a:ea typeface="Arial"/>
                <a:cs typeface="Arial"/>
                <a:sym typeface="Arial"/>
              </a:rPr>
              <a:t>Business </a:t>
            </a:r>
            <a:br>
              <a:rPr lang="en-US" sz="2000" b="1" i="0" u="none" strike="noStrike" cap="none">
                <a:solidFill>
                  <a:schemeClr val="dk1"/>
                </a:solidFill>
                <a:latin typeface="Arial"/>
                <a:ea typeface="Arial"/>
                <a:cs typeface="Arial"/>
                <a:sym typeface="Arial"/>
              </a:rPr>
            </a:br>
            <a:r>
              <a:rPr lang="en-US" sz="2000" b="1" i="0" u="none" strike="noStrike" cap="none">
                <a:solidFill>
                  <a:schemeClr val="dk1"/>
                </a:solidFill>
                <a:latin typeface="Arial"/>
                <a:ea typeface="Arial"/>
                <a:cs typeface="Arial"/>
                <a:sym typeface="Arial"/>
              </a:rPr>
              <a:t>Challenges</a:t>
            </a:r>
            <a:endParaRPr sz="2000" b="1" i="0" u="none" strike="noStrike" cap="none">
              <a:solidFill>
                <a:schemeClr val="dk1"/>
              </a:solidFill>
              <a:latin typeface="Arial"/>
              <a:ea typeface="Arial"/>
              <a:cs typeface="Arial"/>
              <a:sym typeface="Arial"/>
            </a:endParaRPr>
          </a:p>
        </p:txBody>
      </p:sp>
      <p:sp>
        <p:nvSpPr>
          <p:cNvPr id="137" name="Google Shape;137;p22"/>
          <p:cNvSpPr/>
          <p:nvPr/>
        </p:nvSpPr>
        <p:spPr>
          <a:xfrm>
            <a:off x="8360512" y="4207455"/>
            <a:ext cx="1695928" cy="811358"/>
          </a:xfrm>
          <a:prstGeom prst="rect">
            <a:avLst/>
          </a:prstGeom>
          <a:solidFill>
            <a:schemeClr val="accent5"/>
          </a:solidFill>
          <a:ln w="25400" cap="flat" cmpd="sng">
            <a:solidFill>
              <a:srgbClr val="EFEFEF"/>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Business </a:t>
            </a:r>
            <a:br>
              <a:rPr lang="en-US" sz="2000" b="1" i="0" u="none" strike="noStrike" cap="none">
                <a:solidFill>
                  <a:schemeClr val="lt1"/>
                </a:solidFill>
                <a:latin typeface="Arial"/>
                <a:ea typeface="Arial"/>
                <a:cs typeface="Arial"/>
                <a:sym typeface="Arial"/>
              </a:rPr>
            </a:br>
            <a:r>
              <a:rPr lang="en-US" sz="2000" b="1" i="0" u="none" strike="noStrike" cap="none">
                <a:solidFill>
                  <a:schemeClr val="lt1"/>
                </a:solidFill>
                <a:latin typeface="Arial"/>
                <a:ea typeface="Arial"/>
                <a:cs typeface="Arial"/>
                <a:sym typeface="Arial"/>
              </a:rPr>
              <a:t>Solutions</a:t>
            </a:r>
            <a:endParaRPr sz="2000" b="1" i="0" u="none" strike="noStrike" cap="none">
              <a:solidFill>
                <a:schemeClr val="lt1"/>
              </a:solidFill>
              <a:latin typeface="Arial"/>
              <a:ea typeface="Arial"/>
              <a:cs typeface="Arial"/>
              <a:sym typeface="Arial"/>
            </a:endParaRPr>
          </a:p>
        </p:txBody>
      </p:sp>
      <p:cxnSp>
        <p:nvCxnSpPr>
          <p:cNvPr id="138" name="Google Shape;138;p22"/>
          <p:cNvCxnSpPr/>
          <p:nvPr/>
        </p:nvCxnSpPr>
        <p:spPr>
          <a:xfrm>
            <a:off x="4025900" y="3170239"/>
            <a:ext cx="1131888" cy="1036637"/>
          </a:xfrm>
          <a:prstGeom prst="straightConnector1">
            <a:avLst/>
          </a:prstGeom>
          <a:noFill/>
          <a:ln w="28575" cap="flat" cmpd="sng">
            <a:solidFill>
              <a:schemeClr val="dk1"/>
            </a:solidFill>
            <a:prstDash val="solid"/>
            <a:round/>
            <a:headEnd type="none" w="sm" len="sm"/>
            <a:tailEnd type="stealth" w="lg" len="lg"/>
          </a:ln>
        </p:spPr>
      </p:cxnSp>
      <p:cxnSp>
        <p:nvCxnSpPr>
          <p:cNvPr id="139" name="Google Shape;139;p22"/>
          <p:cNvCxnSpPr/>
          <p:nvPr/>
        </p:nvCxnSpPr>
        <p:spPr>
          <a:xfrm>
            <a:off x="4025900" y="4613275"/>
            <a:ext cx="1131888" cy="0"/>
          </a:xfrm>
          <a:prstGeom prst="straightConnector1">
            <a:avLst/>
          </a:prstGeom>
          <a:noFill/>
          <a:ln w="28575" cap="flat" cmpd="sng">
            <a:solidFill>
              <a:schemeClr val="dk1"/>
            </a:solidFill>
            <a:prstDash val="solid"/>
            <a:round/>
            <a:headEnd type="none" w="sm" len="sm"/>
            <a:tailEnd type="stealth" w="lg" len="lg"/>
          </a:ln>
        </p:spPr>
      </p:cxnSp>
      <p:cxnSp>
        <p:nvCxnSpPr>
          <p:cNvPr id="140" name="Google Shape;140;p22"/>
          <p:cNvCxnSpPr/>
          <p:nvPr/>
        </p:nvCxnSpPr>
        <p:spPr>
          <a:xfrm rot="10800000" flipH="1">
            <a:off x="4025900" y="5018089"/>
            <a:ext cx="1131888" cy="1038225"/>
          </a:xfrm>
          <a:prstGeom prst="straightConnector1">
            <a:avLst/>
          </a:prstGeom>
          <a:noFill/>
          <a:ln w="28575" cap="flat" cmpd="sng">
            <a:solidFill>
              <a:schemeClr val="dk1"/>
            </a:solidFill>
            <a:prstDash val="solid"/>
            <a:round/>
            <a:headEnd type="none" w="sm" len="sm"/>
            <a:tailEnd type="stealth" w="lg" len="lg"/>
          </a:ln>
        </p:spPr>
      </p:cxnSp>
      <p:cxnSp>
        <p:nvCxnSpPr>
          <p:cNvPr id="141" name="Google Shape;141;p22"/>
          <p:cNvCxnSpPr/>
          <p:nvPr/>
        </p:nvCxnSpPr>
        <p:spPr>
          <a:xfrm>
            <a:off x="6853239" y="4613275"/>
            <a:ext cx="1506537" cy="0"/>
          </a:xfrm>
          <a:prstGeom prst="straightConnector1">
            <a:avLst/>
          </a:prstGeom>
          <a:noFill/>
          <a:ln w="28575" cap="flat" cmpd="sng">
            <a:solidFill>
              <a:schemeClr val="dk1"/>
            </a:solidFill>
            <a:prstDash val="solid"/>
            <a:round/>
            <a:headEnd type="none" w="sm" len="sm"/>
            <a:tailEnd type="stealth" w="lg" len="lg"/>
          </a:ln>
        </p:spPr>
      </p:cxnSp>
      <p:cxnSp>
        <p:nvCxnSpPr>
          <p:cNvPr id="142" name="Google Shape;142;p22"/>
          <p:cNvCxnSpPr/>
          <p:nvPr/>
        </p:nvCxnSpPr>
        <p:spPr>
          <a:xfrm rot="5400000" flipH="1">
            <a:off x="6836538" y="1834325"/>
            <a:ext cx="2389200" cy="2355900"/>
          </a:xfrm>
          <a:prstGeom prst="bentConnector2">
            <a:avLst/>
          </a:prstGeom>
          <a:noFill/>
          <a:ln w="28575" cap="flat" cmpd="sng">
            <a:solidFill>
              <a:schemeClr val="dk1"/>
            </a:solidFill>
            <a:prstDash val="solid"/>
            <a:round/>
            <a:headEnd type="none" w="sm" len="sm"/>
            <a:tailEnd type="stealth" w="lg" len="lg"/>
          </a:ln>
        </p:spPr>
      </p:cxnSp>
      <p:cxnSp>
        <p:nvCxnSpPr>
          <p:cNvPr id="143" name="Google Shape;143;p22"/>
          <p:cNvCxnSpPr/>
          <p:nvPr/>
        </p:nvCxnSpPr>
        <p:spPr>
          <a:xfrm flipH="1">
            <a:off x="3178089" y="1817689"/>
            <a:ext cx="1979700" cy="947700"/>
          </a:xfrm>
          <a:prstGeom prst="bentConnector2">
            <a:avLst/>
          </a:prstGeom>
          <a:noFill/>
          <a:ln w="28575" cap="flat" cmpd="sng">
            <a:solidFill>
              <a:schemeClr val="dk1"/>
            </a:solidFill>
            <a:prstDash val="solid"/>
            <a:round/>
            <a:headEnd type="none" w="sm" len="sm"/>
            <a:tailEnd type="stealth" w="lg" len="lg"/>
          </a:ln>
        </p:spPr>
      </p:cxnSp>
      <p:sp>
        <p:nvSpPr>
          <p:cNvPr id="144" name="Google Shape;144;p22"/>
          <p:cNvSpPr txBox="1">
            <a:spLocks noGrp="1"/>
          </p:cNvSpPr>
          <p:nvPr>
            <p:ph type="ftr" idx="4294967295"/>
          </p:nvPr>
        </p:nvSpPr>
        <p:spPr>
          <a:xfrm>
            <a:off x="1992313" y="6597650"/>
            <a:ext cx="7848600" cy="2603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000"/>
              <a:t>Source: Kenneth C. Laudon &amp; Jane P. Laudon (2014), Management Information Systems: Managing the Digital Firm, Thirteenth Edition, Pearson.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SẢN PHẨM PHẦN MỀM</a:t>
            </a:r>
            <a:endParaRPr/>
          </a:p>
        </p:txBody>
      </p:sp>
      <p:sp>
        <p:nvSpPr>
          <p:cNvPr id="150" name="Google Shape;150;p2"/>
          <p:cNvSpPr txBox="1">
            <a:spLocks noGrp="1"/>
          </p:cNvSpPr>
          <p:nvPr>
            <p:ph type="body" idx="1"/>
          </p:nvPr>
        </p:nvSpPr>
        <p:spPr>
          <a:xfrm>
            <a:off x="497983" y="1193007"/>
            <a:ext cx="11144288" cy="51293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1F3864"/>
              </a:buClr>
              <a:buSzPts val="2400"/>
              <a:buFont typeface="Noto Sans Symbols"/>
              <a:buChar char="▪"/>
            </a:pPr>
            <a:r>
              <a:rPr lang="en-US"/>
              <a:t>Các sản phẩm phần mềm là các hệ thống phần mềm chung cung cấp chức năng hữu ích cho nhiều đối tượng khách hàng.</a:t>
            </a:r>
            <a:endParaRPr/>
          </a:p>
          <a:p>
            <a:pPr marL="228600" lvl="0" indent="-228600" algn="l" rtl="0">
              <a:lnSpc>
                <a:spcPct val="90000"/>
              </a:lnSpc>
              <a:spcBef>
                <a:spcPts val="1000"/>
              </a:spcBef>
              <a:spcAft>
                <a:spcPts val="0"/>
              </a:spcAft>
              <a:buClr>
                <a:srgbClr val="1F3864"/>
              </a:buClr>
              <a:buSzPts val="2400"/>
              <a:buFont typeface="Noto Sans Symbols"/>
              <a:buChar char="▪"/>
            </a:pPr>
            <a:r>
              <a:rPr lang="en-US"/>
              <a:t>Nhiều loại sản phẩm phần mềm có mặt trong các hệ thống kinh doanh quy mô lớn (ví dụ: MS Excel) thông qua các sản phẩm cá nhân (ví dụ: Evernote) đến các ứng dụng và trò chơi điện thoại di động đơn giản (ví dụ: Suduko).</a:t>
            </a:r>
            <a:endParaRPr/>
          </a:p>
          <a:p>
            <a:pPr marL="228600" lvl="0" indent="-228600" algn="l" rtl="0">
              <a:lnSpc>
                <a:spcPct val="90000"/>
              </a:lnSpc>
              <a:spcBef>
                <a:spcPts val="1000"/>
              </a:spcBef>
              <a:spcAft>
                <a:spcPts val="0"/>
              </a:spcAft>
              <a:buClr>
                <a:srgbClr val="1F3864"/>
              </a:buClr>
              <a:buSzPts val="2400"/>
              <a:buFont typeface="Noto Sans Symbols"/>
              <a:buChar char="▪"/>
            </a:pPr>
            <a:r>
              <a:rPr lang="en-US"/>
              <a:t>Các phương pháp và kỹ thuật công nghệ sản phẩm phần mềm đã phát triển từ các kỹ thuật công nghệ phần mềm hỗ trợ phát triển các hệ thống phần mềm tùy chỉnh, một lần.</a:t>
            </a:r>
            <a:endParaRPr/>
          </a:p>
          <a:p>
            <a:pPr marL="228600" lvl="0" indent="-228600" algn="l" rtl="0">
              <a:lnSpc>
                <a:spcPct val="90000"/>
              </a:lnSpc>
              <a:spcBef>
                <a:spcPts val="1000"/>
              </a:spcBef>
              <a:spcAft>
                <a:spcPts val="0"/>
              </a:spcAft>
              <a:buClr>
                <a:srgbClr val="1F3864"/>
              </a:buClr>
              <a:buSzPts val="2400"/>
              <a:buFont typeface="Noto Sans Symbols"/>
              <a:buChar char="▪"/>
            </a:pPr>
            <a:r>
              <a:rPr lang="en-US"/>
              <a:t>Các hệ thống phần mềm chuyên dụng rất quan trọng đối với các doanh nghiệp lớn, chính phủ.</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Phân loại phần mềm</a:t>
            </a:r>
            <a:endParaRPr/>
          </a:p>
        </p:txBody>
      </p:sp>
      <p:sp>
        <p:nvSpPr>
          <p:cNvPr id="156" name="Google Shape;156;p3"/>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1F3864"/>
              </a:buClr>
              <a:buSzPts val="2400"/>
              <a:buFont typeface="Noto Sans Symbols"/>
              <a:buChar char="▪"/>
            </a:pPr>
            <a:r>
              <a:rPr lang="en-US"/>
              <a:t>Custom software: phần mềm chuyên dụng</a:t>
            </a:r>
            <a:endParaRPr/>
          </a:p>
          <a:p>
            <a:pPr marL="228600" lvl="0" indent="-228600" algn="l" rtl="0">
              <a:lnSpc>
                <a:spcPct val="90000"/>
              </a:lnSpc>
              <a:spcBef>
                <a:spcPts val="1000"/>
              </a:spcBef>
              <a:spcAft>
                <a:spcPts val="0"/>
              </a:spcAft>
              <a:buClr>
                <a:srgbClr val="1F3864"/>
              </a:buClr>
              <a:buSzPts val="2400"/>
              <a:buFont typeface="Noto Sans Symbols"/>
              <a:buChar char="▪"/>
            </a:pPr>
            <a:r>
              <a:rPr lang="en-US"/>
              <a:t>Generic software: phần mềm thông dụng/thương mại (COTS: Commercial Off The Shell)</a:t>
            </a:r>
            <a:endParaRPr/>
          </a:p>
          <a:p>
            <a:pPr marL="228600" lvl="0" indent="-228600" algn="l" rtl="0">
              <a:lnSpc>
                <a:spcPct val="90000"/>
              </a:lnSpc>
              <a:spcBef>
                <a:spcPts val="1000"/>
              </a:spcBef>
              <a:spcAft>
                <a:spcPts val="0"/>
              </a:spcAft>
              <a:buClr>
                <a:srgbClr val="1F3864"/>
              </a:buClr>
              <a:buSzPts val="2400"/>
              <a:buFont typeface="Noto Sans Symbols"/>
              <a:buChar char="▪"/>
            </a:pPr>
            <a:r>
              <a:rPr lang="en-US"/>
              <a:t>Embedded software: phần mềm nhúng.</a:t>
            </a:r>
            <a:endParaRPr/>
          </a:p>
        </p:txBody>
      </p:sp>
      <p:graphicFrame>
        <p:nvGraphicFramePr>
          <p:cNvPr id="157" name="Google Shape;157;p3"/>
          <p:cNvGraphicFramePr/>
          <p:nvPr/>
        </p:nvGraphicFramePr>
        <p:xfrm>
          <a:off x="1274763" y="3219450"/>
          <a:ext cx="8021637" cy="3341688"/>
        </p:xfrm>
        <a:graphic>
          <a:graphicData uri="http://schemas.openxmlformats.org/presentationml/2006/ole">
            <mc:AlternateContent xmlns:mc="http://schemas.openxmlformats.org/markup-compatibility/2006">
              <mc:Choice xmlns:v="urn:schemas-microsoft-com:vml" Requires="v">
                <p:oleObj r:id="rId3" imgW="8021637" imgH="3341688" progId="Word.Document.8">
                  <p:embed/>
                </p:oleObj>
              </mc:Choice>
              <mc:Fallback>
                <p:oleObj r:id="rId3" imgW="8021637" imgH="3341688" progId="Word.Document.8">
                  <p:embed/>
                  <p:pic>
                    <p:nvPicPr>
                      <p:cNvPr id="157" name="Google Shape;157;p3"/>
                      <p:cNvPicPr preferRelativeResize="0"/>
                      <p:nvPr/>
                    </p:nvPicPr>
                    <p:blipFill rotWithShape="1">
                      <a:blip r:embed="rId4">
                        <a:alphaModFix/>
                      </a:blip>
                      <a:srcRect/>
                      <a:stretch/>
                    </p:blipFill>
                    <p:spPr>
                      <a:xfrm>
                        <a:off x="1274763" y="3219450"/>
                        <a:ext cx="8021637" cy="3341688"/>
                      </a:xfrm>
                      <a:prstGeom prst="rect">
                        <a:avLst/>
                      </a:prstGeom>
                      <a:no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Công nghệ phần mềm dựa trên </a:t>
            </a:r>
            <a:r>
              <a:rPr lang="en-US">
                <a:solidFill>
                  <a:srgbClr val="F4B081"/>
                </a:solidFill>
              </a:rPr>
              <a:t>dự án </a:t>
            </a:r>
            <a:r>
              <a:rPr lang="en-US"/>
              <a:t>(Project-based SE)</a:t>
            </a:r>
            <a:endParaRPr/>
          </a:p>
        </p:txBody>
      </p:sp>
      <p:sp>
        <p:nvSpPr>
          <p:cNvPr id="163" name="Google Shape;163;p4"/>
          <p:cNvSpPr txBox="1">
            <a:spLocks noGrp="1"/>
          </p:cNvSpPr>
          <p:nvPr>
            <p:ph type="body" idx="1"/>
          </p:nvPr>
        </p:nvSpPr>
        <p:spPr>
          <a:xfrm>
            <a:off x="497984" y="1193007"/>
            <a:ext cx="6373464" cy="512939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1F3864"/>
              </a:buClr>
              <a:buSzPct val="100000"/>
              <a:buFont typeface="Noto Sans Symbols"/>
              <a:buChar char="▪"/>
            </a:pPr>
            <a:r>
              <a:rPr lang="en-US">
                <a:solidFill>
                  <a:srgbClr val="833C0B"/>
                </a:solidFill>
              </a:rPr>
              <a:t>Điểm khởi đầu </a:t>
            </a:r>
            <a:r>
              <a:rPr lang="en-US"/>
              <a:t>cho việc phát triển phần mềm là một tập hợp các </a:t>
            </a:r>
            <a:r>
              <a:rPr lang="en-US">
                <a:solidFill>
                  <a:srgbClr val="833C0B"/>
                </a:solidFill>
              </a:rPr>
              <a:t>'yêu cầu phần mềm' </a:t>
            </a:r>
            <a:r>
              <a:rPr lang="en-US"/>
              <a:t>do khách hàng bên ngoài sở hữu và đặt ra những gì họ muốn một hệ thống phần mềm thực hiện để hỗ trợ các quy trình kinh doanh của họ.</a:t>
            </a:r>
            <a:endParaRPr/>
          </a:p>
          <a:p>
            <a:pPr marL="228600" lvl="0" indent="-228600" algn="l" rtl="0">
              <a:lnSpc>
                <a:spcPct val="90000"/>
              </a:lnSpc>
              <a:spcBef>
                <a:spcPts val="1000"/>
              </a:spcBef>
              <a:spcAft>
                <a:spcPts val="0"/>
              </a:spcAft>
              <a:buClr>
                <a:srgbClr val="1F3864"/>
              </a:buClr>
              <a:buSzPct val="100000"/>
              <a:buFont typeface="Noto Sans Symbols"/>
              <a:buChar char="▪"/>
            </a:pPr>
            <a:r>
              <a:rPr lang="en-US"/>
              <a:t>Phần mềm được </a:t>
            </a:r>
            <a:r>
              <a:rPr lang="en-US">
                <a:solidFill>
                  <a:srgbClr val="833C0B"/>
                </a:solidFill>
              </a:rPr>
              <a:t>phát triển </a:t>
            </a:r>
            <a:r>
              <a:rPr lang="en-US"/>
              <a:t>bởi một công ty phần mềm, người thiết kế và triển khai một hệ thống cung cấp chức năng để </a:t>
            </a:r>
            <a:r>
              <a:rPr lang="en-US">
                <a:solidFill>
                  <a:srgbClr val="833C0B"/>
                </a:solidFill>
              </a:rPr>
              <a:t>đáp ứng các yêu cầu</a:t>
            </a:r>
            <a:r>
              <a:rPr lang="en-US"/>
              <a:t>.</a:t>
            </a:r>
            <a:endParaRPr/>
          </a:p>
          <a:p>
            <a:pPr marL="228600" lvl="0" indent="-228600" algn="l" rtl="0">
              <a:lnSpc>
                <a:spcPct val="90000"/>
              </a:lnSpc>
              <a:spcBef>
                <a:spcPts val="1000"/>
              </a:spcBef>
              <a:spcAft>
                <a:spcPts val="0"/>
              </a:spcAft>
              <a:buClr>
                <a:srgbClr val="1F3864"/>
              </a:buClr>
              <a:buSzPct val="100000"/>
              <a:buFont typeface="Noto Sans Symbols"/>
              <a:buChar char="▪"/>
            </a:pPr>
            <a:r>
              <a:rPr lang="en-US">
                <a:solidFill>
                  <a:srgbClr val="833C0B"/>
                </a:solidFill>
              </a:rPr>
              <a:t>Khách hàng </a:t>
            </a:r>
            <a:r>
              <a:rPr lang="en-US"/>
              <a:t>có thể </a:t>
            </a:r>
            <a:r>
              <a:rPr lang="en-US">
                <a:solidFill>
                  <a:srgbClr val="833C0B"/>
                </a:solidFill>
              </a:rPr>
              <a:t>thay đổi các yêu cầu </a:t>
            </a:r>
            <a:r>
              <a:rPr lang="en-US"/>
              <a:t>bất cứ lúc nào để đáp ứng với những thay đổi kinh doanh (họ thường làm như vậy). </a:t>
            </a:r>
            <a:endParaRPr/>
          </a:p>
          <a:p>
            <a:pPr marL="228600" lvl="0" indent="-228600" algn="l" rtl="0">
              <a:lnSpc>
                <a:spcPct val="90000"/>
              </a:lnSpc>
              <a:spcBef>
                <a:spcPts val="1000"/>
              </a:spcBef>
              <a:spcAft>
                <a:spcPts val="0"/>
              </a:spcAft>
              <a:buClr>
                <a:srgbClr val="1F3864"/>
              </a:buClr>
              <a:buSzPct val="100000"/>
              <a:buFont typeface="Noto Sans Symbols"/>
              <a:buChar char="▪"/>
            </a:pPr>
            <a:r>
              <a:rPr lang="en-US"/>
              <a:t>Nhà phát triển phải </a:t>
            </a:r>
            <a:r>
              <a:rPr lang="en-US">
                <a:solidFill>
                  <a:srgbClr val="833C0B"/>
                </a:solidFill>
              </a:rPr>
              <a:t>thay đổi phần mềm </a:t>
            </a:r>
            <a:r>
              <a:rPr lang="en-US"/>
              <a:t>để phản ánh những thay đổi yêu cầu này.Phần mềm chuyên dụng thường có thời gian sử dụng lâu dài (10 năm trở lên) và nó phải </a:t>
            </a:r>
            <a:r>
              <a:rPr lang="en-US">
                <a:solidFill>
                  <a:srgbClr val="833C0B"/>
                </a:solidFill>
              </a:rPr>
              <a:t>được hỗ trợ </a:t>
            </a:r>
            <a:r>
              <a:rPr lang="en-US"/>
              <a:t>trong suốt thời gian sử dụng đó.</a:t>
            </a:r>
            <a:endParaRPr/>
          </a:p>
        </p:txBody>
      </p:sp>
      <p:pic>
        <p:nvPicPr>
          <p:cNvPr id="164" name="Google Shape;164;p4"/>
          <p:cNvPicPr preferRelativeResize="0"/>
          <p:nvPr/>
        </p:nvPicPr>
        <p:blipFill rotWithShape="1">
          <a:blip r:embed="rId3">
            <a:alphaModFix/>
          </a:blip>
          <a:srcRect/>
          <a:stretch/>
        </p:blipFill>
        <p:spPr>
          <a:xfrm>
            <a:off x="6624565" y="1600200"/>
            <a:ext cx="5533276" cy="350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400"/>
              <a:buNone/>
            </a:pPr>
            <a:r>
              <a:rPr lang="en-US"/>
              <a:t>Công nghệ phần mềm dựa trên </a:t>
            </a:r>
            <a:r>
              <a:rPr lang="en-US">
                <a:solidFill>
                  <a:srgbClr val="F4B081"/>
                </a:solidFill>
              </a:rPr>
              <a:t>sản phẩm </a:t>
            </a:r>
            <a:r>
              <a:rPr lang="en-US"/>
              <a:t>(Product SE)</a:t>
            </a:r>
            <a:endParaRPr/>
          </a:p>
        </p:txBody>
      </p:sp>
      <p:sp>
        <p:nvSpPr>
          <p:cNvPr id="170" name="Google Shape;170;p5"/>
          <p:cNvSpPr txBox="1">
            <a:spLocks noGrp="1"/>
          </p:cNvSpPr>
          <p:nvPr>
            <p:ph type="body" idx="1"/>
          </p:nvPr>
        </p:nvSpPr>
        <p:spPr>
          <a:xfrm>
            <a:off x="497983" y="1193007"/>
            <a:ext cx="7147529" cy="512939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1F3864"/>
              </a:buClr>
              <a:buSzPts val="2400"/>
              <a:buFont typeface="Noto Sans Symbols"/>
              <a:buChar char="▪"/>
            </a:pPr>
            <a:r>
              <a:rPr lang="en-US">
                <a:solidFill>
                  <a:srgbClr val="833C0B"/>
                </a:solidFill>
              </a:rPr>
              <a:t>Điểm khởi đầu </a:t>
            </a:r>
            <a:r>
              <a:rPr lang="en-US"/>
              <a:t>để phát triển sản phẩm là </a:t>
            </a:r>
            <a:r>
              <a:rPr lang="en-US">
                <a:solidFill>
                  <a:srgbClr val="833C0B"/>
                </a:solidFill>
              </a:rPr>
              <a:t>một cơ hội kinh doanh </a:t>
            </a:r>
            <a:r>
              <a:rPr lang="en-US"/>
              <a:t>được xác định bởi các cá nhân hoặc công ty. Họ phát triển một sản phẩm phần mềm để tận dụng cơ hội này và bán nó cho khách hàng.</a:t>
            </a:r>
            <a:endParaRPr/>
          </a:p>
          <a:p>
            <a:pPr marL="228600" lvl="0" indent="-228600" algn="l" rtl="0">
              <a:lnSpc>
                <a:spcPct val="90000"/>
              </a:lnSpc>
              <a:spcBef>
                <a:spcPts val="1000"/>
              </a:spcBef>
              <a:spcAft>
                <a:spcPts val="0"/>
              </a:spcAft>
              <a:buClr>
                <a:srgbClr val="1F3864"/>
              </a:buClr>
              <a:buSzPts val="2400"/>
              <a:buFont typeface="Noto Sans Symbols"/>
              <a:buChar char="▪"/>
            </a:pPr>
            <a:r>
              <a:rPr lang="en-US"/>
              <a:t>Công ty đã xác định thiết kế và triển khai một tập hợp các </a:t>
            </a:r>
            <a:r>
              <a:rPr lang="en-US">
                <a:solidFill>
                  <a:srgbClr val="833C0B"/>
                </a:solidFill>
              </a:rPr>
              <a:t>tính năng phần mềm </a:t>
            </a:r>
            <a:r>
              <a:rPr lang="en-US"/>
              <a:t>để hiện thực hóa cơ hội và sẽ hữu ích cho khách hàng.</a:t>
            </a:r>
            <a:endParaRPr/>
          </a:p>
          <a:p>
            <a:pPr marL="228600" lvl="0" indent="-228600" algn="l" rtl="0">
              <a:lnSpc>
                <a:spcPct val="90000"/>
              </a:lnSpc>
              <a:spcBef>
                <a:spcPts val="1000"/>
              </a:spcBef>
              <a:spcAft>
                <a:spcPts val="0"/>
              </a:spcAft>
              <a:buClr>
                <a:srgbClr val="1F3864"/>
              </a:buClr>
              <a:buSzPts val="2400"/>
              <a:buFont typeface="Noto Sans Symbols"/>
              <a:buChar char="▪"/>
            </a:pPr>
            <a:r>
              <a:rPr lang="en-US"/>
              <a:t>Công ty phát triển phần mềm chịu trách nhiệm quyết định về thời gian phát triển, những tính năng nào cần bao gồm và khi nào sản phẩm nên thay đổi.</a:t>
            </a:r>
            <a:endParaRPr/>
          </a:p>
          <a:p>
            <a:pPr marL="228600" lvl="0" indent="-228600" algn="l" rtl="0">
              <a:lnSpc>
                <a:spcPct val="90000"/>
              </a:lnSpc>
              <a:spcBef>
                <a:spcPts val="1000"/>
              </a:spcBef>
              <a:spcAft>
                <a:spcPts val="0"/>
              </a:spcAft>
              <a:buClr>
                <a:srgbClr val="1F3864"/>
              </a:buClr>
              <a:buSzPts val="2400"/>
              <a:buFont typeface="Noto Sans Symbols"/>
              <a:buChar char="▪"/>
            </a:pPr>
            <a:r>
              <a:rPr lang="en-US"/>
              <a:t>Cung cấp nhanh chóng các sản phẩm phần mềm là điều cần thiết để nắm bắt thị trường cho loại sản phẩm đó.</a:t>
            </a:r>
            <a:endParaRPr/>
          </a:p>
        </p:txBody>
      </p:sp>
      <p:pic>
        <p:nvPicPr>
          <p:cNvPr id="171" name="Google Shape;171;p5"/>
          <p:cNvPicPr preferRelativeResize="0"/>
          <p:nvPr/>
        </p:nvPicPr>
        <p:blipFill rotWithShape="1">
          <a:blip r:embed="rId3">
            <a:alphaModFix/>
          </a:blip>
          <a:srcRect/>
          <a:stretch/>
        </p:blipFill>
        <p:spPr>
          <a:xfrm>
            <a:off x="7288212" y="1447800"/>
            <a:ext cx="4903788" cy="34528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118375" y="107664"/>
            <a:ext cx="10534828" cy="7166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55555"/>
              <a:buNone/>
            </a:pPr>
            <a:r>
              <a:rPr lang="en-US"/>
              <a:t>Dòng sản phẩm phần mềm và nền tảng </a:t>
            </a:r>
            <a:br>
              <a:rPr lang="en-US"/>
            </a:br>
            <a:r>
              <a:rPr lang="en-US"/>
              <a:t>Software product lines &amp; platforms</a:t>
            </a:r>
            <a:endParaRPr/>
          </a:p>
        </p:txBody>
      </p:sp>
      <p:sp>
        <p:nvSpPr>
          <p:cNvPr id="177" name="Google Shape;177;p6"/>
          <p:cNvSpPr txBox="1">
            <a:spLocks noGrp="1"/>
          </p:cNvSpPr>
          <p:nvPr>
            <p:ph type="body" idx="1"/>
          </p:nvPr>
        </p:nvSpPr>
        <p:spPr>
          <a:xfrm>
            <a:off x="497983" y="1193007"/>
            <a:ext cx="11196033" cy="51293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1F3864"/>
              </a:buClr>
              <a:buSzPts val="2400"/>
              <a:buFont typeface="Noto Sans Symbols"/>
              <a:buChar char="▪"/>
            </a:pPr>
            <a:r>
              <a:rPr lang="en-US"/>
              <a:t>Dòng sản phẩm phần mềm</a:t>
            </a:r>
            <a:endParaRPr/>
          </a:p>
          <a:p>
            <a:pPr marL="685800" lvl="1" indent="-228600" algn="l" rtl="0">
              <a:lnSpc>
                <a:spcPct val="90000"/>
              </a:lnSpc>
              <a:spcBef>
                <a:spcPts val="500"/>
              </a:spcBef>
              <a:spcAft>
                <a:spcPts val="0"/>
              </a:spcAft>
              <a:buSzPts val="2000"/>
              <a:buChar char="▪"/>
            </a:pPr>
            <a:r>
              <a:rPr lang="en-US"/>
              <a:t> Một tập hợp các sản phẩm phần mềm có chung một lõi (core). Mỗi thành viên của dòng sản phẩm bao gồm các điều chỉnh và bổ sung dành riêng cho khách hàng. Các dòng sản phẩm phần mềm có thể được sử dụng để triển khai các hệ thống chuyên dụng với nhu cầu cụ thể mà phần mềm thương mại không thể đáp ứng được.</a:t>
            </a:r>
            <a:endParaRPr/>
          </a:p>
          <a:p>
            <a:pPr marL="228600" lvl="0" indent="-228600" algn="l" rtl="0">
              <a:lnSpc>
                <a:spcPct val="90000"/>
              </a:lnSpc>
              <a:spcBef>
                <a:spcPts val="1000"/>
              </a:spcBef>
              <a:spcAft>
                <a:spcPts val="0"/>
              </a:spcAft>
              <a:buClr>
                <a:srgbClr val="1F3864"/>
              </a:buClr>
              <a:buSzPts val="2400"/>
              <a:buFont typeface="Noto Sans Symbols"/>
              <a:buChar char="▪"/>
            </a:pPr>
            <a:r>
              <a:rPr lang="en-US"/>
              <a:t>Nền tảng </a:t>
            </a:r>
            <a:endParaRPr/>
          </a:p>
          <a:p>
            <a:pPr marL="685800" lvl="1" indent="-228600" algn="l" rtl="0">
              <a:lnSpc>
                <a:spcPct val="90000"/>
              </a:lnSpc>
              <a:spcBef>
                <a:spcPts val="500"/>
              </a:spcBef>
              <a:spcAft>
                <a:spcPts val="0"/>
              </a:spcAft>
              <a:buSzPts val="2000"/>
              <a:buChar char="▪"/>
            </a:pPr>
            <a:r>
              <a:rPr lang="en-US"/>
              <a:t>Một sản phẩm phần mềm (hoặc phần mềm+phần cứng) bao gồm chức năng để các ứng dụng mới có thể được xây dựng trên đó.</a:t>
            </a:r>
            <a:endParaRPr/>
          </a:p>
          <a:p>
            <a:pPr marL="685800" lvl="1" indent="-228600" algn="l" rtl="0">
              <a:lnSpc>
                <a:spcPct val="90000"/>
              </a:lnSpc>
              <a:spcBef>
                <a:spcPts val="500"/>
              </a:spcBef>
              <a:spcAft>
                <a:spcPts val="0"/>
              </a:spcAft>
              <a:buSzPts val="2000"/>
              <a:buChar char="▪"/>
            </a:pPr>
            <a:r>
              <a:rPr lang="en-US"/>
              <a:t>VD: Nền tảng Facebook cung cấp một bộ chức năng sản phẩm phong phú nhưng cũng cung cấp hỗ trợ để tạo 'ứng dụng Facebook'. Những tính năng này thêm các tính năng mới có thể được sử dụng bởi một doanh nghiệp hoặc một nhóm sở thích trên Facebook.</a:t>
            </a:r>
            <a:endParaRPr/>
          </a:p>
        </p:txBody>
      </p:sp>
    </p:spTree>
  </p:cSld>
  <p:clrMapOvr>
    <a:masterClrMapping/>
  </p:clrMapOvr>
</p:sld>
</file>

<file path=ppt/theme/theme1.xml><?xml version="1.0" encoding="utf-8"?>
<a:theme xmlns:a="http://schemas.openxmlformats.org/drawingml/2006/main" name="P0731414_smart_IOT">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2377</Words>
  <Application>Microsoft Office PowerPoint</Application>
  <PresentationFormat>Widescreen</PresentationFormat>
  <Paragraphs>449</Paragraphs>
  <Slides>34</Slides>
  <Notes>34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Noto Sans Symbols</vt:lpstr>
      <vt:lpstr>Calibri</vt:lpstr>
      <vt:lpstr>Tahoma</vt:lpstr>
      <vt:lpstr>Arial</vt:lpstr>
      <vt:lpstr>P0731414_smart_IOT</vt:lpstr>
      <vt:lpstr>Microsoft Word 97 - 2003 Document</vt:lpstr>
      <vt:lpstr>CHƯƠNG 1 GIỚI THIỆU CÔNG NGHỆ PHẦN MỀM</vt:lpstr>
      <vt:lpstr>PowerPoint Presentation</vt:lpstr>
      <vt:lpstr>Information Management (MIS) Information Systems</vt:lpstr>
      <vt:lpstr>Fundamental MIS Concepts</vt:lpstr>
      <vt:lpstr>SẢN PHẨM PHẦN MỀM</vt:lpstr>
      <vt:lpstr>Phân loại phần mềm</vt:lpstr>
      <vt:lpstr>Công nghệ phần mềm dựa trên dự án (Project-based SE)</vt:lpstr>
      <vt:lpstr>Công nghệ phần mềm dựa trên sản phẩm (Product SE)</vt:lpstr>
      <vt:lpstr>Dòng sản phẩm phần mềm và nền tảng  Software product lines &amp; platforms</vt:lpstr>
      <vt:lpstr>Các mô hình thực thi phần mềm</vt:lpstr>
      <vt:lpstr>Các mô hình thực thi phần mềm</vt:lpstr>
      <vt:lpstr>Các vấn đề của quản lý sản phẩm</vt:lpstr>
      <vt:lpstr>Các tương tác kỹ thuật trong quản lý sản phẩm</vt:lpstr>
      <vt:lpstr>Vòng đời phát triển phần mềm (SDLC)  Mô hình thác nước</vt:lpstr>
      <vt:lpstr>Phát triển dựa trên kế hoạch và Phát triển agile</vt:lpstr>
      <vt:lpstr>Sự liên tục của vòng đời phần mềm</vt:lpstr>
      <vt:lpstr>Predictive life cycle - Vòng đời dự định trước </vt:lpstr>
      <vt:lpstr>Iterative life cycle – Vòng đời lặp</vt:lpstr>
      <vt:lpstr>Vòng đời phần mềm có kích thước tăng trưởng tùy ý Life cycle of Varying-Sized Increments</vt:lpstr>
      <vt:lpstr>Iteration-based and Flow-based Agile life cycles</vt:lpstr>
      <vt:lpstr>Từ người dùng đến tính năng</vt:lpstr>
      <vt:lpstr>Multi-tier client-server architecture Kiến trúc client-server đa tầng</vt:lpstr>
      <vt:lpstr>Service-oriented architecture – Kiến trúc hướng dịch vụ</vt:lpstr>
      <vt:lpstr>PowerPoint Presentation</vt:lpstr>
      <vt:lpstr>Everything as a service</vt:lpstr>
      <vt:lpstr>Software as a service (SaaS)</vt:lpstr>
      <vt:lpstr>Kiến trúc Microservices – Các câu hỏi thiết kế quan trọng</vt:lpstr>
      <vt:lpstr>Các loại nguy cơ an toàn</vt:lpstr>
      <vt:lpstr>Các thuộc tính của chất lượng phần mềm</vt:lpstr>
      <vt:lpstr>Tiến trình refactoring</vt:lpstr>
      <vt:lpstr>Kiểm thử chức năng</vt:lpstr>
      <vt:lpstr>Test-driven development (TDD) Phát triển hướng kiểm thử</vt:lpstr>
      <vt:lpstr>DevOps</vt:lpstr>
      <vt:lpstr>Quản lý mã và DevOps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 CÔNG NGHỆ PHẦN MỀM</dc:title>
  <dc:creator>Bao An Nguyen</dc:creator>
  <cp:lastModifiedBy>Nguyen Bao An</cp:lastModifiedBy>
  <cp:revision>1</cp:revision>
  <dcterms:created xsi:type="dcterms:W3CDTF">2019-05-06T09:02:09Z</dcterms:created>
  <dcterms:modified xsi:type="dcterms:W3CDTF">2023-01-30T09:32:26Z</dcterms:modified>
</cp:coreProperties>
</file>