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76" r:id="rId6"/>
    <p:sldId id="257" r:id="rId7"/>
    <p:sldId id="295" r:id="rId8"/>
    <p:sldId id="294" r:id="rId9"/>
    <p:sldId id="337" r:id="rId10"/>
    <p:sldId id="296" r:id="rId11"/>
    <p:sldId id="260" r:id="rId12"/>
    <p:sldId id="338" r:id="rId13"/>
    <p:sldId id="339" r:id="rId14"/>
    <p:sldId id="340" r:id="rId15"/>
    <p:sldId id="342" r:id="rId16"/>
    <p:sldId id="345" r:id="rId17"/>
    <p:sldId id="344" r:id="rId18"/>
    <p:sldId id="346" r:id="rId19"/>
    <p:sldId id="347" r:id="rId20"/>
    <p:sldId id="350" r:id="rId21"/>
    <p:sldId id="357" r:id="rId22"/>
    <p:sldId id="356" r:id="rId23"/>
    <p:sldId id="358" r:id="rId24"/>
    <p:sldId id="379" r:id="rId25"/>
    <p:sldId id="380" r:id="rId26"/>
    <p:sldId id="360" r:id="rId27"/>
    <p:sldId id="361" r:id="rId28"/>
    <p:sldId id="359" r:id="rId29"/>
    <p:sldId id="362" r:id="rId30"/>
    <p:sldId id="352" r:id="rId31"/>
    <p:sldId id="370" r:id="rId32"/>
    <p:sldId id="371" r:id="rId33"/>
    <p:sldId id="382" r:id="rId34"/>
    <p:sldId id="367" r:id="rId35"/>
    <p:sldId id="348" r:id="rId36"/>
    <p:sldId id="378" r:id="rId37"/>
    <p:sldId id="375" r:id="rId38"/>
    <p:sldId id="349" r:id="rId39"/>
    <p:sldId id="383" r:id="rId40"/>
    <p:sldId id="377" r:id="rId41"/>
    <p:sldId id="30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77C97F-AD16-7306-61E3-58C22FBF3ADE}" name="Tran Van Toan 20214932" initials="TVT2" userId="S::Toan.TV214932@sis.hust.edu.vn::cab34314-403c-46c4-baac-963e133633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3E3FF-58B0-421F-997A-69D6EC56B8D9}" v="320" vWet="322" dt="2023-07-17T04:11:53.206"/>
    <p1510:client id="{BDBE27C1-A880-0798-924B-F634E98B2297}" v="1310" dt="2023-07-16T23:05:18.996"/>
    <p1510:client id="{C9D9B2EF-2270-4833-82AE-0D7EAE97E76B}" v="1619" dt="2023-07-17T04:29:16.758"/>
    <p1510:client id="{F61860F4-6E4B-1F0F-0184-BAD7D847407C}" v="2" dt="2023-07-17T04:24:14.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51E2-C16D-6EB3-A8B3-F3E2DD5A15D2}"/>
              </a:ext>
            </a:extLst>
          </p:cNvPr>
          <p:cNvSpPr>
            <a:spLocks noGrp="1"/>
          </p:cNvSpPr>
          <p:nvPr>
            <p:ph type="ctrTitle"/>
          </p:nvPr>
        </p:nvSpPr>
        <p:spPr>
          <a:xfrm>
            <a:off x="1524000" y="1122363"/>
            <a:ext cx="9144000" cy="2387600"/>
          </a:xfrm>
        </p:spPr>
        <p:txBody>
          <a:bodyPr anchor="b"/>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A02AEF1-68AC-2F3E-A0CD-4E5455F31F25}"/>
              </a:ext>
            </a:extLst>
          </p:cNvPr>
          <p:cNvSpPr>
            <a:spLocks noGrp="1"/>
          </p:cNvSpPr>
          <p:nvPr>
            <p:ph type="subTitle" idx="1"/>
          </p:nvPr>
        </p:nvSpPr>
        <p:spPr>
          <a:xfrm>
            <a:off x="1524000" y="3602038"/>
            <a:ext cx="9144000" cy="1655762"/>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CD6AA9-B494-38F8-6874-CAAEE2587D9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5" name="Footer Placeholder 4">
            <a:extLst>
              <a:ext uri="{FF2B5EF4-FFF2-40B4-BE49-F238E27FC236}">
                <a16:creationId xmlns:a16="http://schemas.microsoft.com/office/drawing/2014/main" id="{FD7F9594-9A91-FE55-C6A3-EA81D7F28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84BA1-1F9E-5119-BB1B-67FEAA387171}"/>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279453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5312-B3E3-DBC4-815B-1F46725975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27B54-94FA-4DEF-7DAA-62DC90E8D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CBCAE-6D62-4B4D-F930-3C6EEA544A4E}"/>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5" name="Footer Placeholder 4">
            <a:extLst>
              <a:ext uri="{FF2B5EF4-FFF2-40B4-BE49-F238E27FC236}">
                <a16:creationId xmlns:a16="http://schemas.microsoft.com/office/drawing/2014/main" id="{C8077F6D-CF37-644F-7A58-7733D61A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0175A-173A-C34B-1597-0562CC185BF0}"/>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452535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9E35D-DFD8-D4AD-44C4-3C130CA80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11953-111F-0A1A-CD4F-67E000FF1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B9D4C-5C52-59B3-B7F7-120C314813E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5" name="Footer Placeholder 4">
            <a:extLst>
              <a:ext uri="{FF2B5EF4-FFF2-40B4-BE49-F238E27FC236}">
                <a16:creationId xmlns:a16="http://schemas.microsoft.com/office/drawing/2014/main" id="{8F11B18A-F54F-ACFB-801F-E3DE5250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C160-1F28-5B7B-6544-1140D55426CF}"/>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279893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493F-5BD2-3DF2-28E7-2CD5D0037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4FB3B-F6ED-58AB-794F-C2C287570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3D2271-5C59-2257-A264-D9D7CA93A961}"/>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C72DD3B1-916C-A48C-6A0C-48E016BF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1F321-C57E-66BD-D09D-A25714A3DC52}"/>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789068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9759-4A86-B2FC-B367-745CA6909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EAAD2-1E88-2C4D-1DE6-E9AD57012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11441-91E4-ED55-D5C9-ED407023A180}"/>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E13C45FB-2076-52F4-6142-03D351E96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576D-84AC-E2BD-4FF1-A31CAE9F65EC}"/>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11463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905E-4080-2639-842D-1ABF1624D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C660D-02A7-B835-C45E-D7BF37D5C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12CBA-C371-3648-C8C3-6CD1CA827A14}"/>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FCA430CA-BABB-F7C4-C313-ECA5D0C4F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82972-69A1-B7C6-8CBC-199658ABDD0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746275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C0F8-DEBF-D59C-D5FE-A3E37ACFB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A3958-CE79-A9E9-3EA3-BB2E910E2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23475-E7BD-C712-851A-D4083FB55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BE7F5-D78B-8F18-024A-9E0ABBDBCB56}"/>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6" name="Footer Placeholder 5">
            <a:extLst>
              <a:ext uri="{FF2B5EF4-FFF2-40B4-BE49-F238E27FC236}">
                <a16:creationId xmlns:a16="http://schemas.microsoft.com/office/drawing/2014/main" id="{180859D5-1EBC-1A53-FF28-95E823FAD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6D4D6-B539-6E66-8552-E233E964A6C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0008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425A-2F13-CFCA-8FBD-5E1437050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7A56E-E94A-C6BB-A3D7-FDF052BBF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1DE5C-3B1C-D39C-088C-6F25DEE93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6A717-B1A9-CB46-EAAC-18B506527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B9D72-ABFC-2DB8-08C6-C140F1DA6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E7A57-EF64-F5D5-89E4-9106225846B8}"/>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8" name="Footer Placeholder 7">
            <a:extLst>
              <a:ext uri="{FF2B5EF4-FFF2-40B4-BE49-F238E27FC236}">
                <a16:creationId xmlns:a16="http://schemas.microsoft.com/office/drawing/2014/main" id="{CE9BB059-3686-27D7-4092-8C52DF0C5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A554B-090B-8EA7-3128-00972FF6CE9E}"/>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22058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8026-AA57-522A-86AD-3B402804AF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691BE-C615-C752-677D-C233B65FEEB4}"/>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4" name="Footer Placeholder 3">
            <a:extLst>
              <a:ext uri="{FF2B5EF4-FFF2-40B4-BE49-F238E27FC236}">
                <a16:creationId xmlns:a16="http://schemas.microsoft.com/office/drawing/2014/main" id="{08677C3B-35AE-EE18-679C-60031190F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D0F66-2D74-B223-54A7-E5DE156310AD}"/>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94436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15ECC-5FEC-F465-3D1A-BFD22E1BD5DC}"/>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3" name="Footer Placeholder 2">
            <a:extLst>
              <a:ext uri="{FF2B5EF4-FFF2-40B4-BE49-F238E27FC236}">
                <a16:creationId xmlns:a16="http://schemas.microsoft.com/office/drawing/2014/main" id="{3DAB33AB-D8A3-1F2E-C73E-B25206BC0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3E66-5372-FE78-E6EA-3F94951B8F8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46764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932-645A-D935-C69A-EB0246E6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CBDEF-8955-54FB-A2AF-863CA760A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B421D-26F5-4C2D-0C3D-64A42C9CD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5A69B-DD3B-6893-3ACE-DC6F03292CE8}"/>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6" name="Footer Placeholder 5">
            <a:extLst>
              <a:ext uri="{FF2B5EF4-FFF2-40B4-BE49-F238E27FC236}">
                <a16:creationId xmlns:a16="http://schemas.microsoft.com/office/drawing/2014/main" id="{D48C1EC6-993D-BA12-9548-B61C7FEBD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47C19-FBE7-051A-CDB4-801697CBCCEF}"/>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41588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B250-4B8E-8134-0E28-D38AA45BC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6EBE2-54D8-F6FE-0A51-DE56F7582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58F5-FCAB-9E23-DE92-233112D0FD95}"/>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5" name="Footer Placeholder 4">
            <a:extLst>
              <a:ext uri="{FF2B5EF4-FFF2-40B4-BE49-F238E27FC236}">
                <a16:creationId xmlns:a16="http://schemas.microsoft.com/office/drawing/2014/main" id="{32188CA6-2957-F5EB-AF53-CAB5A764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5E5A-752E-8C49-3A47-B9E3EFB0B84B}"/>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503611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36A-AF96-2532-138C-32520442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7DC9A-F4E6-259E-FDFA-5B9A3CCC5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10B83C-C217-5A4B-E622-5CC67D0A4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89F5E-DD06-3AD7-8AE1-74B7270F9C6A}"/>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6" name="Footer Placeholder 5">
            <a:extLst>
              <a:ext uri="{FF2B5EF4-FFF2-40B4-BE49-F238E27FC236}">
                <a16:creationId xmlns:a16="http://schemas.microsoft.com/office/drawing/2014/main" id="{A38BDBA2-C9E3-C105-DF26-6FA557501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530A4-1349-D6AF-8910-F5EBC5B62A16}"/>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313162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D45C-EFEA-045F-889F-242B0D3977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BF8FF-C074-5A7B-62DF-3F094DE9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72501-3A88-13C0-BA6E-E850126BE8AA}"/>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BD62BB4A-E98A-0D92-BFE3-E04D8FE1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E1F36-9BF9-FE25-DB63-6A1FCA7116B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391278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9B28D-17C1-B0D5-EEBB-79C2F88C4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BC1FA-FBB9-2431-D0E7-2292892BB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8B6BB-D9D3-AFBE-D78B-6045FB9EC099}"/>
              </a:ext>
            </a:extLst>
          </p:cNvPr>
          <p:cNvSpPr>
            <a:spLocks noGrp="1"/>
          </p:cNvSpPr>
          <p:nvPr>
            <p:ph type="dt" sz="half" idx="10"/>
          </p:nvPr>
        </p:nvSpPr>
        <p:spPr/>
        <p:txBody>
          <a:body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6C05D3EB-F0DB-FA6E-C210-7691097C7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054B8-2128-78B3-6D8C-E6D5CCDABA4B}"/>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9263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1C64-ACA0-8A8E-C7A1-E46ABC7B9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3BAE6-AEBA-EE6D-CFD3-4F903DE51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0A09-C0B0-74CE-2C45-D572C4908E6A}"/>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5" name="Footer Placeholder 4">
            <a:extLst>
              <a:ext uri="{FF2B5EF4-FFF2-40B4-BE49-F238E27FC236}">
                <a16:creationId xmlns:a16="http://schemas.microsoft.com/office/drawing/2014/main" id="{4801F1A1-0F7B-6D25-E1BC-2D6F6C5CB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E98BE-A0C5-3826-31D1-33EA7C347AC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213694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C41-6380-86D7-6E1F-C04BDD43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EDFDB-18C6-A93D-C05A-935B5007D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D779F2-F0F7-291A-A02D-98B671913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4D345-E714-69BA-FEE6-1B6E535624F8}"/>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6" name="Footer Placeholder 5">
            <a:extLst>
              <a:ext uri="{FF2B5EF4-FFF2-40B4-BE49-F238E27FC236}">
                <a16:creationId xmlns:a16="http://schemas.microsoft.com/office/drawing/2014/main" id="{382D33F7-83AE-6848-7975-B76523B74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E5565-FCDE-8FEF-1943-6349E349D6EC}"/>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472647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BD11-48BC-BB49-B5BC-EC3738ED2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19C4D-ECA5-A06B-52FC-08A4CB53A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77438-CF7D-F266-655E-70E6B7C9A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0EE18-0BE4-E122-4BE6-93830C9B5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DBB70-0029-2D11-04ED-F1B8DA396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FC963-F9B6-BFFD-0FAF-60222DF245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8" name="Footer Placeholder 7">
            <a:extLst>
              <a:ext uri="{FF2B5EF4-FFF2-40B4-BE49-F238E27FC236}">
                <a16:creationId xmlns:a16="http://schemas.microsoft.com/office/drawing/2014/main" id="{BDF3FE2C-4D09-21F4-DF88-085BCD482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17851-600D-5AE6-5BE3-E99648F496D9}"/>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091474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0699-52CF-146D-97CF-6CD7C0DFA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3D23D-32E5-C76E-CF90-1B57CB7BA263}"/>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4" name="Footer Placeholder 3">
            <a:extLst>
              <a:ext uri="{FF2B5EF4-FFF2-40B4-BE49-F238E27FC236}">
                <a16:creationId xmlns:a16="http://schemas.microsoft.com/office/drawing/2014/main" id="{CECC028B-101F-9888-34F9-B4345CA46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35239-F8C4-8301-7ECC-6D6E0BE2204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789746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C8856-469B-FFF7-77F9-9B63CDFA0104}"/>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3" name="Footer Placeholder 2">
            <a:extLst>
              <a:ext uri="{FF2B5EF4-FFF2-40B4-BE49-F238E27FC236}">
                <a16:creationId xmlns:a16="http://schemas.microsoft.com/office/drawing/2014/main" id="{A93F4016-0490-AC5C-7534-61CAE02D9A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2F94D-66E1-7ACE-9CDF-A2D1AFFF83E2}"/>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81162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0FFE-CD6A-B1C7-137E-276441D2D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4D451E-9B2C-6C81-FE07-19F5A281E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A80E-F2EB-4F8B-527C-23376F5A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D3286-FC3E-59B8-7699-73BCA73C76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6" name="Footer Placeholder 5">
            <a:extLst>
              <a:ext uri="{FF2B5EF4-FFF2-40B4-BE49-F238E27FC236}">
                <a16:creationId xmlns:a16="http://schemas.microsoft.com/office/drawing/2014/main" id="{02C51989-64C4-50D8-142E-2DB38476E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F58F-7D7A-0DBA-0B58-3AD4592830B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631620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B275-63D9-D27C-1166-243585B5D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921A9D-B1C7-67CA-4FA1-A89B821FA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AC33C3-C422-21B4-4C51-F68102260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165DB-6E84-FB6B-D591-BE2508D082B0}"/>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7/17/2023</a:t>
            </a:fld>
            <a:endParaRPr lang="en-US"/>
          </a:p>
        </p:txBody>
      </p:sp>
      <p:sp>
        <p:nvSpPr>
          <p:cNvPr id="6" name="Footer Placeholder 5">
            <a:extLst>
              <a:ext uri="{FF2B5EF4-FFF2-40B4-BE49-F238E27FC236}">
                <a16:creationId xmlns:a16="http://schemas.microsoft.com/office/drawing/2014/main" id="{5FBCEA2D-8406-B274-B577-A9100824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8287B-FA3B-C3D8-AF87-1450C4D7BE66}"/>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560849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D1D4A-8E03-FC03-6AD4-AB6718815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52B6D-BD4D-944D-A4F5-736679F53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CA240-4D9D-92A3-4C82-46D5FAF4A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2FB5E-119A-4D83-B6F5-6AE3347CDCB7}" type="datetime1">
              <a:rPr lang="vi-VN" smtClean="0"/>
              <a:pPr/>
              <a:t>17/07/2023</a:t>
            </a:fld>
            <a:endParaRPr lang="en-US"/>
          </a:p>
        </p:txBody>
      </p:sp>
      <p:sp>
        <p:nvSpPr>
          <p:cNvPr id="5" name="Footer Placeholder 4">
            <a:extLst>
              <a:ext uri="{FF2B5EF4-FFF2-40B4-BE49-F238E27FC236}">
                <a16:creationId xmlns:a16="http://schemas.microsoft.com/office/drawing/2014/main" id="{8AA5672E-84C9-3CA0-81FB-2703B7D60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7308A-97EE-92F5-D207-805626417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5F7AD-49E5-4CD1-A1CD-29877F67F6D4}" type="slidenum">
              <a:rPr lang="en-US" smtClean="0"/>
              <a:t>‹#›</a:t>
            </a:fld>
            <a:endParaRPr lang="en-US"/>
          </a:p>
        </p:txBody>
      </p:sp>
      <p:sp>
        <p:nvSpPr>
          <p:cNvPr id="7" name="Rectangle 6">
            <a:extLst>
              <a:ext uri="{FF2B5EF4-FFF2-40B4-BE49-F238E27FC236}">
                <a16:creationId xmlns:a16="http://schemas.microsoft.com/office/drawing/2014/main" id="{F3257D14-7726-4514-5EEF-519FB8068B80}"/>
              </a:ext>
            </a:extLst>
          </p:cNvPr>
          <p:cNvSpPr/>
          <p:nvPr userDrawn="1"/>
        </p:nvSpPr>
        <p:spPr>
          <a:xfrm>
            <a:off x="0" y="0"/>
            <a:ext cx="277368" cy="6858000"/>
          </a:xfrm>
          <a:prstGeom prst="rect">
            <a:avLst/>
          </a:prstGeom>
          <a:ln w="28575">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5C76CC7E-A64C-53C1-C7A1-FEA77B1C5A48}"/>
              </a:ext>
            </a:extLst>
          </p:cNvPr>
          <p:cNvPicPr>
            <a:picLocks noChangeAspect="1"/>
          </p:cNvPicPr>
          <p:nvPr userDrawn="1"/>
        </p:nvPicPr>
        <p:blipFill>
          <a:blip r:embed="rId13">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147035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6B72A-7C00-CA9B-1FD5-F33B80FE4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B84FD9-44F5-2160-CC53-B04E144DE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74D61-B542-6FAB-B6C2-59227759F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3A6E5-38C8-4120-B56A-E452D20BB2B9}" type="datetimeFigureOut">
              <a:rPr lang="en-US" smtClean="0"/>
              <a:t>7/17/2023</a:t>
            </a:fld>
            <a:endParaRPr lang="en-US"/>
          </a:p>
        </p:txBody>
      </p:sp>
      <p:sp>
        <p:nvSpPr>
          <p:cNvPr id="5" name="Footer Placeholder 4">
            <a:extLst>
              <a:ext uri="{FF2B5EF4-FFF2-40B4-BE49-F238E27FC236}">
                <a16:creationId xmlns:a16="http://schemas.microsoft.com/office/drawing/2014/main" id="{57AF3BA8-DB21-A752-1CAC-429E61409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FD5E4-D04C-ADC8-8B11-454C2BCE0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F0716-76DA-43FC-93A7-5993FFEFBE4D}" type="slidenum">
              <a:rPr lang="en-US" smtClean="0"/>
              <a:t>‹#›</a:t>
            </a:fld>
            <a:endParaRPr lang="en-US"/>
          </a:p>
        </p:txBody>
      </p:sp>
    </p:spTree>
    <p:extLst>
      <p:ext uri="{BB962C8B-B14F-4D97-AF65-F5344CB8AC3E}">
        <p14:creationId xmlns:p14="http://schemas.microsoft.com/office/powerpoint/2010/main" val="3293880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www.kaggle.com/code/kmalit/bank-customer-churn-prediction"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5538-A63D-6A8E-05FC-DF9DF1322C00}"/>
              </a:ext>
            </a:extLst>
          </p:cNvPr>
          <p:cNvSpPr>
            <a:spLocks noGrp="1"/>
          </p:cNvSpPr>
          <p:nvPr>
            <p:ph type="ctrTitle"/>
          </p:nvPr>
        </p:nvSpPr>
        <p:spPr/>
        <p:txBody>
          <a:bodyPr/>
          <a:lstStyle/>
          <a:p>
            <a:r>
              <a:rPr lang="en-US"/>
              <a:t>BANK CUSTOMER CHURN PREDICTION</a:t>
            </a:r>
          </a:p>
        </p:txBody>
      </p:sp>
      <p:sp>
        <p:nvSpPr>
          <p:cNvPr id="3" name="Subtitle 2">
            <a:extLst>
              <a:ext uri="{FF2B5EF4-FFF2-40B4-BE49-F238E27FC236}">
                <a16:creationId xmlns:a16="http://schemas.microsoft.com/office/drawing/2014/main" id="{3DE8CDC3-267F-89F0-F559-F81AC798C14F}"/>
              </a:ext>
            </a:extLst>
          </p:cNvPr>
          <p:cNvSpPr>
            <a:spLocks noGrp="1"/>
          </p:cNvSpPr>
          <p:nvPr>
            <p:ph type="subTitle" idx="1"/>
          </p:nvPr>
        </p:nvSpPr>
        <p:spPr>
          <a:xfrm>
            <a:off x="4876800" y="3509963"/>
            <a:ext cx="6066503" cy="498014"/>
          </a:xfrm>
        </p:spPr>
        <p:txBody>
          <a:bodyPr/>
          <a:lstStyle/>
          <a:p>
            <a:r>
              <a:rPr lang="en-US"/>
              <a:t>Applied Statistic and Experimental Design</a:t>
            </a:r>
          </a:p>
        </p:txBody>
      </p:sp>
      <p:sp>
        <p:nvSpPr>
          <p:cNvPr id="4" name="Subtitle 2">
            <a:extLst>
              <a:ext uri="{FF2B5EF4-FFF2-40B4-BE49-F238E27FC236}">
                <a16:creationId xmlns:a16="http://schemas.microsoft.com/office/drawing/2014/main" id="{F4D1646E-E6FE-CBF8-6D8A-5D2B0D21D77B}"/>
              </a:ext>
            </a:extLst>
          </p:cNvPr>
          <p:cNvSpPr txBox="1">
            <a:spLocks/>
          </p:cNvSpPr>
          <p:nvPr/>
        </p:nvSpPr>
        <p:spPr>
          <a:xfrm>
            <a:off x="1524000" y="4448945"/>
            <a:ext cx="5043948" cy="194663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Do Nghiem Duc 20214892</a:t>
            </a:r>
          </a:p>
          <a:p>
            <a:r>
              <a:rPr lang="en-US" sz="1800" dirty="0"/>
              <a:t>Nguyen Huu Nam 20210630</a:t>
            </a:r>
          </a:p>
          <a:p>
            <a:r>
              <a:rPr lang="en-US" sz="1800" dirty="0"/>
              <a:t>Hoang Tu Quyen 20214929</a:t>
            </a:r>
          </a:p>
          <a:p>
            <a:r>
              <a:rPr lang="en-US" sz="1800" dirty="0"/>
              <a:t>Pham Duc Thanh 20210795</a:t>
            </a:r>
          </a:p>
          <a:p>
            <a:r>
              <a:rPr lang="en-US" sz="1800" dirty="0"/>
              <a:t>Tran Van Toan 20214932</a:t>
            </a:r>
          </a:p>
        </p:txBody>
      </p:sp>
    </p:spTree>
    <p:extLst>
      <p:ext uri="{BB962C8B-B14F-4D97-AF65-F5344CB8AC3E}">
        <p14:creationId xmlns:p14="http://schemas.microsoft.com/office/powerpoint/2010/main" val="2111000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II.1. Data Insight and Visualization: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434427" y="5325841"/>
            <a:ext cx="3323145" cy="445770"/>
          </a:xfrm>
        </p:spPr>
        <p:txBody>
          <a:bodyPr>
            <a:normAutofit/>
          </a:bodyPr>
          <a:lstStyle/>
          <a:p>
            <a:pPr marL="0" indent="0">
              <a:buNone/>
            </a:pPr>
            <a:r>
              <a:rPr lang="en-US" sz="1800"/>
              <a:t>Data visualization for attributes</a:t>
            </a:r>
          </a:p>
        </p:txBody>
      </p:sp>
      <p:pic>
        <p:nvPicPr>
          <p:cNvPr id="3" name="Picture 2" descr="A collection of graphs and diagrams&#10;&#10;Description automatically generated">
            <a:extLst>
              <a:ext uri="{FF2B5EF4-FFF2-40B4-BE49-F238E27FC236}">
                <a16:creationId xmlns:a16="http://schemas.microsoft.com/office/drawing/2014/main" id="{546FC4B6-5613-DF62-E4CE-44DBF8506A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616" b="305"/>
          <a:stretch/>
        </p:blipFill>
        <p:spPr bwMode="auto">
          <a:xfrm>
            <a:off x="429302" y="1921372"/>
            <a:ext cx="11333396" cy="30152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581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II.2. Data preparation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928988" y="6151370"/>
            <a:ext cx="2334020" cy="445770"/>
          </a:xfrm>
        </p:spPr>
        <p:txBody>
          <a:bodyPr>
            <a:normAutofit/>
          </a:bodyPr>
          <a:lstStyle/>
          <a:p>
            <a:pPr marL="0" indent="0">
              <a:buNone/>
            </a:pPr>
            <a:r>
              <a:rPr lang="en-US" sz="1800"/>
              <a:t>Check for null values</a:t>
            </a:r>
          </a:p>
        </p:txBody>
      </p:sp>
      <p:pic>
        <p:nvPicPr>
          <p:cNvPr id="5" name="Picture 4" descr="A screenshot of a computer screen&#10;&#10;Description automatically generated">
            <a:extLst>
              <a:ext uri="{FF2B5EF4-FFF2-40B4-BE49-F238E27FC236}">
                <a16:creationId xmlns:a16="http://schemas.microsoft.com/office/drawing/2014/main" id="{68D7D711-2337-3C39-E659-92876CF97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553" y="2478510"/>
            <a:ext cx="2498889" cy="3334166"/>
          </a:xfrm>
          <a:prstGeom prst="rect">
            <a:avLst/>
          </a:prstGeom>
        </p:spPr>
      </p:pic>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838200" y="1690688"/>
            <a:ext cx="2527169" cy="5027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a:t>Data cleansing​</a:t>
            </a:r>
          </a:p>
        </p:txBody>
      </p:sp>
    </p:spTree>
    <p:extLst>
      <p:ext uri="{BB962C8B-B14F-4D97-AF65-F5344CB8AC3E}">
        <p14:creationId xmlns:p14="http://schemas.microsoft.com/office/powerpoint/2010/main" val="1129579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II.2. Data preparation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5282269" y="6151370"/>
            <a:ext cx="1627455" cy="445770"/>
          </a:xfrm>
        </p:spPr>
        <p:txBody>
          <a:bodyPr>
            <a:normAutofit/>
          </a:bodyPr>
          <a:lstStyle/>
          <a:p>
            <a:pPr marL="0" indent="0">
              <a:buNone/>
            </a:pPr>
            <a:r>
              <a:rPr lang="en-US" sz="1800" dirty="0"/>
              <a:t>Target feature</a:t>
            </a: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838200" y="1690688"/>
            <a:ext cx="4120299" cy="502796"/>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9600"/>
              <a:t>Analysis the target features</a:t>
            </a:r>
            <a:r>
              <a:rPr lang="en-US" sz="8600"/>
              <a:t>​</a:t>
            </a:r>
            <a:endParaRPr lang="en-US"/>
          </a:p>
        </p:txBody>
      </p:sp>
      <p:pic>
        <p:nvPicPr>
          <p:cNvPr id="3" name="Picture 2" descr="A graph with numbers and a bar&#10;&#10;Description automatically generated">
            <a:extLst>
              <a:ext uri="{FF2B5EF4-FFF2-40B4-BE49-F238E27FC236}">
                <a16:creationId xmlns:a16="http://schemas.microsoft.com/office/drawing/2014/main" id="{8F78B7D2-A407-C5ED-6F35-761D7FF2B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2068" y="2644822"/>
            <a:ext cx="4707859" cy="3506548"/>
          </a:xfrm>
          <a:prstGeom prst="rect">
            <a:avLst/>
          </a:prstGeom>
          <a:noFill/>
          <a:ln>
            <a:noFill/>
          </a:ln>
        </p:spPr>
      </p:pic>
    </p:spTree>
    <p:extLst>
      <p:ext uri="{BB962C8B-B14F-4D97-AF65-F5344CB8AC3E}">
        <p14:creationId xmlns:p14="http://schemas.microsoft.com/office/powerpoint/2010/main" val="149008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II.2. Data </a:t>
            </a:r>
            <a:r>
              <a:rPr lang="en-US" b="1" dirty="0"/>
              <a:t>preparation</a:t>
            </a:r>
            <a:endParaRPr lang="en-US" b="1"/>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BF70D5A3-EC9F-294A-51AE-AE8DF985C566}"/>
                  </a:ext>
                </a:extLst>
              </p:cNvPr>
              <p:cNvSpPr txBox="1">
                <a:spLocks noGrp="1"/>
              </p:cNvSpPr>
              <p:nvPr>
                <p:ph sz="half" idx="1"/>
              </p:nvPr>
            </p:nvSpPr>
            <p:spPr>
              <a:xfrm>
                <a:off x="838200" y="175963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a:t>Variable transformations</a:t>
                </a:r>
              </a:p>
              <a:p>
                <a:pPr marL="0" indent="0">
                  <a:lnSpc>
                    <a:spcPct val="120000"/>
                  </a:lnSpc>
                  <a:buNone/>
                </a:pPr>
                <a:endParaRPr lang="en-US" sz="2400"/>
              </a:p>
              <a:p>
                <a:pPr>
                  <a:lnSpc>
                    <a:spcPct val="120000"/>
                  </a:lnSpc>
                  <a:buFont typeface="Wingdings" panose="05000000000000000000" pitchFamily="2" charset="2"/>
                  <a:buChar char="§"/>
                </a:pPr>
                <a:r>
                  <a:rPr lang="en-US" sz="2400"/>
                  <a:t>Scaling: </a:t>
                </a:r>
                <a:r>
                  <a:rPr lang="en-US" sz="2400" err="1"/>
                  <a:t>MinMaxScale</a:t>
                </a:r>
                <a:r>
                  <a:rPr lang="en-US" sz="2400"/>
                  <a:t> for all the numerical features:</a:t>
                </a:r>
              </a:p>
              <a:p>
                <a:pPr>
                  <a:lnSpc>
                    <a:spcPct val="120000"/>
                  </a:lnSpc>
                  <a:buFont typeface="Wingdings" panose="05000000000000000000" pitchFamily="2" charset="2"/>
                  <a:buChar char="§"/>
                </a:pPr>
                <a:endParaRPr lang="en-US" sz="240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𝑠𝑐𝑎𝑙𝑒𝑑</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num>
                        <m:den>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den>
                      </m:f>
                    </m:oMath>
                  </m:oMathPara>
                </a14:m>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buNone/>
                </a:pPr>
                <a:endParaRPr lang="en-US" sz="2400"/>
              </a:p>
              <a:p>
                <a:pPr>
                  <a:lnSpc>
                    <a:spcPct val="120000"/>
                  </a:lnSpc>
                  <a:buFont typeface="Wingdings" panose="05000000000000000000" pitchFamily="2" charset="2"/>
                  <a:buChar char="§"/>
                </a:pPr>
                <a:r>
                  <a:rPr lang="en-US" sz="2400"/>
                  <a:t>Encoding: one-hot encoding for all categorical features.</a:t>
                </a:r>
              </a:p>
            </p:txBody>
          </p:sp>
        </mc:Choice>
        <mc:Fallback xmlns="">
          <p:sp>
            <p:nvSpPr>
              <p:cNvPr id="7" name="Content Placeholder 6">
                <a:extLst>
                  <a:ext uri="{FF2B5EF4-FFF2-40B4-BE49-F238E27FC236}">
                    <a16:creationId xmlns:a16="http://schemas.microsoft.com/office/drawing/2014/main" id="{BF70D5A3-EC9F-294A-51AE-AE8DF985C566}"/>
                  </a:ext>
                </a:extLst>
              </p:cNvPr>
              <p:cNvSpPr txBox="1">
                <a:spLocks noGrp="1" noRot="1" noChangeAspect="1" noMove="1" noResize="1" noEditPoints="1" noAdjustHandles="1" noChangeArrowheads="1" noChangeShapeType="1" noTextEdit="1"/>
              </p:cNvSpPr>
              <p:nvPr>
                <p:ph sz="half" idx="1"/>
              </p:nvPr>
            </p:nvSpPr>
            <p:spPr>
              <a:xfrm>
                <a:off x="838200" y="1759638"/>
                <a:ext cx="10515600" cy="4351338"/>
              </a:xfrm>
              <a:prstGeom prst="rect">
                <a:avLst/>
              </a:prstGeom>
              <a:blipFill>
                <a:blip r:embed="rId2"/>
                <a:stretch>
                  <a:fillRect l="-928" t="-281"/>
                </a:stretch>
              </a:blipFill>
            </p:spPr>
            <p:txBody>
              <a:bodyPr/>
              <a:lstStyle/>
              <a:p>
                <a:r>
                  <a:rPr lang="en-US">
                    <a:noFill/>
                  </a:rPr>
                  <a:t> </a:t>
                </a:r>
              </a:p>
            </p:txBody>
          </p:sp>
        </mc:Fallback>
      </mc:AlternateContent>
    </p:spTree>
    <p:extLst>
      <p:ext uri="{BB962C8B-B14F-4D97-AF65-F5344CB8AC3E}">
        <p14:creationId xmlns:p14="http://schemas.microsoft.com/office/powerpoint/2010/main" val="171046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II.3. Data splitting</a:t>
            </a:r>
          </a:p>
        </p:txBody>
      </p:sp>
      <p:sp>
        <p:nvSpPr>
          <p:cNvPr id="7" name="Content Placeholder 6">
            <a:extLst>
              <a:ext uri="{FF2B5EF4-FFF2-40B4-BE49-F238E27FC236}">
                <a16:creationId xmlns:a16="http://schemas.microsoft.com/office/drawing/2014/main" id="{BF70D5A3-EC9F-294A-51AE-AE8DF985C566}"/>
              </a:ext>
            </a:extLst>
          </p:cNvPr>
          <p:cNvSpPr txBox="1">
            <a:spLocks noGrp="1"/>
          </p:cNvSpPr>
          <p:nvPr>
            <p:ph sz="half" idx="1"/>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a:t>We randomly split the dataset into 2 parts: train set and test set with the ratio 80%:20%</a:t>
            </a:r>
          </a:p>
        </p:txBody>
      </p:sp>
    </p:spTree>
    <p:extLst>
      <p:ext uri="{BB962C8B-B14F-4D97-AF65-F5344CB8AC3E}">
        <p14:creationId xmlns:p14="http://schemas.microsoft.com/office/powerpoint/2010/main" val="2965697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a:ln>
                  <a:noFill/>
                </a:ln>
                <a:solidFill>
                  <a:srgbClr val="800000"/>
                </a:solidFill>
                <a:effectLst/>
                <a:uLnTx/>
                <a:uFillTx/>
                <a:latin typeface="Helvetica Neue"/>
                <a:ea typeface="+mj-ea"/>
                <a:cs typeface="+mj-cs"/>
              </a:rPr>
              <a:t>III. Modelling</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a:ln>
                <a:noFill/>
              </a:ln>
              <a:solidFill>
                <a:srgbClr val="800000"/>
              </a:solidFill>
              <a:effectLst/>
              <a:uLnTx/>
              <a:uFillTx/>
              <a:latin typeface="Helvetica Neue"/>
              <a:ea typeface="+mj-ea"/>
              <a:cs typeface="+mj-cs"/>
            </a:endParaRPr>
          </a:p>
        </p:txBody>
      </p:sp>
    </p:spTree>
    <p:extLst>
      <p:ext uri="{BB962C8B-B14F-4D97-AF65-F5344CB8AC3E}">
        <p14:creationId xmlns:p14="http://schemas.microsoft.com/office/powerpoint/2010/main" val="2401569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a:t>
            </a:r>
            <a:r>
              <a:rPr lang="en-US" b="1"/>
              <a:t>.</a:t>
            </a:r>
            <a:r>
              <a:rPr lang="en-US" b="1" dirty="0"/>
              <a:t>1</a:t>
            </a:r>
            <a:r>
              <a:rPr lang="en-US" b="1"/>
              <a:t>. </a:t>
            </a:r>
            <a:r>
              <a:rPr lang="en-US" b="1" dirty="0"/>
              <a:t>Support Vector Machines</a:t>
            </a:r>
            <a:endParaRPr lang="en-US" sz="1600" b="1" dirty="0">
              <a:solidFill>
                <a:srgbClr val="000000"/>
              </a:solidFill>
              <a:latin typeface="Baskerville Old Face"/>
            </a:endParaRP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992529" y="1816080"/>
            <a:ext cx="4707067" cy="9368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200" dirty="0">
              <a:solidFill>
                <a:srgbClr val="000000"/>
              </a:solidFill>
              <a:latin typeface="Baskerville Old Face"/>
            </a:endParaRPr>
          </a:p>
        </p:txBody>
      </p:sp>
      <p:pic>
        <p:nvPicPr>
          <p:cNvPr id="7" name="Picture 7" descr="A table with text on it&#10;&#10;Description automatically generated">
            <a:extLst>
              <a:ext uri="{FF2B5EF4-FFF2-40B4-BE49-F238E27FC236}">
                <a16:creationId xmlns:a16="http://schemas.microsoft.com/office/drawing/2014/main" id="{D7BABD1B-7324-1DF8-E696-62B7B151260A}"/>
              </a:ext>
            </a:extLst>
          </p:cNvPr>
          <p:cNvPicPr>
            <a:picLocks noChangeAspect="1"/>
          </p:cNvPicPr>
          <p:nvPr/>
        </p:nvPicPr>
        <p:blipFill>
          <a:blip r:embed="rId2"/>
          <a:stretch>
            <a:fillRect/>
          </a:stretch>
        </p:blipFill>
        <p:spPr>
          <a:xfrm>
            <a:off x="4046913" y="5078598"/>
            <a:ext cx="4098174" cy="1687484"/>
          </a:xfrm>
          <a:prstGeom prst="rect">
            <a:avLst/>
          </a:prstGeom>
        </p:spPr>
      </p:pic>
      <p:sp>
        <p:nvSpPr>
          <p:cNvPr id="10" name="Content Placeholder 6">
            <a:extLst>
              <a:ext uri="{FF2B5EF4-FFF2-40B4-BE49-F238E27FC236}">
                <a16:creationId xmlns:a16="http://schemas.microsoft.com/office/drawing/2014/main" id="{73A865F6-3A21-6008-9EF4-C90B243F0159}"/>
              </a:ext>
            </a:extLst>
          </p:cNvPr>
          <p:cNvSpPr>
            <a:spLocks noGrp="1"/>
          </p:cNvSpPr>
          <p:nvPr>
            <p:ph idx="1"/>
          </p:nvPr>
        </p:nvSpPr>
        <p:spPr>
          <a:xfrm>
            <a:off x="838200" y="1398368"/>
            <a:ext cx="10515600" cy="3592681"/>
          </a:xfrm>
        </p:spPr>
        <p:txBody>
          <a:bodyPr vert="horz" lIns="91440" tIns="45720" rIns="91440" bIns="45720" rtlCol="0" anchor="t">
            <a:normAutofit/>
          </a:bodyPr>
          <a:lstStyle/>
          <a:p>
            <a:pPr marL="0" indent="0">
              <a:lnSpc>
                <a:spcPct val="120000"/>
              </a:lnSpc>
              <a:buNone/>
            </a:pPr>
            <a:r>
              <a:rPr lang="en-US" sz="2400" dirty="0"/>
              <a:t>Training Classifier: The RBF kernel has two important parameters: gamma and C (also called regularization parameter):</a:t>
            </a:r>
          </a:p>
          <a:p>
            <a:pPr>
              <a:lnSpc>
                <a:spcPct val="120000"/>
              </a:lnSpc>
              <a:buFont typeface="Wingdings" panose="05000000000000000000" pitchFamily="2" charset="2"/>
              <a:buChar char="§"/>
            </a:pPr>
            <a:r>
              <a:rPr lang="en-US" sz="2400" dirty="0">
                <a:latin typeface="Helvetica Neue"/>
              </a:rPr>
              <a:t>Gamma is a parameter that determines the width of the kernel function.</a:t>
            </a:r>
          </a:p>
          <a:p>
            <a:pPr>
              <a:lnSpc>
                <a:spcPct val="120000"/>
              </a:lnSpc>
              <a:buFont typeface="Wingdings" panose="05000000000000000000" pitchFamily="2" charset="2"/>
              <a:buChar char="§"/>
            </a:pPr>
            <a:r>
              <a:rPr lang="en-US" sz="2400" dirty="0">
                <a:latin typeface="Helvetica Neue"/>
              </a:rPr>
              <a:t>C is a regularization parameter that controls the trade-off between achieving a good fit to the training data and a simple decision boundary.</a:t>
            </a:r>
          </a:p>
          <a:p>
            <a:pPr>
              <a:lnSpc>
                <a:spcPct val="120000"/>
              </a:lnSpc>
              <a:buFont typeface="Wingdings" panose="05000000000000000000" pitchFamily="2" charset="2"/>
              <a:buChar char="§"/>
            </a:pPr>
            <a:r>
              <a:rPr lang="en-US" sz="2400" dirty="0">
                <a:solidFill>
                  <a:srgbClr val="800000"/>
                </a:solidFill>
                <a:latin typeface="Helvetica Neue"/>
              </a:rPr>
              <a:t>Gamma controls the distance of influence of a single training point. The behavior(shape) of the model is very sensitive to the gamma parameter</a:t>
            </a:r>
            <a:endParaRPr lang="en-US" sz="2400" dirty="0"/>
          </a:p>
          <a:p>
            <a:pPr marL="0" indent="0">
              <a:lnSpc>
                <a:spcPct val="120000"/>
              </a:lnSpc>
              <a:buNone/>
            </a:pPr>
            <a:endParaRPr lang="en-US" sz="2400" dirty="0"/>
          </a:p>
        </p:txBody>
      </p:sp>
    </p:spTree>
    <p:extLst>
      <p:ext uri="{BB962C8B-B14F-4D97-AF65-F5344CB8AC3E}">
        <p14:creationId xmlns:p14="http://schemas.microsoft.com/office/powerpoint/2010/main" val="248254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III.1. Support Vector Machines</a:t>
            </a:r>
            <a:endParaRPr lang="en-US" sz="1600" b="1" dirty="0">
              <a:solidFill>
                <a:srgbClr val="000000"/>
              </a:solidFill>
              <a:latin typeface="Baskerville Old Face"/>
            </a:endParaRP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954480" y="1857853"/>
            <a:ext cx="10283040" cy="1797241"/>
          </a:xfrm>
        </p:spPr>
        <p:txBody>
          <a:bodyPr vert="horz" lIns="91440" tIns="45720" rIns="91440" bIns="45720" rtlCol="0" anchor="t">
            <a:noAutofit/>
          </a:bodyPr>
          <a:lstStyle/>
          <a:p>
            <a:pPr marL="0" indent="0">
              <a:buNone/>
            </a:pPr>
            <a:r>
              <a:rPr lang="en-US" sz="2400" dirty="0">
                <a:solidFill>
                  <a:srgbClr val="800000"/>
                </a:solidFill>
                <a:latin typeface="Helvetica Neue"/>
              </a:rPr>
              <a:t>Our approach only considers RBF, since in general, the RBF (Radial Basis Function) kernel is the better choice when the data is not linearly separable and has a complex pattern (it is also </a:t>
            </a:r>
            <a:r>
              <a:rPr lang="en-US" sz="2400" dirty="0" err="1">
                <a:solidFill>
                  <a:srgbClr val="800000"/>
                </a:solidFill>
                <a:latin typeface="Helvetica Neue"/>
              </a:rPr>
              <a:t>sklearn’s</a:t>
            </a:r>
            <a:r>
              <a:rPr lang="en-US" sz="2400" dirty="0">
                <a:solidFill>
                  <a:srgbClr val="800000"/>
                </a:solidFill>
                <a:latin typeface="Helvetica Neue"/>
              </a:rPr>
              <a:t> default kernel). </a:t>
            </a:r>
            <a:endParaRPr lang="en-US" sz="2400" dirty="0"/>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992529" y="1816080"/>
            <a:ext cx="4707067" cy="9368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200" dirty="0">
              <a:solidFill>
                <a:srgbClr val="000000"/>
              </a:solidFill>
              <a:latin typeface="Baskerville Old Face"/>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4BE6913-9141-FAF1-BF87-0DC1B5D13077}"/>
                  </a:ext>
                </a:extLst>
              </p:cNvPr>
              <p:cNvSpPr txBox="1"/>
              <p:nvPr/>
            </p:nvSpPr>
            <p:spPr>
              <a:xfrm>
                <a:off x="3742466" y="3819753"/>
                <a:ext cx="4707067" cy="667234"/>
              </a:xfrm>
              <a:prstGeom prst="rect">
                <a:avLst/>
              </a:prstGeom>
              <a:noFill/>
            </p:spPr>
            <p:txBody>
              <a:bodyPr wrap="square">
                <a:spAutoFit/>
              </a:bodyPr>
              <a:lstStyle/>
              <a:p>
                <a:pPr marL="0" marR="0" indent="457200">
                  <a:spcBef>
                    <a:spcPts val="0"/>
                  </a:spcBef>
                  <a:spcAft>
                    <a:spcPts val="0"/>
                  </a:spcAft>
                </a:pPr>
                <a14:m>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𝐾</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𝑧</m:t>
                                    </m:r>
                                  </m:e>
                                </m:d>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en-US" sz="2400" dirty="0">
                    <a:effectLst/>
                    <a:latin typeface="Baskerville Old Face" panose="02020602080505020303"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&gt;0</m:t>
                    </m:r>
                  </m:oMath>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74BE6913-9141-FAF1-BF87-0DC1B5D13077}"/>
                  </a:ext>
                </a:extLst>
              </p:cNvPr>
              <p:cNvSpPr txBox="1">
                <a:spLocks noRot="1" noChangeAspect="1" noMove="1" noResize="1" noEditPoints="1" noAdjustHandles="1" noChangeArrowheads="1" noChangeShapeType="1" noTextEdit="1"/>
              </p:cNvSpPr>
              <p:nvPr/>
            </p:nvSpPr>
            <p:spPr>
              <a:xfrm>
                <a:off x="3742466" y="3819753"/>
                <a:ext cx="4707067" cy="667234"/>
              </a:xfrm>
              <a:prstGeom prst="rect">
                <a:avLst/>
              </a:prstGeom>
              <a:blipFill>
                <a:blip r:embed="rId2"/>
                <a:stretch>
                  <a:fillRect b="-21101"/>
                </a:stretch>
              </a:blipFill>
            </p:spPr>
            <p:txBody>
              <a:bodyPr/>
              <a:lstStyle/>
              <a:p>
                <a:r>
                  <a:rPr lang="en-US">
                    <a:noFill/>
                  </a:rPr>
                  <a:t> </a:t>
                </a:r>
              </a:p>
            </p:txBody>
          </p:sp>
        </mc:Fallback>
      </mc:AlternateContent>
    </p:spTree>
    <p:extLst>
      <p:ext uri="{BB962C8B-B14F-4D97-AF65-F5344CB8AC3E}">
        <p14:creationId xmlns:p14="http://schemas.microsoft.com/office/powerpoint/2010/main" val="612410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III.1. Support Vector Machines</a:t>
            </a:r>
            <a:endParaRPr lang="en-US" sz="1600" b="1" dirty="0">
              <a:solidFill>
                <a:srgbClr val="000000"/>
              </a:solidFill>
              <a:latin typeface="Baskerville Old Face"/>
            </a:endParaRP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010077" y="6360566"/>
            <a:ext cx="4171844" cy="620482"/>
          </a:xfrm>
        </p:spPr>
        <p:txBody>
          <a:bodyPr vert="horz" lIns="91440" tIns="45720" rIns="91440" bIns="45720" rtlCol="0" anchor="t">
            <a:noAutofit/>
          </a:bodyPr>
          <a:lstStyle/>
          <a:p>
            <a:pPr marL="0" indent="0">
              <a:buNone/>
            </a:pPr>
            <a:r>
              <a:rPr lang="en-US" sz="1800" dirty="0">
                <a:solidFill>
                  <a:srgbClr val="800000"/>
                </a:solidFill>
                <a:latin typeface="Helvetica Neue"/>
              </a:rPr>
              <a:t>Effect of Gamma and C on SVM model</a:t>
            </a: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992529" y="1816080"/>
            <a:ext cx="4707067" cy="9368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200" dirty="0">
              <a:solidFill>
                <a:srgbClr val="000000"/>
              </a:solidFill>
              <a:latin typeface="Baskerville Old Face"/>
            </a:endParaRPr>
          </a:p>
        </p:txBody>
      </p:sp>
      <p:pic>
        <p:nvPicPr>
          <p:cNvPr id="5" name="Picture 6" descr="A group of graphs showing the accuracy of a number of objects&#10;&#10;Description automatically generated">
            <a:extLst>
              <a:ext uri="{FF2B5EF4-FFF2-40B4-BE49-F238E27FC236}">
                <a16:creationId xmlns:a16="http://schemas.microsoft.com/office/drawing/2014/main" id="{3D985467-733D-AB2E-0007-D1CE2ABD1D1F}"/>
              </a:ext>
            </a:extLst>
          </p:cNvPr>
          <p:cNvPicPr>
            <a:picLocks noChangeAspect="1"/>
          </p:cNvPicPr>
          <p:nvPr/>
        </p:nvPicPr>
        <p:blipFill>
          <a:blip r:embed="rId2"/>
          <a:stretch>
            <a:fillRect/>
          </a:stretch>
        </p:blipFill>
        <p:spPr>
          <a:xfrm>
            <a:off x="7232203" y="2800647"/>
            <a:ext cx="3133604" cy="3476263"/>
          </a:xfrm>
          <a:prstGeom prst="rect">
            <a:avLst/>
          </a:prstGeom>
        </p:spPr>
      </p:pic>
      <p:pic>
        <p:nvPicPr>
          <p:cNvPr id="7" name="Picture 7" descr="A collage of graphs showing the amount of accuracy&#10;&#10;Description automatically generated">
            <a:extLst>
              <a:ext uri="{FF2B5EF4-FFF2-40B4-BE49-F238E27FC236}">
                <a16:creationId xmlns:a16="http://schemas.microsoft.com/office/drawing/2014/main" id="{2D18A028-28AA-8501-4359-6026C2CB0C98}"/>
              </a:ext>
            </a:extLst>
          </p:cNvPr>
          <p:cNvPicPr>
            <a:picLocks noChangeAspect="1"/>
          </p:cNvPicPr>
          <p:nvPr/>
        </p:nvPicPr>
        <p:blipFill>
          <a:blip r:embed="rId3"/>
          <a:stretch>
            <a:fillRect/>
          </a:stretch>
        </p:blipFill>
        <p:spPr>
          <a:xfrm>
            <a:off x="1293258" y="3025511"/>
            <a:ext cx="4406338" cy="3251399"/>
          </a:xfrm>
          <a:prstGeom prst="rect">
            <a:avLst/>
          </a:prstGeom>
        </p:spPr>
      </p:pic>
      <p:sp>
        <p:nvSpPr>
          <p:cNvPr id="9" name="TextBox 8">
            <a:extLst>
              <a:ext uri="{FF2B5EF4-FFF2-40B4-BE49-F238E27FC236}">
                <a16:creationId xmlns:a16="http://schemas.microsoft.com/office/drawing/2014/main" id="{2BF9AF83-6E54-CC15-5BB5-8C8433D3540F}"/>
              </a:ext>
            </a:extLst>
          </p:cNvPr>
          <p:cNvSpPr txBox="1"/>
          <p:nvPr/>
        </p:nvSpPr>
        <p:spPr>
          <a:xfrm>
            <a:off x="914882" y="1499674"/>
            <a:ext cx="103622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800000"/>
                </a:solidFill>
                <a:latin typeface="Helvetica Neue"/>
                <a:ea typeface="+mn-lt"/>
                <a:cs typeface="+mn-lt"/>
              </a:rPr>
              <a:t>In order to train parameters: gamma and C, we use 5-folds cross validation and grid search to find optimal values of gamma and C. After testing and training data, it seems that the best combination is gamma=0.01 and C=150.</a:t>
            </a:r>
            <a:endParaRPr lang="en-US" sz="2400" dirty="0">
              <a:solidFill>
                <a:srgbClr val="800000"/>
              </a:solidFill>
              <a:latin typeface="Helvetica Neue"/>
            </a:endParaRPr>
          </a:p>
        </p:txBody>
      </p:sp>
    </p:spTree>
    <p:extLst>
      <p:ext uri="{BB962C8B-B14F-4D97-AF65-F5344CB8AC3E}">
        <p14:creationId xmlns:p14="http://schemas.microsoft.com/office/powerpoint/2010/main" val="4070672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III.2. Neural network</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2691216" y="6411800"/>
            <a:ext cx="2334020" cy="445770"/>
          </a:xfrm>
        </p:spPr>
        <p:txBody>
          <a:bodyPr vert="horz" lIns="91440" tIns="45720" rIns="91440" bIns="45720" rtlCol="0" anchor="t">
            <a:normAutofit/>
          </a:bodyPr>
          <a:lstStyle/>
          <a:p>
            <a:pPr marL="0" indent="0">
              <a:buNone/>
            </a:pPr>
            <a:r>
              <a:rPr lang="en-US" sz="1800" dirty="0"/>
              <a:t>Summary of model</a:t>
            </a: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838200" y="1459194"/>
            <a:ext cx="2604333" cy="5027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t>MLP architecture:</a:t>
            </a:r>
          </a:p>
        </p:txBody>
      </p:sp>
      <p:pic>
        <p:nvPicPr>
          <p:cNvPr id="3" name="Picture 6" descr="A screenshot of a computer program&#10;&#10;Description automatically generated">
            <a:extLst>
              <a:ext uri="{FF2B5EF4-FFF2-40B4-BE49-F238E27FC236}">
                <a16:creationId xmlns:a16="http://schemas.microsoft.com/office/drawing/2014/main" id="{EF30B04B-E2D9-DD07-CC42-2B54B29350C8}"/>
              </a:ext>
            </a:extLst>
          </p:cNvPr>
          <p:cNvPicPr>
            <a:picLocks noChangeAspect="1"/>
          </p:cNvPicPr>
          <p:nvPr/>
        </p:nvPicPr>
        <p:blipFill>
          <a:blip r:embed="rId2"/>
          <a:stretch>
            <a:fillRect/>
          </a:stretch>
        </p:blipFill>
        <p:spPr>
          <a:xfrm>
            <a:off x="837237" y="2188941"/>
            <a:ext cx="6041983" cy="4090926"/>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697494E-60B2-36AD-0DBB-CA928E891BE1}"/>
                  </a:ext>
                </a:extLst>
              </p:cNvPr>
              <p:cNvSpPr txBox="1"/>
              <p:nvPr/>
            </p:nvSpPr>
            <p:spPr>
              <a:xfrm>
                <a:off x="8206451" y="2679539"/>
                <a:ext cx="3370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cs typeface="Arial"/>
                        </a:rPr>
                        <m:t>𝑅𝑒𝐿𝑈</m:t>
                      </m:r>
                      <m:r>
                        <a:rPr lang="en-US" sz="2000" i="1" dirty="0">
                          <a:latin typeface="Cambria Math" panose="02040503050406030204" pitchFamily="18" charset="0"/>
                          <a:cs typeface="Arial"/>
                        </a:rPr>
                        <m:t>(</m:t>
                      </m:r>
                      <m:r>
                        <a:rPr lang="en-US" sz="2000" i="1" dirty="0">
                          <a:latin typeface="Cambria Math" panose="02040503050406030204" pitchFamily="18" charset="0"/>
                          <a:cs typeface="Arial"/>
                        </a:rPr>
                        <m:t>𝑥</m:t>
                      </m:r>
                      <m:r>
                        <a:rPr lang="en-US" sz="2000" i="1" dirty="0">
                          <a:latin typeface="Cambria Math" panose="02040503050406030204" pitchFamily="18" charset="0"/>
                          <a:cs typeface="Arial"/>
                        </a:rPr>
                        <m:t>) = </m:t>
                      </m:r>
                      <m:r>
                        <m:rPr>
                          <m:sty m:val="p"/>
                        </m:rPr>
                        <a:rPr lang="en-US" sz="2000" i="1" dirty="0">
                          <a:latin typeface="Cambria Math" panose="02040503050406030204" pitchFamily="18" charset="0"/>
                          <a:cs typeface="Arial"/>
                        </a:rPr>
                        <m:t>max</m:t>
                      </m:r>
                      <m:r>
                        <a:rPr lang="en-US" sz="2000" i="1" dirty="0">
                          <a:latin typeface="Cambria Math" panose="02040503050406030204" pitchFamily="18" charset="0"/>
                          <a:cs typeface="Arial"/>
                        </a:rPr>
                        <m:t>⁡(0, </m:t>
                      </m:r>
                      <m:r>
                        <a:rPr lang="en-US" sz="2000" i="1" dirty="0">
                          <a:latin typeface="Cambria Math" panose="02040503050406030204" pitchFamily="18" charset="0"/>
                          <a:cs typeface="Arial"/>
                        </a:rPr>
                        <m:t>𝑥</m:t>
                      </m:r>
                      <m:r>
                        <a:rPr lang="en-US" sz="2000" i="1" dirty="0">
                          <a:latin typeface="Cambria Math" panose="02040503050406030204" pitchFamily="18" charset="0"/>
                          <a:cs typeface="Arial"/>
                        </a:rPr>
                        <m:t>)</m:t>
                      </m:r>
                    </m:oMath>
                  </m:oMathPara>
                </a14:m>
                <a:endParaRPr lang="en-US" sz="2000" i="1" dirty="0"/>
              </a:p>
            </p:txBody>
          </p:sp>
        </mc:Choice>
        <mc:Fallback>
          <p:sp>
            <p:nvSpPr>
              <p:cNvPr id="5" name="TextBox 4">
                <a:extLst>
                  <a:ext uri="{FF2B5EF4-FFF2-40B4-BE49-F238E27FC236}">
                    <a16:creationId xmlns:a16="http://schemas.microsoft.com/office/drawing/2014/main" id="{5697494E-60B2-36AD-0DBB-CA928E891BE1}"/>
                  </a:ext>
                </a:extLst>
              </p:cNvPr>
              <p:cNvSpPr txBox="1">
                <a:spLocks noRot="1" noChangeAspect="1" noMove="1" noResize="1" noEditPoints="1" noAdjustHandles="1" noChangeArrowheads="1" noChangeShapeType="1" noTextEdit="1"/>
              </p:cNvSpPr>
              <p:nvPr/>
            </p:nvSpPr>
            <p:spPr>
              <a:xfrm>
                <a:off x="8206451" y="2679539"/>
                <a:ext cx="3370162" cy="400110"/>
              </a:xfrm>
              <a:prstGeom prst="rect">
                <a:avLst/>
              </a:prstGeom>
              <a:blipFill>
                <a:blip r:embed="rId3"/>
                <a:stretch>
                  <a:fillRect b="-1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F8F098D-BA4A-F1CB-2FC5-13C88C147349}"/>
                  </a:ext>
                </a:extLst>
              </p:cNvPr>
              <p:cNvSpPr txBox="1"/>
              <p:nvPr/>
            </p:nvSpPr>
            <p:spPr>
              <a:xfrm>
                <a:off x="8206451" y="4473616"/>
                <a:ext cx="3495554" cy="675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cs typeface="Arial"/>
                        </a:rPr>
                        <m:t>𝑠𝑖𝑔𝑚𝑜𝑖𝑑</m:t>
                      </m:r>
                      <m:d>
                        <m:dPr>
                          <m:ctrlPr>
                            <a:rPr lang="en-US" sz="2000" i="1" dirty="0" smtClean="0">
                              <a:latin typeface="Cambria Math" panose="02040503050406030204" pitchFamily="18" charset="0"/>
                              <a:cs typeface="Arial"/>
                            </a:rPr>
                          </m:ctrlPr>
                        </m:dPr>
                        <m:e>
                          <m:r>
                            <a:rPr lang="en-US" sz="2000" i="1" dirty="0" smtClean="0">
                              <a:latin typeface="Cambria Math" panose="02040503050406030204" pitchFamily="18" charset="0"/>
                              <a:cs typeface="Arial"/>
                            </a:rPr>
                            <m:t>𝑥</m:t>
                          </m:r>
                        </m:e>
                      </m:d>
                      <m:r>
                        <a:rPr lang="en-US" sz="2000" i="1" dirty="0" smtClean="0">
                          <a:latin typeface="Cambria Math" panose="02040503050406030204" pitchFamily="18" charset="0"/>
                          <a:cs typeface="Arial"/>
                        </a:rPr>
                        <m:t>= </m:t>
                      </m:r>
                      <m:f>
                        <m:fPr>
                          <m:ctrlPr>
                            <a:rPr lang="en-US" sz="2000" i="1" dirty="0" smtClean="0">
                              <a:latin typeface="Cambria Math" panose="02040503050406030204" pitchFamily="18" charset="0"/>
                              <a:cs typeface="Arial"/>
                            </a:rPr>
                          </m:ctrlPr>
                        </m:fPr>
                        <m:num>
                          <m:r>
                            <a:rPr lang="en-US" sz="2000" b="0" i="1" dirty="0" smtClean="0">
                              <a:latin typeface="Cambria Math" panose="02040503050406030204" pitchFamily="18" charset="0"/>
                              <a:cs typeface="Arial"/>
                            </a:rPr>
                            <m:t>1</m:t>
                          </m:r>
                        </m:num>
                        <m:den>
                          <m:r>
                            <a:rPr lang="en-US" sz="2000" i="1" dirty="0">
                              <a:latin typeface="Cambria Math" panose="02040503050406030204" pitchFamily="18" charset="0"/>
                              <a:cs typeface="Arial"/>
                            </a:rPr>
                            <m:t>1 + </m:t>
                          </m:r>
                          <m:sSup>
                            <m:sSupPr>
                              <m:ctrlPr>
                                <a:rPr lang="en-US" sz="2000" i="1" dirty="0">
                                  <a:latin typeface="Cambria Math" panose="02040503050406030204" pitchFamily="18" charset="0"/>
                                  <a:cs typeface="Arial"/>
                                </a:rPr>
                              </m:ctrlPr>
                            </m:sSupPr>
                            <m:e>
                              <m:r>
                                <a:rPr lang="en-US" sz="2000" i="1" dirty="0">
                                  <a:latin typeface="Cambria Math" panose="02040503050406030204" pitchFamily="18" charset="0"/>
                                  <a:cs typeface="Arial"/>
                                </a:rPr>
                                <m:t>𝑒</m:t>
                              </m:r>
                            </m:e>
                            <m:sup>
                              <m:r>
                                <a:rPr lang="en-US" sz="2000" i="1" dirty="0">
                                  <a:latin typeface="Cambria Math" panose="02040503050406030204" pitchFamily="18" charset="0"/>
                                  <a:cs typeface="Arial"/>
                                </a:rPr>
                                <m:t>−</m:t>
                              </m:r>
                              <m:r>
                                <a:rPr lang="en-US" sz="2000" i="1" dirty="0">
                                  <a:latin typeface="Cambria Math" panose="02040503050406030204" pitchFamily="18" charset="0"/>
                                  <a:cs typeface="Arial"/>
                                </a:rPr>
                                <m:t>𝑥</m:t>
                              </m:r>
                            </m:sup>
                          </m:sSup>
                        </m:den>
                      </m:f>
                    </m:oMath>
                  </m:oMathPara>
                </a14:m>
                <a:endParaRPr lang="en-US" sz="2000" i="1" dirty="0"/>
              </a:p>
            </p:txBody>
          </p:sp>
        </mc:Choice>
        <mc:Fallback>
          <p:sp>
            <p:nvSpPr>
              <p:cNvPr id="7" name="TextBox 6">
                <a:extLst>
                  <a:ext uri="{FF2B5EF4-FFF2-40B4-BE49-F238E27FC236}">
                    <a16:creationId xmlns:a16="http://schemas.microsoft.com/office/drawing/2014/main" id="{BF8F098D-BA4A-F1CB-2FC5-13C88C147349}"/>
                  </a:ext>
                </a:extLst>
              </p:cNvPr>
              <p:cNvSpPr txBox="1">
                <a:spLocks noRot="1" noChangeAspect="1" noMove="1" noResize="1" noEditPoints="1" noAdjustHandles="1" noChangeArrowheads="1" noChangeShapeType="1" noTextEdit="1"/>
              </p:cNvSpPr>
              <p:nvPr/>
            </p:nvSpPr>
            <p:spPr>
              <a:xfrm>
                <a:off x="8206451" y="4473616"/>
                <a:ext cx="3495554" cy="675698"/>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50F1127-019F-C5A6-12D5-1DA20CDA2BFC}"/>
              </a:ext>
            </a:extLst>
          </p:cNvPr>
          <p:cNvSpPr txBox="1"/>
          <p:nvPr/>
        </p:nvSpPr>
        <p:spPr>
          <a:xfrm>
            <a:off x="7511970" y="3885775"/>
            <a:ext cx="39763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j-lt"/>
                <a:cs typeface="Arial"/>
              </a:rPr>
              <a:t>Sigmoid activation function:</a:t>
            </a:r>
            <a:endParaRPr lang="en-US" sz="2400" dirty="0">
              <a:latin typeface="+mj-lt"/>
            </a:endParaRPr>
          </a:p>
        </p:txBody>
      </p:sp>
      <p:sp>
        <p:nvSpPr>
          <p:cNvPr id="9" name="TextBox 8">
            <a:extLst>
              <a:ext uri="{FF2B5EF4-FFF2-40B4-BE49-F238E27FC236}">
                <a16:creationId xmlns:a16="http://schemas.microsoft.com/office/drawing/2014/main" id="{F039A4EA-80DF-023E-D325-896D79656A1C}"/>
              </a:ext>
            </a:extLst>
          </p:cNvPr>
          <p:cNvSpPr txBox="1"/>
          <p:nvPr/>
        </p:nvSpPr>
        <p:spPr>
          <a:xfrm>
            <a:off x="7511970" y="211045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mj-lt"/>
              </a:rPr>
              <a:t>ReLU</a:t>
            </a:r>
            <a:r>
              <a:rPr lang="en-US" sz="2400" dirty="0">
                <a:latin typeface="+mj-lt"/>
              </a:rPr>
              <a:t> activation:</a:t>
            </a:r>
          </a:p>
        </p:txBody>
      </p:sp>
    </p:spTree>
    <p:extLst>
      <p:ext uri="{BB962C8B-B14F-4D97-AF65-F5344CB8AC3E}">
        <p14:creationId xmlns:p14="http://schemas.microsoft.com/office/powerpoint/2010/main" val="93898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CF5AA8-6809-B67C-8B0E-520307BDCD0A}"/>
              </a:ext>
            </a:extLst>
          </p:cNvPr>
          <p:cNvSpPr>
            <a:spLocks noGrp="1"/>
          </p:cNvSpPr>
          <p:nvPr>
            <p:ph type="title"/>
          </p:nvPr>
        </p:nvSpPr>
        <p:spPr/>
        <p:txBody>
          <a:bodyPr/>
          <a:lstStyle/>
          <a:p>
            <a:r>
              <a:rPr lang="en-US" b="1"/>
              <a:t>Content</a:t>
            </a:r>
          </a:p>
        </p:txBody>
      </p:sp>
      <p:sp>
        <p:nvSpPr>
          <p:cNvPr id="7" name="Content Placeholder 6">
            <a:extLst>
              <a:ext uri="{FF2B5EF4-FFF2-40B4-BE49-F238E27FC236}">
                <a16:creationId xmlns:a16="http://schemas.microsoft.com/office/drawing/2014/main" id="{EB7EDC06-9CD8-223C-CA7D-165DFE47EB03}"/>
              </a:ext>
            </a:extLst>
          </p:cNvPr>
          <p:cNvSpPr>
            <a:spLocks noGrp="1"/>
          </p:cNvSpPr>
          <p:nvPr>
            <p:ph idx="1"/>
          </p:nvPr>
        </p:nvSpPr>
        <p:spPr/>
        <p:txBody>
          <a:bodyPr vert="horz" lIns="91440" tIns="45720" rIns="91440" bIns="45720" rtlCol="0" anchor="t">
            <a:normAutofit fontScale="40000" lnSpcReduction="20000"/>
          </a:bodyPr>
          <a:lstStyle/>
          <a:p>
            <a:pPr>
              <a:lnSpc>
                <a:spcPct val="120000"/>
              </a:lnSpc>
              <a:buFont typeface="Wingdings" panose="05000000000000000000" pitchFamily="2" charset="2"/>
              <a:buChar char="§"/>
            </a:pPr>
            <a:r>
              <a:rPr lang="en-US" sz="8600" dirty="0"/>
              <a:t>Introduction​</a:t>
            </a:r>
          </a:p>
          <a:p>
            <a:pPr>
              <a:lnSpc>
                <a:spcPct val="120000"/>
              </a:lnSpc>
              <a:buFont typeface="Wingdings" panose="05000000000000000000" pitchFamily="2" charset="2"/>
              <a:buChar char="§"/>
            </a:pPr>
            <a:r>
              <a:rPr lang="en-US" sz="8600" dirty="0"/>
              <a:t>Exploratory Data Analysis (EDA)​</a:t>
            </a:r>
          </a:p>
          <a:p>
            <a:pPr>
              <a:lnSpc>
                <a:spcPct val="120000"/>
              </a:lnSpc>
              <a:buFont typeface="Wingdings" panose="05000000000000000000" pitchFamily="2" charset="2"/>
              <a:buChar char="§"/>
            </a:pPr>
            <a:r>
              <a:rPr lang="en-US" sz="8600" dirty="0"/>
              <a:t>Modelling​</a:t>
            </a:r>
          </a:p>
          <a:p>
            <a:pPr>
              <a:lnSpc>
                <a:spcPct val="120000"/>
              </a:lnSpc>
              <a:buFont typeface="Wingdings" panose="05000000000000000000" pitchFamily="2" charset="2"/>
              <a:buChar char="§"/>
            </a:pPr>
            <a:r>
              <a:rPr lang="en-US" sz="8600" dirty="0"/>
              <a:t>Experimental results</a:t>
            </a:r>
          </a:p>
          <a:p>
            <a:pPr>
              <a:lnSpc>
                <a:spcPct val="120000"/>
              </a:lnSpc>
              <a:buFont typeface="Wingdings" panose="05000000000000000000" pitchFamily="2" charset="2"/>
              <a:buChar char="§"/>
            </a:pPr>
            <a:r>
              <a:rPr lang="en-US" sz="8600" dirty="0"/>
              <a:t>Conclusion</a:t>
            </a:r>
          </a:p>
          <a:p>
            <a:pPr>
              <a:lnSpc>
                <a:spcPct val="120000"/>
              </a:lnSpc>
              <a:buFont typeface="Wingdings" panose="05000000000000000000" pitchFamily="2" charset="2"/>
              <a:buChar char="§"/>
            </a:pPr>
            <a:r>
              <a:rPr lang="en-US" sz="8600" dirty="0"/>
              <a:t>References</a:t>
            </a:r>
            <a:endParaRPr lang="en-US" dirty="0"/>
          </a:p>
        </p:txBody>
      </p:sp>
    </p:spTree>
    <p:extLst>
      <p:ext uri="{BB962C8B-B14F-4D97-AF65-F5344CB8AC3E}">
        <p14:creationId xmlns:p14="http://schemas.microsoft.com/office/powerpoint/2010/main" val="254819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III.2. Neural network</a:t>
            </a:r>
            <a:endParaRPr lang="en-US" sz="1600" b="1" dirty="0">
              <a:solidFill>
                <a:srgbClr val="000000"/>
              </a:solidFill>
              <a:latin typeface="Baskerville Old Face"/>
            </a:endParaRP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992529" y="1816080"/>
            <a:ext cx="4707067" cy="9368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200" dirty="0">
              <a:solidFill>
                <a:srgbClr val="000000"/>
              </a:solidFill>
              <a:latin typeface="Baskerville Old Face"/>
            </a:endParaRPr>
          </a:p>
        </p:txBody>
      </p:sp>
      <p:sp>
        <p:nvSpPr>
          <p:cNvPr id="10" name="Content Placeholder 6">
            <a:extLst>
              <a:ext uri="{FF2B5EF4-FFF2-40B4-BE49-F238E27FC236}">
                <a16:creationId xmlns:a16="http://schemas.microsoft.com/office/drawing/2014/main" id="{73A865F6-3A21-6008-9EF4-C90B243F0159}"/>
              </a:ext>
            </a:extLst>
          </p:cNvPr>
          <p:cNvSpPr>
            <a:spLocks noGrp="1"/>
          </p:cNvSpPr>
          <p:nvPr>
            <p:ph idx="1"/>
          </p:nvPr>
        </p:nvSpPr>
        <p:spPr>
          <a:xfrm>
            <a:off x="838200" y="1398368"/>
            <a:ext cx="10515600" cy="3592681"/>
          </a:xfrm>
        </p:spPr>
        <p:txBody>
          <a:bodyPr vert="horz" lIns="91440" tIns="45720" rIns="91440" bIns="45720" rtlCol="0" anchor="t">
            <a:normAutofit/>
          </a:bodyPr>
          <a:lstStyle/>
          <a:p>
            <a:pPr marL="0" indent="0">
              <a:lnSpc>
                <a:spcPct val="120000"/>
              </a:lnSpc>
              <a:buNone/>
            </a:pPr>
            <a:r>
              <a:rPr lang="en-US" sz="2400" dirty="0"/>
              <a:t>Training Classifier: The RBF kernel has two important parameters: gamma and C (also called regularization parameter):</a:t>
            </a:r>
          </a:p>
          <a:p>
            <a:pPr>
              <a:lnSpc>
                <a:spcPct val="120000"/>
              </a:lnSpc>
              <a:buFont typeface="Wingdings" panose="05000000000000000000" pitchFamily="2" charset="2"/>
              <a:buChar char="§"/>
            </a:pPr>
            <a:r>
              <a:rPr lang="en-US" sz="2400" dirty="0">
                <a:latin typeface="Helvetica Neue"/>
              </a:rPr>
              <a:t>Gamma is a parameter that determines the width of the kernel function.</a:t>
            </a:r>
          </a:p>
          <a:p>
            <a:pPr>
              <a:lnSpc>
                <a:spcPct val="120000"/>
              </a:lnSpc>
              <a:buFont typeface="Wingdings" panose="05000000000000000000" pitchFamily="2" charset="2"/>
              <a:buChar char="§"/>
            </a:pPr>
            <a:r>
              <a:rPr lang="en-US" sz="2400" dirty="0">
                <a:latin typeface="Helvetica Neue"/>
              </a:rPr>
              <a:t>C is a regularization parameter that controls the trade-off between achieving a good fit to the training data and a simple decision boundary.</a:t>
            </a:r>
          </a:p>
          <a:p>
            <a:pPr>
              <a:lnSpc>
                <a:spcPct val="120000"/>
              </a:lnSpc>
              <a:buFont typeface="Wingdings" panose="05000000000000000000" pitchFamily="2" charset="2"/>
              <a:buChar char="§"/>
            </a:pPr>
            <a:r>
              <a:rPr lang="en-US" sz="2400" dirty="0">
                <a:solidFill>
                  <a:srgbClr val="800000"/>
                </a:solidFill>
                <a:latin typeface="Helvetica Neue"/>
              </a:rPr>
              <a:t>Gamma controls the distance of influence of a single training point. The behavior(shape) of the model is very sensitive to the gamma parameter</a:t>
            </a:r>
            <a:endParaRPr lang="en-US" sz="2400" dirty="0"/>
          </a:p>
          <a:p>
            <a:pPr marL="0" indent="0">
              <a:lnSpc>
                <a:spcPct val="120000"/>
              </a:lnSpc>
              <a:buNone/>
            </a:pPr>
            <a:endParaRPr lang="en-US" sz="2400" dirty="0"/>
          </a:p>
        </p:txBody>
      </p:sp>
    </p:spTree>
    <p:extLst>
      <p:ext uri="{BB962C8B-B14F-4D97-AF65-F5344CB8AC3E}">
        <p14:creationId xmlns:p14="http://schemas.microsoft.com/office/powerpoint/2010/main" val="288389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III.2. Neural network</a:t>
            </a:r>
            <a:endParaRPr lang="en-US" sz="1600" b="1" dirty="0">
              <a:solidFill>
                <a:srgbClr val="000000"/>
              </a:solidFill>
              <a:latin typeface="Baskerville Old Face"/>
            </a:endParaRPr>
          </a:p>
        </p:txBody>
      </p:sp>
      <p:sp>
        <p:nvSpPr>
          <p:cNvPr id="6" name="Content Placeholder 6">
            <a:extLst>
              <a:ext uri="{FF2B5EF4-FFF2-40B4-BE49-F238E27FC236}">
                <a16:creationId xmlns:a16="http://schemas.microsoft.com/office/drawing/2014/main" id="{F834C24C-E4B8-FAFF-9F54-27BA7F29408B}"/>
              </a:ext>
            </a:extLst>
          </p:cNvPr>
          <p:cNvSpPr txBox="1">
            <a:spLocks/>
          </p:cNvSpPr>
          <p:nvPr/>
        </p:nvSpPr>
        <p:spPr>
          <a:xfrm>
            <a:off x="992529" y="1816080"/>
            <a:ext cx="4707067" cy="9368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200" dirty="0">
              <a:solidFill>
                <a:srgbClr val="000000"/>
              </a:solidFill>
              <a:latin typeface="Baskerville Old Face"/>
            </a:endParaRPr>
          </a:p>
        </p:txBody>
      </p:sp>
      <p:sp>
        <p:nvSpPr>
          <p:cNvPr id="10" name="Content Placeholder 6">
            <a:extLst>
              <a:ext uri="{FF2B5EF4-FFF2-40B4-BE49-F238E27FC236}">
                <a16:creationId xmlns:a16="http://schemas.microsoft.com/office/drawing/2014/main" id="{73A865F6-3A21-6008-9EF4-C90B243F0159}"/>
              </a:ext>
            </a:extLst>
          </p:cNvPr>
          <p:cNvSpPr>
            <a:spLocks noGrp="1"/>
          </p:cNvSpPr>
          <p:nvPr>
            <p:ph idx="1"/>
          </p:nvPr>
        </p:nvSpPr>
        <p:spPr>
          <a:xfrm>
            <a:off x="838200" y="1592921"/>
            <a:ext cx="3957536" cy="4593870"/>
          </a:xfrm>
        </p:spPr>
        <p:txBody>
          <a:bodyPr vert="horz" lIns="91440" tIns="45720" rIns="91440" bIns="45720" rtlCol="0" anchor="t">
            <a:noAutofit/>
          </a:bodyPr>
          <a:lstStyle/>
          <a:p>
            <a:pPr marL="0" indent="0">
              <a:lnSpc>
                <a:spcPct val="200000"/>
              </a:lnSpc>
              <a:buNone/>
            </a:pPr>
            <a:r>
              <a:rPr lang="en-US" sz="2400" dirty="0">
                <a:latin typeface="+mj-lt"/>
              </a:rPr>
              <a:t>Optimizer:  Adam</a:t>
            </a:r>
          </a:p>
          <a:p>
            <a:pPr>
              <a:lnSpc>
                <a:spcPct val="200000"/>
              </a:lnSpc>
              <a:buFont typeface="Wingdings" panose="05000000000000000000" pitchFamily="2" charset="2"/>
              <a:buChar char="§"/>
            </a:pPr>
            <a:r>
              <a:rPr lang="en-US" sz="2400" dirty="0">
                <a:latin typeface="+mj-lt"/>
              </a:rPr>
              <a:t>Gradient:</a:t>
            </a:r>
          </a:p>
          <a:p>
            <a:pPr>
              <a:lnSpc>
                <a:spcPct val="200000"/>
              </a:lnSpc>
              <a:buFont typeface="Wingdings" panose="05000000000000000000" pitchFamily="2" charset="2"/>
              <a:buChar char="§"/>
            </a:pPr>
            <a:r>
              <a:rPr lang="en-US" sz="2400" dirty="0">
                <a:latin typeface="+mj-lt"/>
              </a:rPr>
              <a:t>Momentum: 		</a:t>
            </a:r>
          </a:p>
          <a:p>
            <a:pPr>
              <a:lnSpc>
                <a:spcPct val="200000"/>
              </a:lnSpc>
              <a:buFont typeface="Wingdings" panose="05000000000000000000" pitchFamily="2" charset="2"/>
              <a:buChar char="§"/>
            </a:pPr>
            <a:r>
              <a:rPr lang="en-US" sz="2400" dirty="0">
                <a:solidFill>
                  <a:srgbClr val="800000"/>
                </a:solidFill>
                <a:latin typeface="+mj-lt"/>
              </a:rPr>
              <a:t>Adaptive learning rate:</a:t>
            </a:r>
          </a:p>
          <a:p>
            <a:pPr>
              <a:lnSpc>
                <a:spcPct val="200000"/>
              </a:lnSpc>
              <a:buFont typeface="Wingdings" panose="05000000000000000000" pitchFamily="2" charset="2"/>
              <a:buChar char="§"/>
            </a:pPr>
            <a:r>
              <a:rPr lang="en-US" sz="2400" dirty="0">
                <a:latin typeface="+mj-lt"/>
              </a:rPr>
              <a:t>Update the parameter:</a:t>
            </a:r>
          </a:p>
          <a:p>
            <a:pPr>
              <a:lnSpc>
                <a:spcPct val="200000"/>
              </a:lnSpc>
              <a:buFont typeface="Wingdings" panose="05000000000000000000" pitchFamily="2" charset="2"/>
              <a:buChar char="§"/>
            </a:pPr>
            <a:endParaRPr lang="en-US" sz="2400" dirty="0">
              <a:latin typeface="+mj-lt"/>
            </a:endParaRPr>
          </a:p>
          <a:p>
            <a:pPr marL="0" indent="0">
              <a:lnSpc>
                <a:spcPct val="200000"/>
              </a:lnSpc>
              <a:buNone/>
            </a:pPr>
            <a:endParaRPr lang="en-US" sz="2400" dirty="0">
              <a:latin typeface="+mj-lt"/>
            </a:endParaRPr>
          </a:p>
        </p:txBody>
      </p:sp>
      <p:sp>
        <p:nvSpPr>
          <p:cNvPr id="8" name="Content Placeholder 6">
            <a:extLst>
              <a:ext uri="{FF2B5EF4-FFF2-40B4-BE49-F238E27FC236}">
                <a16:creationId xmlns:a16="http://schemas.microsoft.com/office/drawing/2014/main" id="{061A08A5-A29F-0E8C-0122-29CA13B31414}"/>
              </a:ext>
            </a:extLst>
          </p:cNvPr>
          <p:cNvSpPr txBox="1">
            <a:spLocks/>
          </p:cNvSpPr>
          <p:nvPr/>
        </p:nvSpPr>
        <p:spPr>
          <a:xfrm>
            <a:off x="4374686" y="1592921"/>
            <a:ext cx="7817313" cy="45938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Font typeface="Arial" panose="020B0604020202020204" pitchFamily="34" charset="0"/>
              <a:buNone/>
            </a:pPr>
            <a:endParaRPr lang="en-US" sz="2400" dirty="0">
              <a:latin typeface="+mj-lt"/>
            </a:endParaRPr>
          </a:p>
          <a:p>
            <a:pPr marL="0" indent="0">
              <a:lnSpc>
                <a:spcPct val="200000"/>
              </a:lnSpc>
              <a:buNone/>
            </a:pPr>
            <a:r>
              <a:rPr lang="en-US" sz="2400" i="1" dirty="0">
                <a:latin typeface="Arial"/>
                <a:cs typeface="Arial"/>
              </a:rPr>
              <a:t>g(t) = ∇(L(θ))</a:t>
            </a:r>
            <a:endParaRPr lang="en-US" sz="2400" dirty="0">
              <a:latin typeface="+mj-lt"/>
            </a:endParaRPr>
          </a:p>
          <a:p>
            <a:pPr marL="0" indent="0">
              <a:lnSpc>
                <a:spcPct val="200000"/>
              </a:lnSpc>
              <a:buNone/>
            </a:pPr>
            <a:r>
              <a:rPr lang="en-US" sz="2400" i="1" dirty="0">
                <a:latin typeface="Arial"/>
                <a:cs typeface="Arial"/>
              </a:rPr>
              <a:t>v(t) = β1 * v(t-1) + (1 - β1) * g(t)</a:t>
            </a:r>
            <a:endParaRPr lang="en-US" sz="2400" i="1" dirty="0"/>
          </a:p>
          <a:p>
            <a:pPr marL="0" indent="0">
              <a:lnSpc>
                <a:spcPct val="200000"/>
              </a:lnSpc>
              <a:buNone/>
            </a:pPr>
            <a:r>
              <a:rPr lang="en-US" sz="2400" i="1" dirty="0">
                <a:latin typeface="Arial"/>
                <a:cs typeface="Arial"/>
              </a:rPr>
              <a:t>s(t) = β2 * s(t-1) + (1 - β2) * (g(t)^2)</a:t>
            </a:r>
            <a:endParaRPr lang="en-US" sz="2400" i="1" dirty="0"/>
          </a:p>
          <a:p>
            <a:pPr marL="0" indent="0">
              <a:lnSpc>
                <a:spcPct val="200000"/>
              </a:lnSpc>
              <a:buNone/>
            </a:pPr>
            <a:r>
              <a:rPr lang="en-US" sz="2400" i="1" dirty="0">
                <a:latin typeface="Arial"/>
                <a:cs typeface="Arial"/>
              </a:rPr>
              <a:t>θ(t) = θ(t-1) - {𝜂 / [sqrt(s(t)/(1-β2^t)) + ε]} * [v(t) / (1-β1^t)] </a:t>
            </a:r>
            <a:endParaRPr lang="en-US" sz="2400" dirty="0">
              <a:latin typeface="+mj-lt"/>
            </a:endParaRPr>
          </a:p>
        </p:txBody>
      </p:sp>
    </p:spTree>
    <p:extLst>
      <p:ext uri="{BB962C8B-B14F-4D97-AF65-F5344CB8AC3E}">
        <p14:creationId xmlns:p14="http://schemas.microsoft.com/office/powerpoint/2010/main" val="2603109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III.2. Neural network</a:t>
            </a:r>
          </a:p>
        </p:txBody>
      </p:sp>
      <p:sp>
        <p:nvSpPr>
          <p:cNvPr id="12" name="TextBox 11">
            <a:extLst>
              <a:ext uri="{FF2B5EF4-FFF2-40B4-BE49-F238E27FC236}">
                <a16:creationId xmlns:a16="http://schemas.microsoft.com/office/drawing/2014/main" id="{4EAB5122-1B4C-C728-9DBD-B949EEB2BAB6}"/>
              </a:ext>
            </a:extLst>
          </p:cNvPr>
          <p:cNvSpPr txBox="1"/>
          <p:nvPr/>
        </p:nvSpPr>
        <p:spPr>
          <a:xfrm>
            <a:off x="3610337" y="3125076"/>
            <a:ext cx="49713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dirty="0">
                <a:latin typeface="Arial"/>
                <a:cs typeface="Arial"/>
              </a:rPr>
              <a:t>L(y, ŷ) = - (y * log(ŷ) + (1 - y) * log(1 - ŷ))</a:t>
            </a:r>
            <a:endParaRPr lang="en-US" sz="2000" dirty="0"/>
          </a:p>
        </p:txBody>
      </p:sp>
      <p:sp>
        <p:nvSpPr>
          <p:cNvPr id="15" name="TextBox 14">
            <a:extLst>
              <a:ext uri="{FF2B5EF4-FFF2-40B4-BE49-F238E27FC236}">
                <a16:creationId xmlns:a16="http://schemas.microsoft.com/office/drawing/2014/main" id="{76D8B409-65E7-F7AA-B1E0-28293B157F27}"/>
              </a:ext>
            </a:extLst>
          </p:cNvPr>
          <p:cNvSpPr txBox="1"/>
          <p:nvPr/>
        </p:nvSpPr>
        <p:spPr>
          <a:xfrm>
            <a:off x="837236" y="1763210"/>
            <a:ext cx="43636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j-lt"/>
                <a:cs typeface="Arial"/>
              </a:rPr>
              <a:t>Loss:  binary cross entropy </a:t>
            </a:r>
            <a:endParaRPr lang="en-US" sz="2400" dirty="0">
              <a:latin typeface="+mj-lt"/>
            </a:endParaRPr>
          </a:p>
        </p:txBody>
      </p:sp>
      <p:sp>
        <p:nvSpPr>
          <p:cNvPr id="17" name="TextBox 16">
            <a:extLst>
              <a:ext uri="{FF2B5EF4-FFF2-40B4-BE49-F238E27FC236}">
                <a16:creationId xmlns:a16="http://schemas.microsoft.com/office/drawing/2014/main" id="{971E0E9C-24D7-D744-7DD9-7ED21F6E38D6}"/>
              </a:ext>
            </a:extLst>
          </p:cNvPr>
          <p:cNvSpPr txBox="1"/>
          <p:nvPr/>
        </p:nvSpPr>
        <p:spPr>
          <a:xfrm>
            <a:off x="2819400" y="4249216"/>
            <a:ext cx="655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j-lt"/>
              </a:rPr>
              <a:t>where:  </a:t>
            </a:r>
          </a:p>
          <a:p>
            <a:pPr>
              <a:buChar char="•"/>
            </a:pPr>
            <a:r>
              <a:rPr lang="en-US" dirty="0">
                <a:latin typeface="+mj-lt"/>
              </a:rPr>
              <a:t>y is the true binary label (0 or 1). </a:t>
            </a:r>
          </a:p>
          <a:p>
            <a:pPr>
              <a:buChar char="•"/>
            </a:pPr>
            <a:r>
              <a:rPr lang="en-US" dirty="0">
                <a:latin typeface="+mj-lt"/>
              </a:rPr>
              <a:t>  ŷ is the predicted probability of the positive class (between 0 and 1) obtained from the model. </a:t>
            </a:r>
          </a:p>
        </p:txBody>
      </p:sp>
    </p:spTree>
    <p:extLst>
      <p:ext uri="{BB962C8B-B14F-4D97-AF65-F5344CB8AC3E}">
        <p14:creationId xmlns:p14="http://schemas.microsoft.com/office/powerpoint/2010/main" val="3256669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III.2. Neural network</a:t>
            </a:r>
          </a:p>
        </p:txBody>
      </p:sp>
      <p:sp>
        <p:nvSpPr>
          <p:cNvPr id="3" name="TextBox 2">
            <a:extLst>
              <a:ext uri="{FF2B5EF4-FFF2-40B4-BE49-F238E27FC236}">
                <a16:creationId xmlns:a16="http://schemas.microsoft.com/office/drawing/2014/main" id="{73140C4A-073C-7B0A-7457-121EE3EB3838}"/>
              </a:ext>
            </a:extLst>
          </p:cNvPr>
          <p:cNvSpPr txBox="1"/>
          <p:nvPr/>
        </p:nvSpPr>
        <p:spPr>
          <a:xfrm>
            <a:off x="837234" y="1859666"/>
            <a:ext cx="85305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j-lt"/>
              </a:rPr>
              <a:t>Loss and accuracy after 30 epochs with mini batch size 32:</a:t>
            </a:r>
          </a:p>
        </p:txBody>
      </p:sp>
      <p:pic>
        <p:nvPicPr>
          <p:cNvPr id="5" name="Picture 5" descr="A graph of a number of people&#10;&#10;Description automatically generated">
            <a:extLst>
              <a:ext uri="{FF2B5EF4-FFF2-40B4-BE49-F238E27FC236}">
                <a16:creationId xmlns:a16="http://schemas.microsoft.com/office/drawing/2014/main" id="{26C98358-1B9D-D756-6AA0-6C0C4B51BAD3}"/>
              </a:ext>
            </a:extLst>
          </p:cNvPr>
          <p:cNvPicPr>
            <a:picLocks noChangeAspect="1"/>
          </p:cNvPicPr>
          <p:nvPr/>
        </p:nvPicPr>
        <p:blipFill>
          <a:blip r:embed="rId2"/>
          <a:stretch>
            <a:fillRect/>
          </a:stretch>
        </p:blipFill>
        <p:spPr>
          <a:xfrm>
            <a:off x="823421" y="2623866"/>
            <a:ext cx="5109923" cy="3412331"/>
          </a:xfrm>
          <a:prstGeom prst="rect">
            <a:avLst/>
          </a:prstGeom>
        </p:spPr>
      </p:pic>
      <p:pic>
        <p:nvPicPr>
          <p:cNvPr id="6" name="Picture 6" descr="A graph with blue and orange lines&#10;&#10;Description automatically generated">
            <a:extLst>
              <a:ext uri="{FF2B5EF4-FFF2-40B4-BE49-F238E27FC236}">
                <a16:creationId xmlns:a16="http://schemas.microsoft.com/office/drawing/2014/main" id="{E823CAE2-CC7F-1380-FD0E-13C439589E11}"/>
              </a:ext>
            </a:extLst>
          </p:cNvPr>
          <p:cNvPicPr>
            <a:picLocks noChangeAspect="1"/>
          </p:cNvPicPr>
          <p:nvPr/>
        </p:nvPicPr>
        <p:blipFill>
          <a:blip r:embed="rId3"/>
          <a:stretch>
            <a:fillRect/>
          </a:stretch>
        </p:blipFill>
        <p:spPr>
          <a:xfrm>
            <a:off x="6691767" y="2623866"/>
            <a:ext cx="5101349" cy="3360889"/>
          </a:xfrm>
          <a:prstGeom prst="rect">
            <a:avLst/>
          </a:prstGeom>
        </p:spPr>
      </p:pic>
      <p:sp>
        <p:nvSpPr>
          <p:cNvPr id="7" name="TextBox 6">
            <a:extLst>
              <a:ext uri="{FF2B5EF4-FFF2-40B4-BE49-F238E27FC236}">
                <a16:creationId xmlns:a16="http://schemas.microsoft.com/office/drawing/2014/main" id="{C72C41E1-7F7F-70A6-E60B-C4828D96CCFB}"/>
              </a:ext>
            </a:extLst>
          </p:cNvPr>
          <p:cNvSpPr txBox="1"/>
          <p:nvPr/>
        </p:nvSpPr>
        <p:spPr>
          <a:xfrm>
            <a:off x="3027981" y="6012062"/>
            <a:ext cx="7008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j-lt"/>
              </a:rPr>
              <a:t>Loss</a:t>
            </a:r>
            <a:endParaRPr lang="en-US" b="1" dirty="0">
              <a:latin typeface="+mj-lt"/>
            </a:endParaRPr>
          </a:p>
        </p:txBody>
      </p:sp>
      <p:sp>
        <p:nvSpPr>
          <p:cNvPr id="8" name="TextBox 7">
            <a:extLst>
              <a:ext uri="{FF2B5EF4-FFF2-40B4-BE49-F238E27FC236}">
                <a16:creationId xmlns:a16="http://schemas.microsoft.com/office/drawing/2014/main" id="{DAE28BE4-CD98-40BB-B316-491599C35386}"/>
              </a:ext>
            </a:extLst>
          </p:cNvPr>
          <p:cNvSpPr txBox="1"/>
          <p:nvPr/>
        </p:nvSpPr>
        <p:spPr>
          <a:xfrm>
            <a:off x="8798811" y="6036197"/>
            <a:ext cx="11378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j-lt"/>
              </a:rPr>
              <a:t>Accuracy</a:t>
            </a:r>
          </a:p>
        </p:txBody>
      </p:sp>
    </p:spTree>
    <p:extLst>
      <p:ext uri="{BB962C8B-B14F-4D97-AF65-F5344CB8AC3E}">
        <p14:creationId xmlns:p14="http://schemas.microsoft.com/office/powerpoint/2010/main" val="1293993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III.3. K-Nearest Neighbors</a:t>
            </a:r>
          </a:p>
        </p:txBody>
      </p:sp>
      <p:sp>
        <p:nvSpPr>
          <p:cNvPr id="13" name="TextBox 12">
            <a:extLst>
              <a:ext uri="{FF2B5EF4-FFF2-40B4-BE49-F238E27FC236}">
                <a16:creationId xmlns:a16="http://schemas.microsoft.com/office/drawing/2014/main" id="{DF46C079-95C7-B52F-31FB-7CD2CDAEB8C6}"/>
              </a:ext>
            </a:extLst>
          </p:cNvPr>
          <p:cNvSpPr txBox="1"/>
          <p:nvPr/>
        </p:nvSpPr>
        <p:spPr>
          <a:xfrm>
            <a:off x="838199" y="1690688"/>
            <a:ext cx="105156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mj-lt"/>
                <a:cs typeface="Arial"/>
              </a:rPr>
              <a:t>k-Nearest Neighbors Classifier algorithm assumes all instances correspond to points in the n-dimensional space . The nearest neighbors of an instance are defined in terms of the standard Euclidean distance.</a:t>
            </a:r>
            <a:endParaRPr lang="en-US" sz="2400" dirty="0">
              <a:latin typeface="+mj-lt"/>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D88C08B-2257-EA87-C3C1-31F3A1C67DAA}"/>
                  </a:ext>
                </a:extLst>
              </p:cNvPr>
              <p:cNvSpPr txBox="1"/>
              <p:nvPr/>
            </p:nvSpPr>
            <p:spPr>
              <a:xfrm>
                <a:off x="3045541" y="3543438"/>
                <a:ext cx="6100916" cy="8470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m:t>
                      </m:r>
                      <m:d>
                        <m:dPr>
                          <m:sepChr m:val=","/>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𝑟</m:t>
                          </m:r>
                          <m:r>
                            <a:rPr lang="en-US" i="0">
                              <a:latin typeface="Cambria Math" panose="02040503050406030204" pitchFamily="18" charset="0"/>
                            </a:rPr>
                            <m:t> = 1</m:t>
                          </m:r>
                        </m:sub>
                        <m:sup>
                          <m:r>
                            <a:rPr lang="en-US" i="1">
                              <a:latin typeface="Cambria Math" panose="02040503050406030204" pitchFamily="18" charset="0"/>
                            </a:rPr>
                            <m:t>𝑛</m:t>
                          </m:r>
                        </m:sup>
                        <m:e>
                          <m:rad>
                            <m:radPr>
                              <m:degHide m:val="on"/>
                              <m:ctrlPr>
                                <a:rPr lang="en-US" i="1">
                                  <a:solidFill>
                                    <a:srgbClr val="836967"/>
                                  </a:solidFill>
                                  <a:latin typeface="Cambria Math" panose="02040503050406030204" pitchFamily="18" charset="0"/>
                                </a:rPr>
                              </m:ctrlPr>
                            </m:radPr>
                            <m:deg/>
                            <m:e>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m:t>
                                          </m:r>
                                        </m:sub>
                                      </m:sSub>
                                      <m:d>
                                        <m:dPr>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m:t>
                                          </m:r>
                                        </m:sub>
                                      </m:sSub>
                                      <m:d>
                                        <m:dPr>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e>
                                  </m:d>
                                </m:e>
                                <m:sup>
                                  <m:r>
                                    <a:rPr lang="en-US" i="0">
                                      <a:latin typeface="Cambria Math" panose="02040503050406030204" pitchFamily="18" charset="0"/>
                                    </a:rPr>
                                    <m:t>2</m:t>
                                  </m:r>
                                </m:sup>
                              </m:sSup>
                            </m:e>
                          </m:rad>
                        </m:e>
                      </m:nary>
                    </m:oMath>
                  </m:oMathPara>
                </a14:m>
                <a:endParaRPr lang="en-US" dirty="0"/>
              </a:p>
            </p:txBody>
          </p:sp>
        </mc:Choice>
        <mc:Fallback>
          <p:sp>
            <p:nvSpPr>
              <p:cNvPr id="4" name="TextBox 3">
                <a:extLst>
                  <a:ext uri="{FF2B5EF4-FFF2-40B4-BE49-F238E27FC236}">
                    <a16:creationId xmlns:a16="http://schemas.microsoft.com/office/drawing/2014/main" id="{6D88C08B-2257-EA87-C3C1-31F3A1C67DAA}"/>
                  </a:ext>
                </a:extLst>
              </p:cNvPr>
              <p:cNvSpPr txBox="1">
                <a:spLocks noRot="1" noChangeAspect="1" noMove="1" noResize="1" noEditPoints="1" noAdjustHandles="1" noChangeArrowheads="1" noChangeShapeType="1" noTextEdit="1"/>
              </p:cNvSpPr>
              <p:nvPr/>
            </p:nvSpPr>
            <p:spPr>
              <a:xfrm>
                <a:off x="3045541" y="3543438"/>
                <a:ext cx="6100916" cy="84709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3740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III.3. K-Nearest Neighbors</a:t>
            </a:r>
          </a:p>
        </p:txBody>
      </p:sp>
      <p:pic>
        <p:nvPicPr>
          <p:cNvPr id="3" name="Picture 3" descr="A graph of numbers and a number of neighbors&#10;&#10;Description automatically generated">
            <a:extLst>
              <a:ext uri="{FF2B5EF4-FFF2-40B4-BE49-F238E27FC236}">
                <a16:creationId xmlns:a16="http://schemas.microsoft.com/office/drawing/2014/main" id="{116D441E-FBB2-8764-5161-6BC95ACEFF93}"/>
              </a:ext>
            </a:extLst>
          </p:cNvPr>
          <p:cNvPicPr>
            <a:picLocks noChangeAspect="1"/>
          </p:cNvPicPr>
          <p:nvPr/>
        </p:nvPicPr>
        <p:blipFill>
          <a:blip r:embed="rId2"/>
          <a:stretch>
            <a:fillRect/>
          </a:stretch>
        </p:blipFill>
        <p:spPr>
          <a:xfrm>
            <a:off x="3352800" y="1690688"/>
            <a:ext cx="5486400" cy="4314825"/>
          </a:xfrm>
          <a:prstGeom prst="rect">
            <a:avLst/>
          </a:prstGeom>
        </p:spPr>
      </p:pic>
    </p:spTree>
    <p:extLst>
      <p:ext uri="{BB962C8B-B14F-4D97-AF65-F5344CB8AC3E}">
        <p14:creationId xmlns:p14="http://schemas.microsoft.com/office/powerpoint/2010/main" val="269531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III.4. Decision tree</a:t>
            </a:r>
          </a:p>
        </p:txBody>
      </p:sp>
      <mc:AlternateContent xmlns:mc="http://schemas.openxmlformats.org/markup-compatibility/2006">
        <mc:Choice xmlns:a14="http://schemas.microsoft.com/office/drawing/2010/main" Requires="a14">
          <p:sp>
            <p:nvSpPr>
              <p:cNvPr id="8" name="Content Placeholder 6">
                <a:extLst>
                  <a:ext uri="{FF2B5EF4-FFF2-40B4-BE49-F238E27FC236}">
                    <a16:creationId xmlns:a16="http://schemas.microsoft.com/office/drawing/2014/main" id="{372520D9-A3C1-D00F-D813-3608429894B9}"/>
                  </a:ext>
                </a:extLst>
              </p:cNvPr>
              <p:cNvSpPr txBox="1">
                <a:spLocks noGrp="1"/>
              </p:cNvSpPr>
              <p:nvPr>
                <p:ph sz="half" idx="1"/>
              </p:nvPr>
            </p:nvSpPr>
            <p:spPr>
              <a:xfrm>
                <a:off x="838200" y="169068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400" dirty="0"/>
                  <a:t>Splitting </a:t>
                </a:r>
                <a:r>
                  <a:rPr lang="en-US" sz="2400"/>
                  <a:t>criteria</a:t>
                </a:r>
                <a:r>
                  <a:rPr lang="en-US" sz="2400" dirty="0"/>
                  <a:t>:</a:t>
                </a:r>
              </a:p>
              <a:p>
                <a:pPr>
                  <a:lnSpc>
                    <a:spcPct val="120000"/>
                  </a:lnSpc>
                  <a:buFont typeface="Wingdings" panose="05000000000000000000" pitchFamily="2" charset="2"/>
                  <a:buChar char="§"/>
                </a:pPr>
                <a:r>
                  <a:rPr lang="en-US" sz="2400" dirty="0"/>
                  <a:t>Gini index:</a:t>
                </a:r>
              </a:p>
              <a:p>
                <a:pPr marL="0" indent="0">
                  <a:lnSpc>
                    <a:spcPct val="120000"/>
                  </a:lnSpc>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𝐺𝑖𝑛𝑖𝐼𝑛𝑑𝑒𝑥</m:t>
                      </m:r>
                      <m:r>
                        <a:rPr lang="en-US" sz="18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1800">
                              <a:effectLst/>
                              <a:latin typeface="Cambria Math" panose="02040503050406030204" pitchFamily="18" charset="0"/>
                              <a:ea typeface="Times New Roman" panose="02020603050405020304" pitchFamily="18" charset="0"/>
                              <a:cs typeface="Times New Roman" panose="02020603050405020304" pitchFamily="18" charset="0"/>
                            </a:rPr>
                            <m:t>=1</m:t>
                          </m:r>
                        </m:sub>
                        <m:sup>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m</m:t>
                          </m:r>
                        </m:sup>
                        <m:e>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p</m:t>
                              </m:r>
                            </m:e>
                            <m:sub>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sub>
                            <m:sup>
                              <m:r>
                                <a:rPr lang="en-US" sz="1800">
                                  <a:effectLst/>
                                  <a:latin typeface="Cambria Math" panose="02040503050406030204" pitchFamily="18" charset="0"/>
                                  <a:ea typeface="Times New Roman" panose="02020603050405020304" pitchFamily="18" charset="0"/>
                                  <a:cs typeface="Times New Roman" panose="02020603050405020304" pitchFamily="18" charset="0"/>
                                </a:rPr>
                                <m:t>2</m:t>
                              </m:r>
                            </m:sup>
                          </m:sSubSup>
                        </m:e>
                      </m:nary>
                    </m:oMath>
                  </m:oMathPara>
                </a14:m>
                <a:endParaRPr lang="en-US" sz="2400" dirty="0"/>
              </a:p>
              <a:p>
                <a:pPr marL="0" indent="0">
                  <a:lnSpc>
                    <a:spcPct val="120000"/>
                  </a:lnSpc>
                  <a:buNone/>
                </a:pPr>
                <a:endParaRPr lang="en-US" sz="2400" dirty="0"/>
              </a:p>
              <a:p>
                <a:pPr>
                  <a:lnSpc>
                    <a:spcPct val="120000"/>
                  </a:lnSpc>
                  <a:buFont typeface="Wingdings" panose="05000000000000000000" pitchFamily="2" charset="2"/>
                  <a:buChar char="§"/>
                </a:pPr>
                <a:r>
                  <a:rPr lang="en-US" sz="2400" dirty="0"/>
                  <a:t>Entropy:</a:t>
                </a:r>
              </a:p>
              <a:p>
                <a:pPr marL="0" indent="0">
                  <a:lnSpc>
                    <a:spcPct val="120000"/>
                  </a:lnSpc>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𝐸𝑛𝑡𝑟𝑜𝑝𝑦</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sup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func>
                        </m:e>
                      </m:nary>
                    </m:oMath>
                  </m:oMathPara>
                </a14:m>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buNone/>
                </a:pPr>
                <a:r>
                  <a:rPr lang="en-US" sz="2400" dirty="0">
                    <a:latin typeface="Helvetica Neue (Body)"/>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400" dirty="0">
                    <a:latin typeface="Helvetica Neue (Body)"/>
                    <a:ea typeface="Times New Roman" panose="02020603050405020304" pitchFamily="18" charset="0"/>
                    <a:cs typeface="Times New Roman" panose="02020603050405020304" pitchFamily="18" charset="0"/>
                  </a:rPr>
                  <a:t> is the probability of class </a:t>
                </a:r>
                <a14:m>
                  <m:oMath xmlns:m="http://schemas.openxmlformats.org/officeDocument/2006/math">
                    <m:r>
                      <a:rPr lang="en-US" sz="2400" i="1" dirty="0" smtClean="0">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400" dirty="0">
                    <a:latin typeface="Helvetica Neue (Body)"/>
                    <a:ea typeface="Times New Roman" panose="02020603050405020304" pitchFamily="18" charset="0"/>
                    <a:cs typeface="Times New Roman" panose="02020603050405020304" pitchFamily="18" charset="0"/>
                  </a:rPr>
                  <a:t>.</a:t>
                </a:r>
                <a:endParaRPr lang="en-US" sz="2400" dirty="0">
                  <a:effectLst/>
                  <a:latin typeface="Helvetica Neue (Body)"/>
                  <a:ea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
                </a:pPr>
                <a:endParaRPr lang="en-US" sz="2400" dirty="0"/>
              </a:p>
            </p:txBody>
          </p:sp>
        </mc:Choice>
        <mc:Fallback>
          <p:sp>
            <p:nvSpPr>
              <p:cNvPr id="8" name="Content Placeholder 6">
                <a:extLst>
                  <a:ext uri="{FF2B5EF4-FFF2-40B4-BE49-F238E27FC236}">
                    <a16:creationId xmlns:a16="http://schemas.microsoft.com/office/drawing/2014/main" id="{372520D9-A3C1-D00F-D813-3608429894B9}"/>
                  </a:ext>
                </a:extLst>
              </p:cNvPr>
              <p:cNvSpPr txBox="1">
                <a:spLocks noGrp="1" noRot="1" noChangeAspect="1" noMove="1" noResize="1" noEditPoints="1" noAdjustHandles="1" noChangeArrowheads="1" noChangeShapeType="1" noTextEdit="1"/>
              </p:cNvSpPr>
              <p:nvPr>
                <p:ph sz="half" idx="1"/>
              </p:nvPr>
            </p:nvSpPr>
            <p:spPr>
              <a:xfrm>
                <a:off x="838200" y="1690688"/>
                <a:ext cx="10515600" cy="4351338"/>
              </a:xfrm>
              <a:prstGeom prst="rect">
                <a:avLst/>
              </a:prstGeom>
              <a:blipFill>
                <a:blip r:embed="rId2"/>
                <a:stretch>
                  <a:fillRect l="-928" t="-280" b="-1120"/>
                </a:stretch>
              </a:blipFill>
            </p:spPr>
            <p:txBody>
              <a:bodyPr/>
              <a:lstStyle/>
              <a:p>
                <a:r>
                  <a:rPr lang="en-US">
                    <a:noFill/>
                  </a:rPr>
                  <a:t> </a:t>
                </a:r>
              </a:p>
            </p:txBody>
          </p:sp>
        </mc:Fallback>
      </mc:AlternateContent>
    </p:spTree>
    <p:extLst>
      <p:ext uri="{BB962C8B-B14F-4D97-AF65-F5344CB8AC3E}">
        <p14:creationId xmlns:p14="http://schemas.microsoft.com/office/powerpoint/2010/main" val="3193018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III.5. Random forest</a:t>
            </a:r>
          </a:p>
        </p:txBody>
      </p:sp>
      <p:sp>
        <p:nvSpPr>
          <p:cNvPr id="8" name="Content Placeholder 6">
            <a:extLst>
              <a:ext uri="{FF2B5EF4-FFF2-40B4-BE49-F238E27FC236}">
                <a16:creationId xmlns:a16="http://schemas.microsoft.com/office/drawing/2014/main" id="{372520D9-A3C1-D00F-D813-3608429894B9}"/>
              </a:ext>
            </a:extLst>
          </p:cNvPr>
          <p:cNvSpPr txBox="1">
            <a:spLocks noGrp="1"/>
          </p:cNvSpPr>
          <p:nvPr>
            <p:ph sz="half" idx="1"/>
          </p:nvPr>
        </p:nvSpPr>
        <p:spPr>
          <a:xfrm>
            <a:off x="838200" y="169068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sz="2400" dirty="0"/>
              <a:t>Random forest is an ensemble learning algorithm that combines multiple decision trees by using </a:t>
            </a:r>
            <a:r>
              <a:rPr lang="en-US" sz="2400" dirty="0" err="1"/>
              <a:t>boostrapting</a:t>
            </a:r>
            <a:r>
              <a:rPr lang="en-US" sz="2400" dirty="0"/>
              <a:t> (sampling with replacement) and considering a random subset of the original features to split upon at each node.</a:t>
            </a:r>
          </a:p>
          <a:p>
            <a:pPr>
              <a:lnSpc>
                <a:spcPct val="120000"/>
              </a:lnSpc>
              <a:buFont typeface="Wingdings" panose="05000000000000000000" pitchFamily="2" charset="2"/>
              <a:buChar char="§"/>
            </a:pPr>
            <a:endParaRPr lang="en-US" sz="2400" dirty="0"/>
          </a:p>
          <a:p>
            <a:pPr>
              <a:lnSpc>
                <a:spcPct val="120000"/>
              </a:lnSpc>
              <a:buFont typeface="Wingdings" panose="05000000000000000000" pitchFamily="2" charset="2"/>
              <a:buChar char="§"/>
            </a:pPr>
            <a:r>
              <a:rPr lang="en-US" sz="2400" dirty="0"/>
              <a:t>Ensemble algorithms: combine multiple individual models (usually weak learners such as decision tree) to improve prediction accuracy and robustness.</a:t>
            </a:r>
          </a:p>
        </p:txBody>
      </p:sp>
    </p:spTree>
    <p:extLst>
      <p:ext uri="{BB962C8B-B14F-4D97-AF65-F5344CB8AC3E}">
        <p14:creationId xmlns:p14="http://schemas.microsoft.com/office/powerpoint/2010/main" val="58670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III.6. </a:t>
            </a:r>
            <a:r>
              <a:rPr lang="en-US" b="1" dirty="0" err="1"/>
              <a:t>XGBoost</a:t>
            </a:r>
            <a:endParaRPr lang="en-US" b="1" dirty="0"/>
          </a:p>
        </p:txBody>
      </p:sp>
      <p:sp>
        <p:nvSpPr>
          <p:cNvPr id="8" name="Content Placeholder 6">
            <a:extLst>
              <a:ext uri="{FF2B5EF4-FFF2-40B4-BE49-F238E27FC236}">
                <a16:creationId xmlns:a16="http://schemas.microsoft.com/office/drawing/2014/main" id="{372520D9-A3C1-D00F-D813-3608429894B9}"/>
              </a:ext>
            </a:extLst>
          </p:cNvPr>
          <p:cNvSpPr txBox="1">
            <a:spLocks noGrp="1"/>
          </p:cNvSpPr>
          <p:nvPr>
            <p:ph sz="half" idx="1"/>
          </p:nvPr>
        </p:nvSpPr>
        <p:spPr>
          <a:xfrm>
            <a:off x="838200" y="169068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sz="2400" dirty="0" err="1"/>
              <a:t>XGBoost</a:t>
            </a:r>
            <a:r>
              <a:rPr lang="en-US" sz="2400" dirty="0"/>
              <a:t> is an open-source implementation of boosted trees using gradient boosting, an ensemble algorithm that sequentially adds models to correct previous mistakes.</a:t>
            </a:r>
          </a:p>
          <a:p>
            <a:pPr>
              <a:lnSpc>
                <a:spcPct val="120000"/>
              </a:lnSpc>
              <a:buFont typeface="Wingdings" panose="05000000000000000000" pitchFamily="2" charset="2"/>
              <a:buChar char="§"/>
            </a:pPr>
            <a:endParaRPr lang="en-US" sz="2400" dirty="0"/>
          </a:p>
          <a:p>
            <a:pPr>
              <a:lnSpc>
                <a:spcPct val="120000"/>
              </a:lnSpc>
              <a:buFont typeface="Wingdings" panose="05000000000000000000" pitchFamily="2" charset="2"/>
              <a:buChar char="§"/>
            </a:pPr>
            <a:r>
              <a:rPr lang="en-US" sz="2400" dirty="0"/>
              <a:t>It incorporates boosting and regularization methods to optimize performance, especially for regression and classification tasks, exhibiting exceptional speed, scalability, and accuracy on large and intricate datasets.</a:t>
            </a:r>
          </a:p>
        </p:txBody>
      </p:sp>
    </p:spTree>
    <p:extLst>
      <p:ext uri="{BB962C8B-B14F-4D97-AF65-F5344CB8AC3E}">
        <p14:creationId xmlns:p14="http://schemas.microsoft.com/office/powerpoint/2010/main" val="3131384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III.7. Bayesian Model</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2F30AB5-2470-A28F-988A-EA8409AB91E2}"/>
                  </a:ext>
                </a:extLst>
              </p:cNvPr>
              <p:cNvSpPr txBox="1"/>
              <p:nvPr/>
            </p:nvSpPr>
            <p:spPr>
              <a:xfrm>
                <a:off x="739303" y="2155155"/>
                <a:ext cx="11108986" cy="14262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  We first tried with the assumption that all attributes are independent from each              other. The Bayes’ theorem simplifies to be as follows:</a:t>
                </a:r>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𝑒𝑥𝑖𝑡𝑒𝑑</m:t>
                          </m:r>
                        </m:e>
                        <m:e>
                          <m:r>
                            <a:rPr lang="en-US" sz="2000" b="0" i="1" smtClean="0">
                              <a:latin typeface="Cambria Math" panose="02040503050406030204" pitchFamily="18" charset="0"/>
                            </a:rPr>
                            <m:t>𝑔𝑒𝑛𝑑𝑒𝑟</m:t>
                          </m:r>
                          <m:r>
                            <a:rPr lang="en-US" sz="2000" b="0" i="1" smtClean="0">
                              <a:latin typeface="Cambria Math" panose="02040503050406030204" pitchFamily="18" charset="0"/>
                            </a:rPr>
                            <m:t>, …,</m:t>
                          </m:r>
                          <m:r>
                            <a:rPr lang="en-US" sz="2000" b="0" i="1" smtClean="0">
                              <a:latin typeface="Cambria Math" panose="02040503050406030204" pitchFamily="18" charset="0"/>
                            </a:rPr>
                            <m:t>𝐶𝑟𝑒𝑑𝑖𝑡𝑆𝑐𝑜𝑟𝑒</m:t>
                          </m:r>
                        </m:e>
                      </m:d>
                      <m:r>
                        <a:rPr lang="en-US" sz="2000" b="0" i="1" smtClean="0">
                          <a:latin typeface="Cambria Math" panose="02040503050406030204" pitchFamily="18" charset="0"/>
                        </a:rPr>
                        <m:t> </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𝑔𝑒𝑛𝑑𝑒𝑟</m:t>
                              </m:r>
                            </m:e>
                            <m:e>
                              <m:r>
                                <a:rPr lang="en-US" sz="2000" b="0" i="1" smtClean="0">
                                  <a:latin typeface="Cambria Math" panose="02040503050406030204" pitchFamily="18" charset="0"/>
                                </a:rPr>
                                <m:t>𝑒𝑥𝑖𝑡𝑒𝑑</m:t>
                              </m:r>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𝐶𝑟𝑒𝑑𝑖𝑡𝑆𝑐𝑜𝑟𝑒</m:t>
                              </m:r>
                            </m:e>
                            <m:e>
                              <m:r>
                                <a:rPr lang="en-US" sz="2000" b="0" i="1" smtClean="0">
                                  <a:latin typeface="Cambria Math" panose="02040503050406030204" pitchFamily="18" charset="0"/>
                                </a:rPr>
                                <m:t>𝑒𝑥𝑖𝑡𝑒𝑑</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m:t>
                          </m:r>
                          <m:r>
                            <a:rPr lang="en-US" sz="2000" i="1">
                              <a:latin typeface="Cambria Math" panose="02040503050406030204" pitchFamily="18" charset="0"/>
                              <a:ea typeface="Cambria Math" panose="02040503050406030204" pitchFamily="18" charset="0"/>
                            </a:rPr>
                            <m:t>𝑥𝑖𝑡𝑒𝑑</m:t>
                          </m:r>
                          <m:r>
                            <a:rPr lang="en-US" sz="2000" i="1">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rPr>
                            <m:t>𝑍</m:t>
                          </m:r>
                        </m:den>
                      </m:f>
                    </m:oMath>
                  </m:oMathPara>
                </a14:m>
                <a:endParaRPr lang="en-US" sz="2000" dirty="0"/>
              </a:p>
            </p:txBody>
          </p:sp>
        </mc:Choice>
        <mc:Fallback>
          <p:sp>
            <p:nvSpPr>
              <p:cNvPr id="5" name="TextBox 4">
                <a:extLst>
                  <a:ext uri="{FF2B5EF4-FFF2-40B4-BE49-F238E27FC236}">
                    <a16:creationId xmlns:a16="http://schemas.microsoft.com/office/drawing/2014/main" id="{52F30AB5-2470-A28F-988A-EA8409AB91E2}"/>
                  </a:ext>
                </a:extLst>
              </p:cNvPr>
              <p:cNvSpPr txBox="1">
                <a:spLocks noRot="1" noChangeAspect="1" noMove="1" noResize="1" noEditPoints="1" noAdjustHandles="1" noChangeArrowheads="1" noChangeShapeType="1" noTextEdit="1"/>
              </p:cNvSpPr>
              <p:nvPr/>
            </p:nvSpPr>
            <p:spPr>
              <a:xfrm>
                <a:off x="739303" y="2155155"/>
                <a:ext cx="11108986" cy="1426288"/>
              </a:xfrm>
              <a:prstGeom prst="rect">
                <a:avLst/>
              </a:prstGeom>
              <a:blipFill>
                <a:blip r:embed="rId2"/>
                <a:stretch>
                  <a:fillRect l="-823" t="-2991" r="-943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60DAA7E-BBB5-48C1-073B-F5BD98330514}"/>
              </a:ext>
            </a:extLst>
          </p:cNvPr>
          <p:cNvSpPr txBox="1"/>
          <p:nvPr/>
        </p:nvSpPr>
        <p:spPr>
          <a:xfrm>
            <a:off x="837235" y="3894881"/>
            <a:ext cx="85694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mj-lt"/>
              </a:rPr>
              <a:t>However, the model seems to have been overfitted:</a:t>
            </a:r>
          </a:p>
        </p:txBody>
      </p:sp>
      <p:sp>
        <p:nvSpPr>
          <p:cNvPr id="11" name="TextBox 10">
            <a:extLst>
              <a:ext uri="{FF2B5EF4-FFF2-40B4-BE49-F238E27FC236}">
                <a16:creationId xmlns:a16="http://schemas.microsoft.com/office/drawing/2014/main" id="{6F255A6A-C146-F9B8-AA18-6999BEBD43B3}"/>
              </a:ext>
            </a:extLst>
          </p:cNvPr>
          <p:cNvSpPr txBox="1"/>
          <p:nvPr/>
        </p:nvSpPr>
        <p:spPr>
          <a:xfrm>
            <a:off x="885462" y="148170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Naive Bayes:</a:t>
            </a:r>
          </a:p>
        </p:txBody>
      </p:sp>
      <p:pic>
        <p:nvPicPr>
          <p:cNvPr id="1026" name="Picture 2" descr="Không có mô tả.">
            <a:extLst>
              <a:ext uri="{FF2B5EF4-FFF2-40B4-BE49-F238E27FC236}">
                <a16:creationId xmlns:a16="http://schemas.microsoft.com/office/drawing/2014/main" id="{7ABE9A2D-B3CF-E08B-99E0-EFAED2CEF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4458125"/>
            <a:ext cx="4381500" cy="1638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68055-00AE-12CB-14FC-3A084F3E7C07}"/>
              </a:ext>
            </a:extLst>
          </p:cNvPr>
          <p:cNvSpPr txBox="1"/>
          <p:nvPr/>
        </p:nvSpPr>
        <p:spPr>
          <a:xfrm>
            <a:off x="4695180" y="6308209"/>
            <a:ext cx="28961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j-lt"/>
              </a:rPr>
              <a:t>Testing result of the model</a:t>
            </a:r>
            <a:endParaRPr lang="en-US" b="1">
              <a:latin typeface="+mj-lt"/>
            </a:endParaRPr>
          </a:p>
        </p:txBody>
      </p:sp>
    </p:spTree>
    <p:extLst>
      <p:ext uri="{BB962C8B-B14F-4D97-AF65-F5344CB8AC3E}">
        <p14:creationId xmlns:p14="http://schemas.microsoft.com/office/powerpoint/2010/main" val="599184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67697" y="1805960"/>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6000" b="1">
                <a:solidFill>
                  <a:srgbClr val="800000"/>
                </a:solidFill>
                <a:latin typeface="Helvetica Neue"/>
              </a:rPr>
              <a:t>I</a:t>
            </a:r>
            <a:r>
              <a:rPr kumimoji="0" lang="en-US" sz="6000" b="1" i="0" u="none" strike="noStrike" kern="1200" cap="none" spc="0" normalizeH="0" baseline="0" noProof="0">
                <a:ln>
                  <a:noFill/>
                </a:ln>
                <a:solidFill>
                  <a:srgbClr val="800000"/>
                </a:solidFill>
                <a:effectLst/>
                <a:uLnTx/>
                <a:uFillTx/>
                <a:latin typeface="Helvetica Neue"/>
                <a:ea typeface="+mj-ea"/>
                <a:cs typeface="+mj-cs"/>
              </a:rPr>
              <a:t>. Introduction</a:t>
            </a:r>
          </a:p>
        </p:txBody>
      </p:sp>
    </p:spTree>
    <p:extLst>
      <p:ext uri="{BB962C8B-B14F-4D97-AF65-F5344CB8AC3E}">
        <p14:creationId xmlns:p14="http://schemas.microsoft.com/office/powerpoint/2010/main" val="3354402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III.7. Bayesian Model</a:t>
            </a:r>
          </a:p>
        </p:txBody>
      </p:sp>
      <p:sp>
        <p:nvSpPr>
          <p:cNvPr id="11" name="TextBox 10">
            <a:extLst>
              <a:ext uri="{FF2B5EF4-FFF2-40B4-BE49-F238E27FC236}">
                <a16:creationId xmlns:a16="http://schemas.microsoft.com/office/drawing/2014/main" id="{6F255A6A-C146-F9B8-AA18-6999BEBD43B3}"/>
              </a:ext>
            </a:extLst>
          </p:cNvPr>
          <p:cNvSpPr txBox="1"/>
          <p:nvPr/>
        </p:nvSpPr>
        <p:spPr>
          <a:xfrm>
            <a:off x="885463" y="1552211"/>
            <a:ext cx="33752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Bayesian network:</a:t>
            </a:r>
          </a:p>
        </p:txBody>
      </p:sp>
      <p:sp>
        <p:nvSpPr>
          <p:cNvPr id="4" name="TextBox 3">
            <a:extLst>
              <a:ext uri="{FF2B5EF4-FFF2-40B4-BE49-F238E27FC236}">
                <a16:creationId xmlns:a16="http://schemas.microsoft.com/office/drawing/2014/main" id="{82345928-17A2-FA56-0648-4F6E64EED294}"/>
              </a:ext>
            </a:extLst>
          </p:cNvPr>
          <p:cNvSpPr txBox="1"/>
          <p:nvPr/>
        </p:nvSpPr>
        <p:spPr>
          <a:xfrm>
            <a:off x="885463" y="2062223"/>
            <a:ext cx="103305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We first find a model using Hill Climb Search with K2Score being the loss function:</a:t>
            </a:r>
          </a:p>
        </p:txBody>
      </p:sp>
      <p:sp>
        <p:nvSpPr>
          <p:cNvPr id="7" name="TextBox 6">
            <a:extLst>
              <a:ext uri="{FF2B5EF4-FFF2-40B4-BE49-F238E27FC236}">
                <a16:creationId xmlns:a16="http://schemas.microsoft.com/office/drawing/2014/main" id="{2E318D07-47A1-5A66-0FEB-31E731717EB1}"/>
              </a:ext>
            </a:extLst>
          </p:cNvPr>
          <p:cNvSpPr txBox="1"/>
          <p:nvPr/>
        </p:nvSpPr>
        <p:spPr>
          <a:xfrm>
            <a:off x="885463" y="4014670"/>
            <a:ext cx="44147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There are a few edges that should be reversed. And there are some vertices that we thought were related turned out to be not.</a:t>
            </a:r>
          </a:p>
        </p:txBody>
      </p:sp>
      <p:pic>
        <p:nvPicPr>
          <p:cNvPr id="12" name="Picture 12" descr="A diagram of a diagram&#10;&#10;Description automatically generated">
            <a:extLst>
              <a:ext uri="{FF2B5EF4-FFF2-40B4-BE49-F238E27FC236}">
                <a16:creationId xmlns:a16="http://schemas.microsoft.com/office/drawing/2014/main" id="{FBCF1160-CDC5-D245-030A-2C88AAE3239C}"/>
              </a:ext>
            </a:extLst>
          </p:cNvPr>
          <p:cNvPicPr>
            <a:picLocks noChangeAspect="1"/>
          </p:cNvPicPr>
          <p:nvPr/>
        </p:nvPicPr>
        <p:blipFill>
          <a:blip r:embed="rId2"/>
          <a:stretch>
            <a:fillRect/>
          </a:stretch>
        </p:blipFill>
        <p:spPr>
          <a:xfrm>
            <a:off x="6183549" y="3557646"/>
            <a:ext cx="3373899" cy="2853039"/>
          </a:xfrm>
          <a:prstGeom prst="rect">
            <a:avLst/>
          </a:prstGeom>
        </p:spPr>
      </p:pic>
      <p:pic>
        <p:nvPicPr>
          <p:cNvPr id="8" name="Picture 7">
            <a:extLst>
              <a:ext uri="{FF2B5EF4-FFF2-40B4-BE49-F238E27FC236}">
                <a16:creationId xmlns:a16="http://schemas.microsoft.com/office/drawing/2014/main" id="{0D84870A-9BF2-FD27-34A8-4101E09E8992}"/>
              </a:ext>
            </a:extLst>
          </p:cNvPr>
          <p:cNvPicPr>
            <a:picLocks noChangeAspect="1"/>
          </p:cNvPicPr>
          <p:nvPr/>
        </p:nvPicPr>
        <p:blipFill rotWithShape="1">
          <a:blip r:embed="rId3"/>
          <a:srcRect t="4747"/>
          <a:stretch/>
        </p:blipFill>
        <p:spPr>
          <a:xfrm>
            <a:off x="2661803" y="2647043"/>
            <a:ext cx="6386113" cy="725894"/>
          </a:xfrm>
          <a:prstGeom prst="rect">
            <a:avLst/>
          </a:prstGeom>
        </p:spPr>
      </p:pic>
    </p:spTree>
    <p:extLst>
      <p:ext uri="{BB962C8B-B14F-4D97-AF65-F5344CB8AC3E}">
        <p14:creationId xmlns:p14="http://schemas.microsoft.com/office/powerpoint/2010/main" val="943621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800000"/>
                </a:solidFill>
                <a:effectLst/>
                <a:uLnTx/>
                <a:uFillTx/>
                <a:latin typeface="Helvetica Neue"/>
                <a:ea typeface="+mj-ea"/>
                <a:cs typeface="+mj-cs"/>
              </a:rPr>
              <a:t>IV. Experimental results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dirty="0">
              <a:ln>
                <a:noFill/>
              </a:ln>
              <a:solidFill>
                <a:srgbClr val="800000"/>
              </a:solidFill>
              <a:effectLst/>
              <a:uLnTx/>
              <a:uFillTx/>
              <a:latin typeface="Helvetica Neue"/>
              <a:ea typeface="+mj-ea"/>
              <a:cs typeface="+mj-cs"/>
            </a:endParaRPr>
          </a:p>
        </p:txBody>
      </p:sp>
    </p:spTree>
    <p:extLst>
      <p:ext uri="{BB962C8B-B14F-4D97-AF65-F5344CB8AC3E}">
        <p14:creationId xmlns:p14="http://schemas.microsoft.com/office/powerpoint/2010/main" val="3733644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IV.1. Performance metrics</a:t>
            </a:r>
          </a:p>
        </p:txBody>
      </p:sp>
      <p:sp>
        <p:nvSpPr>
          <p:cNvPr id="8" name="Content Placeholder 6">
            <a:extLst>
              <a:ext uri="{FF2B5EF4-FFF2-40B4-BE49-F238E27FC236}">
                <a16:creationId xmlns:a16="http://schemas.microsoft.com/office/drawing/2014/main" id="{E604A893-6672-0233-DE8B-F10D11864F53}"/>
              </a:ext>
            </a:extLst>
          </p:cNvPr>
          <p:cNvSpPr txBox="1">
            <a:spLocks/>
          </p:cNvSpPr>
          <p:nvPr/>
        </p:nvSpPr>
        <p:spPr>
          <a:xfrm>
            <a:off x="925748" y="1690688"/>
            <a:ext cx="9414753" cy="48774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
            </a:pPr>
            <a:r>
              <a:rPr lang="en-US" sz="2400" dirty="0"/>
              <a:t>Confusion Matrix</a:t>
            </a:r>
          </a:p>
          <a:p>
            <a:pPr>
              <a:lnSpc>
                <a:spcPct val="200000"/>
              </a:lnSpc>
              <a:buFont typeface="Wingdings" panose="05000000000000000000" pitchFamily="2" charset="2"/>
              <a:buChar char="§"/>
            </a:pPr>
            <a:r>
              <a:rPr lang="en-US" sz="2400" dirty="0"/>
              <a:t>Accuracy</a:t>
            </a:r>
          </a:p>
          <a:p>
            <a:pPr>
              <a:lnSpc>
                <a:spcPct val="200000"/>
              </a:lnSpc>
              <a:buFont typeface="Wingdings" panose="05000000000000000000" pitchFamily="2" charset="2"/>
              <a:buChar char="§"/>
            </a:pPr>
            <a:r>
              <a:rPr lang="en-US" sz="2400" dirty="0"/>
              <a:t>Precision, Recall, F1-score</a:t>
            </a:r>
          </a:p>
          <a:p>
            <a:pPr>
              <a:lnSpc>
                <a:spcPct val="200000"/>
              </a:lnSpc>
              <a:buFont typeface="Wingdings" panose="05000000000000000000" pitchFamily="2" charset="2"/>
              <a:buChar char="§"/>
            </a:pPr>
            <a:r>
              <a:rPr lang="en-US" sz="2400" dirty="0"/>
              <a:t>Data splitting</a:t>
            </a:r>
          </a:p>
          <a:p>
            <a:pPr>
              <a:lnSpc>
                <a:spcPct val="200000"/>
              </a:lnSpc>
              <a:buFont typeface="Wingdings" panose="05000000000000000000" pitchFamily="2" charset="2"/>
              <a:buChar char="§"/>
            </a:pPr>
            <a:r>
              <a:rPr lang="en-US" sz="2400" dirty="0"/>
              <a:t>K-fold cross-validation</a:t>
            </a:r>
          </a:p>
        </p:txBody>
      </p:sp>
    </p:spTree>
    <p:extLst>
      <p:ext uri="{BB962C8B-B14F-4D97-AF65-F5344CB8AC3E}">
        <p14:creationId xmlns:p14="http://schemas.microsoft.com/office/powerpoint/2010/main" val="298652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IV.2. Results</a:t>
            </a:r>
          </a:p>
        </p:txBody>
      </p:sp>
      <p:pic>
        <p:nvPicPr>
          <p:cNvPr id="4" name="Picture 3">
            <a:extLst>
              <a:ext uri="{FF2B5EF4-FFF2-40B4-BE49-F238E27FC236}">
                <a16:creationId xmlns:a16="http://schemas.microsoft.com/office/drawing/2014/main" id="{361AB3CA-F6D3-D286-7C34-A8866DE6A758}"/>
              </a:ext>
            </a:extLst>
          </p:cNvPr>
          <p:cNvPicPr>
            <a:picLocks noChangeAspect="1"/>
          </p:cNvPicPr>
          <p:nvPr/>
        </p:nvPicPr>
        <p:blipFill>
          <a:blip r:embed="rId2"/>
          <a:stretch>
            <a:fillRect/>
          </a:stretch>
        </p:blipFill>
        <p:spPr>
          <a:xfrm>
            <a:off x="1283553" y="1960117"/>
            <a:ext cx="9624894" cy="2937765"/>
          </a:xfrm>
          <a:prstGeom prst="rect">
            <a:avLst/>
          </a:prstGeom>
        </p:spPr>
      </p:pic>
      <p:sp>
        <p:nvSpPr>
          <p:cNvPr id="5" name="Content Placeholder 3">
            <a:extLst>
              <a:ext uri="{FF2B5EF4-FFF2-40B4-BE49-F238E27FC236}">
                <a16:creationId xmlns:a16="http://schemas.microsoft.com/office/drawing/2014/main" id="{F36701EC-2061-97E3-9763-7187A0AB080D}"/>
              </a:ext>
            </a:extLst>
          </p:cNvPr>
          <p:cNvSpPr>
            <a:spLocks noGrp="1"/>
          </p:cNvSpPr>
          <p:nvPr>
            <p:ph sz="half" idx="1"/>
          </p:nvPr>
        </p:nvSpPr>
        <p:spPr>
          <a:xfrm>
            <a:off x="3864351" y="5543814"/>
            <a:ext cx="4463298" cy="445770"/>
          </a:xfrm>
        </p:spPr>
        <p:txBody>
          <a:bodyPr>
            <a:normAutofit/>
          </a:bodyPr>
          <a:lstStyle/>
          <a:p>
            <a:pPr marL="0" indent="0">
              <a:buNone/>
            </a:pPr>
            <a:r>
              <a:rPr lang="en-US" sz="1800" dirty="0"/>
              <a:t>Performance of different classifier models</a:t>
            </a:r>
          </a:p>
        </p:txBody>
      </p:sp>
    </p:spTree>
    <p:extLst>
      <p:ext uri="{BB962C8B-B14F-4D97-AF65-F5344CB8AC3E}">
        <p14:creationId xmlns:p14="http://schemas.microsoft.com/office/powerpoint/2010/main" val="129017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a:ln>
                  <a:noFill/>
                </a:ln>
                <a:solidFill>
                  <a:srgbClr val="800000"/>
                </a:solidFill>
                <a:effectLst/>
                <a:uLnTx/>
                <a:uFillTx/>
                <a:latin typeface="Helvetica Neue"/>
                <a:ea typeface="+mj-ea"/>
                <a:cs typeface="+mj-cs"/>
              </a:rPr>
              <a:t>V. Conclusion</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a:ln>
                <a:noFill/>
              </a:ln>
              <a:solidFill>
                <a:srgbClr val="800000"/>
              </a:solidFill>
              <a:effectLst/>
              <a:uLnTx/>
              <a:uFillTx/>
              <a:latin typeface="Helvetica Neue"/>
              <a:ea typeface="+mj-ea"/>
              <a:cs typeface="+mj-cs"/>
            </a:endParaRPr>
          </a:p>
        </p:txBody>
      </p:sp>
    </p:spTree>
    <p:extLst>
      <p:ext uri="{BB962C8B-B14F-4D97-AF65-F5344CB8AC3E}">
        <p14:creationId xmlns:p14="http://schemas.microsoft.com/office/powerpoint/2010/main" val="2813127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V. Conclusion</a:t>
            </a:r>
          </a:p>
        </p:txBody>
      </p:sp>
      <p:sp>
        <p:nvSpPr>
          <p:cNvPr id="8" name="Content Placeholder 6">
            <a:extLst>
              <a:ext uri="{FF2B5EF4-FFF2-40B4-BE49-F238E27FC236}">
                <a16:creationId xmlns:a16="http://schemas.microsoft.com/office/drawing/2014/main" id="{372520D9-A3C1-D00F-D813-3608429894B9}"/>
              </a:ext>
            </a:extLst>
          </p:cNvPr>
          <p:cNvSpPr txBox="1">
            <a:spLocks noGrp="1"/>
          </p:cNvSpPr>
          <p:nvPr>
            <p:ph sz="half" idx="1"/>
          </p:nvPr>
        </p:nvSpPr>
        <p:spPr>
          <a:xfrm>
            <a:off x="838200" y="1679036"/>
            <a:ext cx="10515600" cy="4351338"/>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sz="2400" dirty="0"/>
              <a:t>Conclusion: In our project, we have explained the methodology for building a classifier model that will predict the customer churn from the data from a fixed telephony operator. We have carefully extracted the customers’ behavior within a one-year period, resulting in dataset containing 7043 customers. The results from this study show that predicting the customer churn can be successful with similarly high accuracy. The classification model derived from Bayesian Network have highest performances in recall, F1-Score and ROC in proposed machine learning models. </a:t>
            </a:r>
          </a:p>
          <a:p>
            <a:pPr>
              <a:lnSpc>
                <a:spcPct val="120000"/>
              </a:lnSpc>
              <a:buFont typeface="Wingdings" panose="05000000000000000000" pitchFamily="2" charset="2"/>
              <a:buChar char="§"/>
            </a:pPr>
            <a:endParaRPr lang="en-US" sz="2400" dirty="0"/>
          </a:p>
          <a:p>
            <a:pPr>
              <a:lnSpc>
                <a:spcPct val="120000"/>
              </a:lnSpc>
              <a:buFont typeface="Wingdings" panose="05000000000000000000" pitchFamily="2" charset="2"/>
              <a:buChar char="§"/>
            </a:pPr>
            <a:r>
              <a:rPr lang="en-US" sz="2400" dirty="0"/>
              <a:t>Future work: we intend to examine some other machine learning models based on </a:t>
            </a:r>
            <a:r>
              <a:rPr lang="en-US" sz="2400" dirty="0" err="1"/>
              <a:t>essemble</a:t>
            </a:r>
            <a:r>
              <a:rPr lang="en-US" sz="2400" dirty="0"/>
              <a:t> learning such as </a:t>
            </a:r>
            <a:r>
              <a:rPr lang="en-US" sz="2400" dirty="0" err="1"/>
              <a:t>LightGBM</a:t>
            </a:r>
            <a:r>
              <a:rPr lang="en-US" sz="2400" dirty="0"/>
              <a:t> to improve performances on testing data and research more to understand the domain of business for featuring engineering.</a:t>
            </a:r>
          </a:p>
        </p:txBody>
      </p:sp>
    </p:spTree>
    <p:extLst>
      <p:ext uri="{BB962C8B-B14F-4D97-AF65-F5344CB8AC3E}">
        <p14:creationId xmlns:p14="http://schemas.microsoft.com/office/powerpoint/2010/main" val="4061066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VI. References</a:t>
            </a:r>
          </a:p>
        </p:txBody>
      </p:sp>
      <p:sp>
        <p:nvSpPr>
          <p:cNvPr id="8" name="Content Placeholder 6">
            <a:extLst>
              <a:ext uri="{FF2B5EF4-FFF2-40B4-BE49-F238E27FC236}">
                <a16:creationId xmlns:a16="http://schemas.microsoft.com/office/drawing/2014/main" id="{372520D9-A3C1-D00F-D813-3608429894B9}"/>
              </a:ext>
            </a:extLst>
          </p:cNvPr>
          <p:cNvSpPr txBox="1">
            <a:spLocks noGrp="1"/>
          </p:cNvSpPr>
          <p:nvPr>
            <p:ph sz="half" idx="1"/>
          </p:nvPr>
        </p:nvSpPr>
        <p:spPr>
          <a:xfrm>
            <a:off x="838200" y="169068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
            </a:pPr>
            <a:r>
              <a:rPr lang="en-US" sz="2400" dirty="0"/>
              <a:t>Dataset: </a:t>
            </a:r>
            <a:r>
              <a:rPr lang="en-US" sz="2400" dirty="0">
                <a:hlinkClick r:id="rId2"/>
              </a:rPr>
              <a:t>Bank Customer Churn Prediction </a:t>
            </a:r>
            <a:endParaRPr lang="en-US" sz="2400" dirty="0"/>
          </a:p>
          <a:p>
            <a:pPr>
              <a:lnSpc>
                <a:spcPct val="200000"/>
              </a:lnSpc>
              <a:buFont typeface="Wingdings" panose="05000000000000000000" pitchFamily="2" charset="2"/>
              <a:buChar char="§"/>
            </a:pPr>
            <a:r>
              <a:rPr lang="en-US" sz="2400" dirty="0"/>
              <a:t>Libraries used: pandas, </a:t>
            </a:r>
            <a:r>
              <a:rPr lang="en-US" sz="2400" dirty="0" err="1"/>
              <a:t>sklearn</a:t>
            </a:r>
            <a:r>
              <a:rPr lang="en-US" sz="2400" dirty="0"/>
              <a:t>, seaborn, </a:t>
            </a:r>
            <a:r>
              <a:rPr lang="en-US" sz="2400" dirty="0" err="1"/>
              <a:t>xgboost</a:t>
            </a:r>
            <a:r>
              <a:rPr lang="en-US" sz="2400" dirty="0"/>
              <a:t>, </a:t>
            </a:r>
            <a:r>
              <a:rPr lang="en-US" sz="2400" dirty="0" err="1"/>
              <a:t>pgmpy</a:t>
            </a:r>
            <a:r>
              <a:rPr lang="en-US" sz="2400" dirty="0"/>
              <a:t>, …</a:t>
            </a:r>
          </a:p>
        </p:txBody>
      </p:sp>
    </p:spTree>
    <p:extLst>
      <p:ext uri="{BB962C8B-B14F-4D97-AF65-F5344CB8AC3E}">
        <p14:creationId xmlns:p14="http://schemas.microsoft.com/office/powerpoint/2010/main" val="166023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109 Thank You End Presentation Stock Photos - Free &amp; Royalty-Free Stock  Photos from Dreamstime">
            <a:extLst>
              <a:ext uri="{FF2B5EF4-FFF2-40B4-BE49-F238E27FC236}">
                <a16:creationId xmlns:a16="http://schemas.microsoft.com/office/drawing/2014/main" id="{58855B81-0F72-F2AE-C529-6F0A5B432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535" y="365125"/>
            <a:ext cx="8812347" cy="588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502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5E736-772E-56FF-9DAB-7243123B2D0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rgbClr val="800000"/>
                </a:solidFill>
                <a:effectLst/>
                <a:uLnTx/>
                <a:uFillTx/>
                <a:latin typeface="Helvetica Neue"/>
                <a:ea typeface="+mj-ea"/>
                <a:cs typeface="+mj-cs"/>
              </a:rPr>
              <a:t>I.1. General problem</a:t>
            </a:r>
          </a:p>
        </p:txBody>
      </p:sp>
      <p:pic>
        <p:nvPicPr>
          <p:cNvPr id="7" name="Picture 6" descr="Logo&#10;&#10;Description automatically generated">
            <a:extLst>
              <a:ext uri="{FF2B5EF4-FFF2-40B4-BE49-F238E27FC236}">
                <a16:creationId xmlns:a16="http://schemas.microsoft.com/office/drawing/2014/main" id="{4838E056-63AA-1AF7-9339-0628C1C58F9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pic>
        <p:nvPicPr>
          <p:cNvPr id="2" name="Picture 2">
            <a:extLst>
              <a:ext uri="{FF2B5EF4-FFF2-40B4-BE49-F238E27FC236}">
                <a16:creationId xmlns:a16="http://schemas.microsoft.com/office/drawing/2014/main" id="{7AF71B5D-8EF0-0E58-95AA-92C1EF128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178" y="1763408"/>
            <a:ext cx="9299643" cy="387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5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5E736-772E-56FF-9DAB-7243123B2D0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rgbClr val="800000"/>
                </a:solidFill>
                <a:effectLst/>
                <a:uLnTx/>
                <a:uFillTx/>
                <a:latin typeface="Helvetica Neue"/>
                <a:ea typeface="+mj-ea"/>
                <a:cs typeface="+mj-cs"/>
              </a:rPr>
              <a:t>I.2. Attribute information</a:t>
            </a:r>
          </a:p>
        </p:txBody>
      </p:sp>
      <p:pic>
        <p:nvPicPr>
          <p:cNvPr id="7" name="Picture 6" descr="Logo&#10;&#10;Description automatically generated">
            <a:extLst>
              <a:ext uri="{FF2B5EF4-FFF2-40B4-BE49-F238E27FC236}">
                <a16:creationId xmlns:a16="http://schemas.microsoft.com/office/drawing/2014/main" id="{4838E056-63AA-1AF7-9339-0628C1C58F9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pic>
        <p:nvPicPr>
          <p:cNvPr id="4" name="Picture 3">
            <a:extLst>
              <a:ext uri="{FF2B5EF4-FFF2-40B4-BE49-F238E27FC236}">
                <a16:creationId xmlns:a16="http://schemas.microsoft.com/office/drawing/2014/main" id="{9201E6C9-4A03-950F-F3B9-37E4A1960ABB}"/>
              </a:ext>
            </a:extLst>
          </p:cNvPr>
          <p:cNvPicPr>
            <a:picLocks noChangeAspect="1"/>
          </p:cNvPicPr>
          <p:nvPr/>
        </p:nvPicPr>
        <p:blipFill>
          <a:blip r:embed="rId3"/>
          <a:stretch>
            <a:fillRect/>
          </a:stretch>
        </p:blipFill>
        <p:spPr>
          <a:xfrm>
            <a:off x="2569105" y="1690688"/>
            <a:ext cx="7053789" cy="4094033"/>
          </a:xfrm>
          <a:prstGeom prst="rect">
            <a:avLst/>
          </a:prstGeom>
        </p:spPr>
      </p:pic>
    </p:spTree>
    <p:extLst>
      <p:ext uri="{BB962C8B-B14F-4D97-AF65-F5344CB8AC3E}">
        <p14:creationId xmlns:p14="http://schemas.microsoft.com/office/powerpoint/2010/main" val="50694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a:ln>
                  <a:noFill/>
                </a:ln>
                <a:solidFill>
                  <a:srgbClr val="800000"/>
                </a:solidFill>
                <a:effectLst/>
                <a:uLnTx/>
                <a:uFillTx/>
                <a:latin typeface="Helvetica Neue"/>
                <a:ea typeface="+mj-ea"/>
                <a:cs typeface="+mj-cs"/>
              </a:rPr>
              <a:t>II. Exploratory Data Analysis (EDA)​</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a:ln>
                <a:noFill/>
              </a:ln>
              <a:solidFill>
                <a:srgbClr val="800000"/>
              </a:solidFill>
              <a:effectLst/>
              <a:uLnTx/>
              <a:uFillTx/>
              <a:latin typeface="Helvetica Neue"/>
              <a:ea typeface="+mj-ea"/>
              <a:cs typeface="+mj-cs"/>
            </a:endParaRPr>
          </a:p>
        </p:txBody>
      </p:sp>
    </p:spTree>
    <p:extLst>
      <p:ext uri="{BB962C8B-B14F-4D97-AF65-F5344CB8AC3E}">
        <p14:creationId xmlns:p14="http://schemas.microsoft.com/office/powerpoint/2010/main" val="487551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II.1. Data Insight and Visualization: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568465" y="5919729"/>
            <a:ext cx="3055070" cy="445770"/>
          </a:xfrm>
        </p:spPr>
        <p:txBody>
          <a:bodyPr>
            <a:normAutofit/>
          </a:bodyPr>
          <a:lstStyle/>
          <a:p>
            <a:pPr marL="0" indent="0">
              <a:buNone/>
            </a:pPr>
            <a:r>
              <a:rPr lang="en-US" sz="1800" dirty="0"/>
              <a:t>Numerical value information</a:t>
            </a:r>
          </a:p>
        </p:txBody>
      </p:sp>
      <p:pic>
        <p:nvPicPr>
          <p:cNvPr id="6" name="Picture 5" descr="A screenshot of a graph&#10;&#10;Description automatically generated">
            <a:extLst>
              <a:ext uri="{FF2B5EF4-FFF2-40B4-BE49-F238E27FC236}">
                <a16:creationId xmlns:a16="http://schemas.microsoft.com/office/drawing/2014/main" id="{D386308C-4684-D679-4D4F-1F1B140B473C}"/>
              </a:ext>
            </a:extLst>
          </p:cNvPr>
          <p:cNvPicPr>
            <a:picLocks noChangeAspect="1"/>
          </p:cNvPicPr>
          <p:nvPr/>
        </p:nvPicPr>
        <p:blipFill>
          <a:blip r:embed="rId2"/>
          <a:stretch>
            <a:fillRect/>
          </a:stretch>
        </p:blipFill>
        <p:spPr>
          <a:xfrm>
            <a:off x="2042096" y="1690688"/>
            <a:ext cx="8107808" cy="4040505"/>
          </a:xfrm>
          <a:prstGeom prst="rect">
            <a:avLst/>
          </a:prstGeom>
        </p:spPr>
      </p:pic>
    </p:spTree>
    <p:extLst>
      <p:ext uri="{BB962C8B-B14F-4D97-AF65-F5344CB8AC3E}">
        <p14:creationId xmlns:p14="http://schemas.microsoft.com/office/powerpoint/2010/main" val="366342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II.1. Data Insight and Visualization: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911167" y="5900876"/>
            <a:ext cx="2369663" cy="445770"/>
          </a:xfrm>
        </p:spPr>
        <p:txBody>
          <a:bodyPr>
            <a:normAutofit/>
          </a:bodyPr>
          <a:lstStyle/>
          <a:p>
            <a:pPr marL="0" indent="0">
              <a:buNone/>
            </a:pPr>
            <a:r>
              <a:rPr lang="en-US" sz="1800"/>
              <a:t>Correlations heatmap</a:t>
            </a:r>
          </a:p>
        </p:txBody>
      </p:sp>
      <p:pic>
        <p:nvPicPr>
          <p:cNvPr id="3" name="Picture 2" descr="A screenshot of a graph&#10;&#10;Description automatically generated">
            <a:extLst>
              <a:ext uri="{FF2B5EF4-FFF2-40B4-BE49-F238E27FC236}">
                <a16:creationId xmlns:a16="http://schemas.microsoft.com/office/drawing/2014/main" id="{F0674DB5-4AFA-CE87-4FA8-4D81A1ED8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1710" y="1463744"/>
            <a:ext cx="4168579" cy="4262454"/>
          </a:xfrm>
          <a:prstGeom prst="rect">
            <a:avLst/>
          </a:prstGeom>
          <a:noFill/>
          <a:ln>
            <a:noFill/>
          </a:ln>
        </p:spPr>
      </p:pic>
    </p:spTree>
    <p:extLst>
      <p:ext uri="{BB962C8B-B14F-4D97-AF65-F5344CB8AC3E}">
        <p14:creationId xmlns:p14="http://schemas.microsoft.com/office/powerpoint/2010/main" val="26303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II.1. Data Insight and Visualization:</a:t>
            </a:r>
          </a:p>
        </p:txBody>
      </p:sp>
      <p:sp>
        <p:nvSpPr>
          <p:cNvPr id="4" name="Content Placeholder 3">
            <a:extLst>
              <a:ext uri="{FF2B5EF4-FFF2-40B4-BE49-F238E27FC236}">
                <a16:creationId xmlns:a16="http://schemas.microsoft.com/office/drawing/2014/main" id="{AD3F14C4-CEA9-24FD-CBFF-FC479B110AA9}"/>
              </a:ext>
            </a:extLst>
          </p:cNvPr>
          <p:cNvSpPr>
            <a:spLocks noGrp="1"/>
          </p:cNvSpPr>
          <p:nvPr>
            <p:ph sz="half" idx="1"/>
          </p:nvPr>
        </p:nvSpPr>
        <p:spPr>
          <a:xfrm>
            <a:off x="4426654" y="5812657"/>
            <a:ext cx="3338691" cy="445770"/>
          </a:xfrm>
        </p:spPr>
        <p:txBody>
          <a:bodyPr>
            <a:normAutofit/>
          </a:bodyPr>
          <a:lstStyle/>
          <a:p>
            <a:pPr marL="0" indent="0">
              <a:buNone/>
            </a:pPr>
            <a:r>
              <a:rPr lang="en-US" sz="1800"/>
              <a:t>Data visualization for attributes</a:t>
            </a:r>
          </a:p>
        </p:txBody>
      </p:sp>
      <p:pic>
        <p:nvPicPr>
          <p:cNvPr id="3" name="Picture 2" descr="A collection of graphs and diagrams&#10;&#10;Description automatically generated">
            <a:extLst>
              <a:ext uri="{FF2B5EF4-FFF2-40B4-BE49-F238E27FC236}">
                <a16:creationId xmlns:a16="http://schemas.microsoft.com/office/drawing/2014/main" id="{9369B509-C9CC-ED40-C2F8-290A33A905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0060"/>
          <a:stretch/>
        </p:blipFill>
        <p:spPr bwMode="auto">
          <a:xfrm>
            <a:off x="883903" y="1543664"/>
            <a:ext cx="10727993" cy="42689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1574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
      <a:dk1>
        <a:srgbClr val="800000"/>
      </a:dk1>
      <a:lt1>
        <a:srgbClr val="FFFFFF"/>
      </a:lt1>
      <a:dk2>
        <a:srgbClr val="800000"/>
      </a:dk2>
      <a:lt2>
        <a:srgbClr val="FFFFFF"/>
      </a:lt2>
      <a:accent1>
        <a:srgbClr val="993300"/>
      </a:accent1>
      <a:accent2>
        <a:srgbClr val="993300"/>
      </a:accent2>
      <a:accent3>
        <a:srgbClr val="993300"/>
      </a:accent3>
      <a:accent4>
        <a:srgbClr val="993300"/>
      </a:accent4>
      <a:accent5>
        <a:srgbClr val="993300"/>
      </a:accent5>
      <a:accent6>
        <a:srgbClr val="993300"/>
      </a:accent6>
      <a:hlink>
        <a:srgbClr val="00B0F0"/>
      </a:hlink>
      <a:folHlink>
        <a:srgbClr val="00B0F0"/>
      </a:folHlink>
    </a:clrScheme>
    <a:fontScheme name="Custom 8">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5467026497424AAFC3CB24DF04293C" ma:contentTypeVersion="14" ma:contentTypeDescription="Create a new document." ma:contentTypeScope="" ma:versionID="6a3226b26a7c8f4c936e3d8bcd59152d">
  <xsd:schema xmlns:xsd="http://www.w3.org/2001/XMLSchema" xmlns:xs="http://www.w3.org/2001/XMLSchema" xmlns:p="http://schemas.microsoft.com/office/2006/metadata/properties" xmlns:ns3="dddbb9b4-8455-4809-8d44-91554a7083e2" xmlns:ns4="e98b9928-0781-460d-b37e-f64b2fc2cd06" targetNamespace="http://schemas.microsoft.com/office/2006/metadata/properties" ma:root="true" ma:fieldsID="f932738e4a216013ad4027a723528c8d" ns3:_="" ns4:_="">
    <xsd:import namespace="dddbb9b4-8455-4809-8d44-91554a7083e2"/>
    <xsd:import namespace="e98b9928-0781-460d-b37e-f64b2fc2cd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LengthInSeconds" minOccurs="0"/>
                <xsd:element ref="ns4:MediaServiceDateTaken"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bb9b4-8455-4809-8d44-91554a7083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8b9928-0781-460d-b37e-f64b2fc2cd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98b9928-0781-460d-b37e-f64b2fc2cd06" xsi:nil="true"/>
  </documentManagement>
</p:properties>
</file>

<file path=customXml/itemProps1.xml><?xml version="1.0" encoding="utf-8"?>
<ds:datastoreItem xmlns:ds="http://schemas.openxmlformats.org/officeDocument/2006/customXml" ds:itemID="{B2E1FB46-7B3F-4C4E-B4FB-3DA5A2E1C50B}">
  <ds:schemaRefs>
    <ds:schemaRef ds:uri="dddbb9b4-8455-4809-8d44-91554a7083e2"/>
    <ds:schemaRef ds:uri="e98b9928-0781-460d-b37e-f64b2fc2c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E2F738F-2B6E-442A-9CE9-CFA850B54E51}">
  <ds:schemaRefs>
    <ds:schemaRef ds:uri="http://schemas.microsoft.com/sharepoint/v3/contenttype/forms"/>
  </ds:schemaRefs>
</ds:datastoreItem>
</file>

<file path=customXml/itemProps3.xml><?xml version="1.0" encoding="utf-8"?>
<ds:datastoreItem xmlns:ds="http://schemas.openxmlformats.org/officeDocument/2006/customXml" ds:itemID="{779E8328-6477-4C98-9862-E339DE3E5445}">
  <ds:schemaRefs>
    <ds:schemaRef ds:uri="dddbb9b4-8455-4809-8d44-91554a7083e2"/>
    <ds:schemaRef ds:uri="e98b9928-0781-460d-b37e-f64b2fc2cd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Widescreen</PresentationFormat>
  <Paragraphs>134</Paragraphs>
  <Slides>37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Baskerville Old Face</vt:lpstr>
      <vt:lpstr>Calibri</vt:lpstr>
      <vt:lpstr>Calibri Light</vt:lpstr>
      <vt:lpstr>Cambria Math</vt:lpstr>
      <vt:lpstr>Helvetica Neue</vt:lpstr>
      <vt:lpstr>Helvetica Neue (Body)</vt:lpstr>
      <vt:lpstr>Wingdings</vt:lpstr>
      <vt:lpstr>Office Theme</vt:lpstr>
      <vt:lpstr>1_Office Theme</vt:lpstr>
      <vt:lpstr>BANK CUSTOMER CHURN PREDICTION</vt:lpstr>
      <vt:lpstr>Content</vt:lpstr>
      <vt:lpstr>PowerPoint Presentation</vt:lpstr>
      <vt:lpstr>PowerPoint Presentation</vt:lpstr>
      <vt:lpstr>PowerPoint Presentation</vt:lpstr>
      <vt:lpstr>PowerPoint Presentation</vt:lpstr>
      <vt:lpstr>II.1. Data Insight and Visualization:</vt:lpstr>
      <vt:lpstr>II.1. Data Insight and Visualization:</vt:lpstr>
      <vt:lpstr>II.1. Data Insight and Visualization:</vt:lpstr>
      <vt:lpstr>II.1. Data Insight and Visualization:</vt:lpstr>
      <vt:lpstr>II.2. Data preparation</vt:lpstr>
      <vt:lpstr>II.2. Data preparation</vt:lpstr>
      <vt:lpstr>II.2. Data preparation</vt:lpstr>
      <vt:lpstr>II.3. Data splitting</vt:lpstr>
      <vt:lpstr>PowerPoint Presentation</vt:lpstr>
      <vt:lpstr>III.1. Support Vector Machines</vt:lpstr>
      <vt:lpstr>III.1. Support Vector Machines</vt:lpstr>
      <vt:lpstr>III.1. Support Vector Machines</vt:lpstr>
      <vt:lpstr>III.2. Neural network</vt:lpstr>
      <vt:lpstr>III.2. Neural network</vt:lpstr>
      <vt:lpstr>III.2. Neural network</vt:lpstr>
      <vt:lpstr>III.2. Neural network</vt:lpstr>
      <vt:lpstr>III.2. Neural network</vt:lpstr>
      <vt:lpstr>III.3. K-Nearest Neighbors</vt:lpstr>
      <vt:lpstr>III.3. K-Nearest Neighbors</vt:lpstr>
      <vt:lpstr>III.4. Decision tree</vt:lpstr>
      <vt:lpstr>III.5. Random forest</vt:lpstr>
      <vt:lpstr>III.6. XGBoost</vt:lpstr>
      <vt:lpstr>III.7. Bayesian Model</vt:lpstr>
      <vt:lpstr>III.7. Bayesian Model</vt:lpstr>
      <vt:lpstr>PowerPoint Presentation</vt:lpstr>
      <vt:lpstr>IV.1. Performance metrics</vt:lpstr>
      <vt:lpstr>IV.2. Results</vt:lpstr>
      <vt:lpstr>PowerPoint Presentation</vt:lpstr>
      <vt:lpstr>V. Conclusion</vt:lpstr>
      <vt:lpstr>VI.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Algoritms for Solving Sudoku</dc:title>
  <dc:creator>Tran Duong Chinh 20210122</dc:creator>
  <cp:lastModifiedBy>Nguyen Huu Nam 20210630</cp:lastModifiedBy>
  <cp:revision>1</cp:revision>
  <dcterms:created xsi:type="dcterms:W3CDTF">2023-02-12T06:05:02Z</dcterms:created>
  <dcterms:modified xsi:type="dcterms:W3CDTF">2023-07-17T04:29:17Z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0x0101003B5467026497424AAFC3CB24DF04293C</vt:lpwstr>
  </property>
</Properties>
</file>