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8" r:id="rId13"/>
    <p:sldId id="267" r:id="rId14"/>
    <p:sldId id="277" r:id="rId15"/>
    <p:sldId id="278" r:id="rId16"/>
    <p:sldId id="269" r:id="rId17"/>
    <p:sldId id="270" r:id="rId18"/>
    <p:sldId id="271" r:id="rId19"/>
    <p:sldId id="272" r:id="rId20"/>
    <p:sldId id="273" r:id="rId21"/>
    <p:sldId id="279" r:id="rId22"/>
    <p:sldId id="274" r:id="rId23"/>
    <p:sldId id="275" r:id="rId24"/>
    <p:sldId id="276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524F-7558-435B-BFAC-669EB301E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9917C-EF99-458F-8588-E6AA74CD9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E2F7-B285-4D09-B76F-4B88B9D9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3BCD-AFEF-42EE-823E-2987DEDC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9760-F40E-4E19-8140-7F22C2A4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4F08-2E3D-4DDA-9AE9-175D714F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8201D-1F18-4244-B169-E7B4DEA8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91AB-4063-42A4-8B32-8DB706A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868F-3FEA-4611-AA7F-3DE26CEB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16CC-1F80-4F78-B8E3-4CCF2BBA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F2851-BB2B-4130-AFE7-4DAAA3AD3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87EDA-ED7A-42AD-9972-AFE22E5C2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BC76-F3E0-4A43-8BA4-9F74567C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FF3F-F88A-41F5-9DFF-91EF206E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2FB9-20DC-4AB2-9A0B-898DBE94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7B53-24F3-42E2-A127-D49809BC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F135-F91B-4FFB-AA12-43585714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900B-F5BD-47F0-B2F5-9D02960C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AB54-FD5E-4C8E-A0EB-D9BE0DFB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A9B5-F4A0-49C3-A8F3-0053D5F1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2566-A7C3-42C4-9EE2-08E6B514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6451-4496-4D20-887A-A1B915BC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8396-AE8D-4D0A-B5C8-AE07BB8C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25D9-9AE9-4CF2-BF9E-AE79324A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FA3B-D5BE-4E9A-996F-3D1BFADB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9D85-0587-4882-B03D-112D1E4B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2986-085C-43A4-826F-FE65BC67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D029D-B422-4146-92DC-D108D6CE9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1C8E-ED7F-46E7-83FD-92ADAB27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A426-DAA4-420C-A911-1E2D97F3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1F11-2BE2-4C86-A252-9FBA1F00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CDE8-43FD-47DF-AC3C-2C155258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7A7C-6194-4846-8817-FBBCF55FD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C905-2DAC-45EE-A409-23C360EB7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F3827-6A68-42BF-85B2-B34EC1F2E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936BF-1231-434C-A424-E45F6CA58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916A2-6E37-47CA-A573-22A99B48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CCF3D-4291-4867-9FE8-D473F2E7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18840-3018-40EE-BEFD-2598817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B1F9-FBDD-483F-B0A2-D3B70741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69ACA-95A7-4D30-912C-D5500A6D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82A2F-42A2-48EF-BB8C-F61A40B1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917B5-7D0B-4D43-92AA-E25B3FA8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F1099-D74B-408B-8D6D-323E4502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0B89C-6048-409B-BE2F-5907017C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B2C87-CA53-4DB5-BA6D-642C2453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C51E-800A-4E0F-B756-B164D2B9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43F9-E755-4AB8-AA48-5E226CCE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3A95E-A7F3-4C3E-B318-8E6048A8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55227-1A4B-43D4-88DD-CED44294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DFDB9-ABE8-463C-B341-730C6D8D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1A0C-F975-4497-9F5C-DDF30C4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B384-C7F8-423F-9950-5E35DDF1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57A41-E568-4B0F-A87F-34507597E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47582-6D87-452D-9CFD-E4854837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132FA-7222-40EB-A41D-15AE7142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A6ED0-12C5-4229-916A-83FA1991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2FCC7-1C4E-4305-948F-54CB146F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2A123-2321-494D-9159-AF3D715D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3E50-222E-4888-BC58-0883CF51E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F345-B7B6-4F5A-81D1-509D65BFD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B004-2FAE-410D-A53D-2FBDAADBD4CE}" type="datetimeFigureOut">
              <a:rPr lang="en-US" smtClean="0"/>
              <a:t>14-Nov-18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EFE8-D4FA-44D8-A9FD-8003FD46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0129-813F-4FE0-B306-579CCCDA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6BA0-BCBF-4611-8BC8-F8845D5F64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6E740-73F8-480F-8863-6BBEF0D90DC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" y="-17463"/>
            <a:ext cx="115986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5F31-495B-4994-B82C-E49407C58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155" y="231818"/>
            <a:ext cx="6906296" cy="7023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QUẢN LÝ DỰ ÁN PHẦM MỀM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5091-0C0D-4A44-A59C-CB259DD81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759" y="3230053"/>
            <a:ext cx="6858000" cy="9184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XÂY DỰNG TRANG WEB BÁN VÉ XEM PHIM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93195-19C4-4866-9810-B667435305D8}"/>
              </a:ext>
            </a:extLst>
          </p:cNvPr>
          <p:cNvSpPr txBox="1"/>
          <p:nvPr/>
        </p:nvSpPr>
        <p:spPr>
          <a:xfrm>
            <a:off x="5022283" y="33624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026FA-BE35-4079-8A8E-534358F2897B}"/>
              </a:ext>
            </a:extLst>
          </p:cNvPr>
          <p:cNvSpPr txBox="1"/>
          <p:nvPr/>
        </p:nvSpPr>
        <p:spPr>
          <a:xfrm>
            <a:off x="2534967" y="1558900"/>
            <a:ext cx="3515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BÁO CÁO BÀI TẬP LỚN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1955F-F863-47D8-BB08-D7B82B7E16DA}"/>
              </a:ext>
            </a:extLst>
          </p:cNvPr>
          <p:cNvSpPr/>
          <p:nvPr/>
        </p:nvSpPr>
        <p:spPr>
          <a:xfrm>
            <a:off x="3563229" y="2656569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TÊN DỰ ÁN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1476BD-4F82-459E-B817-09E7500BE89D}"/>
              </a:ext>
            </a:extLst>
          </p:cNvPr>
          <p:cNvSpPr txBox="1">
            <a:spLocks/>
          </p:cNvSpPr>
          <p:nvPr/>
        </p:nvSpPr>
        <p:spPr>
          <a:xfrm>
            <a:off x="1094718" y="3754746"/>
            <a:ext cx="3222938" cy="42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9ACFE7-7CFE-432F-ACCF-FA1F09772711}"/>
              </a:ext>
            </a:extLst>
          </p:cNvPr>
          <p:cNvSpPr txBox="1">
            <a:spLocks/>
          </p:cNvSpPr>
          <p:nvPr/>
        </p:nvSpPr>
        <p:spPr>
          <a:xfrm>
            <a:off x="4479238" y="3790707"/>
            <a:ext cx="3222938" cy="42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Hoàng Đức Thành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6ED333B-34B8-4FD5-AF55-DC88BB55C45E}"/>
              </a:ext>
            </a:extLst>
          </p:cNvPr>
          <p:cNvSpPr txBox="1">
            <a:spLocks/>
          </p:cNvSpPr>
          <p:nvPr/>
        </p:nvSpPr>
        <p:spPr>
          <a:xfrm>
            <a:off x="4479238" y="4187473"/>
            <a:ext cx="3222938" cy="42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A72B030-D017-4F2B-B5EC-04C32A89A904}"/>
              </a:ext>
            </a:extLst>
          </p:cNvPr>
          <p:cNvSpPr txBox="1">
            <a:spLocks/>
          </p:cNvSpPr>
          <p:nvPr/>
        </p:nvSpPr>
        <p:spPr>
          <a:xfrm>
            <a:off x="4479238" y="4584239"/>
            <a:ext cx="3222938" cy="42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Nực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9619353-BA54-48F2-BD15-877D1FE5DA2B}"/>
              </a:ext>
            </a:extLst>
          </p:cNvPr>
          <p:cNvSpPr txBox="1">
            <a:spLocks/>
          </p:cNvSpPr>
          <p:nvPr/>
        </p:nvSpPr>
        <p:spPr>
          <a:xfrm>
            <a:off x="4479238" y="4981005"/>
            <a:ext cx="3222938" cy="42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Quỳnh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3BE701C-B7E4-4C10-968C-C28E3CD4F068}"/>
              </a:ext>
            </a:extLst>
          </p:cNvPr>
          <p:cNvSpPr txBox="1">
            <a:spLocks/>
          </p:cNvSpPr>
          <p:nvPr/>
        </p:nvSpPr>
        <p:spPr>
          <a:xfrm>
            <a:off x="4479238" y="5377771"/>
            <a:ext cx="3222938" cy="42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2EC319C-85CC-4A1E-A705-7B6C0213DDEA}"/>
              </a:ext>
            </a:extLst>
          </p:cNvPr>
          <p:cNvSpPr txBox="1">
            <a:spLocks/>
          </p:cNvSpPr>
          <p:nvPr/>
        </p:nvSpPr>
        <p:spPr>
          <a:xfrm>
            <a:off x="4479238" y="5377771"/>
            <a:ext cx="3222938" cy="423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Hoàng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5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340514-ABEC-4A2B-A7AA-5029ED0E5367}"/>
              </a:ext>
            </a:extLst>
          </p:cNvPr>
          <p:cNvSpPr txBox="1">
            <a:spLocks/>
          </p:cNvSpPr>
          <p:nvPr/>
        </p:nvSpPr>
        <p:spPr>
          <a:xfrm>
            <a:off x="1579272" y="371274"/>
            <a:ext cx="6624570" cy="105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CHẤT L</a:t>
            </a:r>
            <a:r>
              <a:rPr 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CỦA DỰ ÁN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3EC5F-787A-4B2D-971E-AC4747745D37}"/>
              </a:ext>
            </a:extLst>
          </p:cNvPr>
          <p:cNvSpPr/>
          <p:nvPr/>
        </p:nvSpPr>
        <p:spPr>
          <a:xfrm>
            <a:off x="1714500" y="2020106"/>
            <a:ext cx="4670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71D35-0697-4DAF-9EF4-543128F434BE}"/>
              </a:ext>
            </a:extLst>
          </p:cNvPr>
          <p:cNvSpPr/>
          <p:nvPr/>
        </p:nvSpPr>
        <p:spPr>
          <a:xfrm>
            <a:off x="1714500" y="3053569"/>
            <a:ext cx="5829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2795E-AD32-47D8-8D3A-DBC1978C070F}"/>
              </a:ext>
            </a:extLst>
          </p:cNvPr>
          <p:cNvSpPr/>
          <p:nvPr/>
        </p:nvSpPr>
        <p:spPr>
          <a:xfrm>
            <a:off x="1714500" y="4087032"/>
            <a:ext cx="4933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DF64B-E6AB-405F-8519-64EE66C8D086}"/>
              </a:ext>
            </a:extLst>
          </p:cNvPr>
          <p:cNvSpPr/>
          <p:nvPr/>
        </p:nvSpPr>
        <p:spPr>
          <a:xfrm>
            <a:off x="1714500" y="5120495"/>
            <a:ext cx="4933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2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C4B2D-6C0C-4735-9374-632DCC078775}"/>
              </a:ext>
            </a:extLst>
          </p:cNvPr>
          <p:cNvSpPr txBox="1">
            <a:spLocks/>
          </p:cNvSpPr>
          <p:nvPr/>
        </p:nvSpPr>
        <p:spPr>
          <a:xfrm>
            <a:off x="1579272" y="371274"/>
            <a:ext cx="6624570" cy="105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SỰ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9E8F59-54D7-4FC9-B459-C4E0E14D0224}"/>
              </a:ext>
            </a:extLst>
          </p:cNvPr>
          <p:cNvSpPr/>
          <p:nvPr/>
        </p:nvSpPr>
        <p:spPr>
          <a:xfrm>
            <a:off x="1126807" y="1429556"/>
            <a:ext cx="266611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3FC641-4122-42A5-8FA1-68BB23362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60944"/>
              </p:ext>
            </p:extLst>
          </p:nvPr>
        </p:nvGraphicFramePr>
        <p:xfrm>
          <a:off x="637663" y="1928656"/>
          <a:ext cx="7823757" cy="48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123">
                  <a:extLst>
                    <a:ext uri="{9D8B030D-6E8A-4147-A177-3AD203B41FA5}">
                      <a16:colId xmlns:a16="http://schemas.microsoft.com/office/drawing/2014/main" val="2280511443"/>
                    </a:ext>
                  </a:extLst>
                </a:gridCol>
                <a:gridCol w="1243034">
                  <a:extLst>
                    <a:ext uri="{9D8B030D-6E8A-4147-A177-3AD203B41FA5}">
                      <a16:colId xmlns:a16="http://schemas.microsoft.com/office/drawing/2014/main" val="336495619"/>
                    </a:ext>
                  </a:extLst>
                </a:gridCol>
                <a:gridCol w="1051234">
                  <a:extLst>
                    <a:ext uri="{9D8B030D-6E8A-4147-A177-3AD203B41FA5}">
                      <a16:colId xmlns:a16="http://schemas.microsoft.com/office/drawing/2014/main" val="2207783124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4164583386"/>
                    </a:ext>
                  </a:extLst>
                </a:gridCol>
                <a:gridCol w="1558343">
                  <a:extLst>
                    <a:ext uri="{9D8B030D-6E8A-4147-A177-3AD203B41FA5}">
                      <a16:colId xmlns:a16="http://schemas.microsoft.com/office/drawing/2014/main" val="266248755"/>
                    </a:ext>
                  </a:extLst>
                </a:gridCol>
                <a:gridCol w="1803043">
                  <a:extLst>
                    <a:ext uri="{9D8B030D-6E8A-4147-A177-3AD203B41FA5}">
                      <a16:colId xmlns:a16="http://schemas.microsoft.com/office/drawing/2014/main" val="1965147470"/>
                    </a:ext>
                  </a:extLst>
                </a:gridCol>
              </a:tblGrid>
              <a:tr h="336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Họ Và Tên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SĐT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Chức vụ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Trách nhiệm, công việc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extLst>
                  <a:ext uri="{0D108BD9-81ED-4DB2-BD59-A6C34878D82A}">
                    <a16:rowId xmlns:a16="http://schemas.microsoft.com/office/drawing/2014/main" val="3479893813"/>
                  </a:ext>
                </a:extLst>
              </a:tr>
              <a:tr h="5177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Hoàng Đức Thành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0366123456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Thanh@gmail.com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-PM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-Lãnh đạo toàn đội dự án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extLst>
                  <a:ext uri="{0D108BD9-81ED-4DB2-BD59-A6C34878D82A}">
                    <a16:rowId xmlns:a16="http://schemas.microsoft.com/office/drawing/2014/main" val="3333036259"/>
                  </a:ext>
                </a:extLst>
              </a:tr>
              <a:tr h="10355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Lương Văn Chính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0362232425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Chính@gmail.com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-Kỹ sư thiết kế giao diện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-Người quản trị CSDL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Thiết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kế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người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dùng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Quản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trị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r>
                        <a:rPr lang="en-US" sz="1400" dirty="0">
                          <a:effectLst/>
                        </a:rPr>
                        <a:t> CSDL, </a:t>
                      </a:r>
                      <a:r>
                        <a:rPr lang="en-US" sz="1400" dirty="0" err="1">
                          <a:effectLst/>
                        </a:rPr>
                        <a:t>lập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trình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thiết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kế</a:t>
                      </a:r>
                      <a:r>
                        <a:rPr lang="en-US" sz="1400" dirty="0">
                          <a:effectLst/>
                        </a:rPr>
                        <a:t> CSDL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extLst>
                  <a:ext uri="{0D108BD9-81ED-4DB2-BD59-A6C34878D82A}">
                    <a16:rowId xmlns:a16="http://schemas.microsoft.com/office/drawing/2014/main" val="123060548"/>
                  </a:ext>
                </a:extLst>
              </a:tr>
              <a:tr h="598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Nguyễn Hữu Quỳnh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0363455465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Quynh@gmail.com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-Lập trình viên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-Thực thi xây dựng phần mềm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extLst>
                  <a:ext uri="{0D108BD9-81ED-4DB2-BD59-A6C34878D82A}">
                    <a16:rowId xmlns:a16="http://schemas.microsoft.com/office/drawing/2014/main" val="4769102"/>
                  </a:ext>
                </a:extLst>
              </a:tr>
              <a:tr h="678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Trần Văn Nực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0364657687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Nuc@gmail.com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-Kỹ sư đảm bảo chất lượng phần mềm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Kiểm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đảm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bảo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lượng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án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extLst>
                  <a:ext uri="{0D108BD9-81ED-4DB2-BD59-A6C34878D82A}">
                    <a16:rowId xmlns:a16="http://schemas.microsoft.com/office/drawing/2014/main" val="771555518"/>
                  </a:ext>
                </a:extLst>
              </a:tr>
              <a:tr h="1184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Hoàng Xuân Quyết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0366456789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Quyet@gmail.com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-Phân tích nghiệp vụ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-Lập trình viên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Tiếp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xúc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hàng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lấy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yêu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nghiệp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vụ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xây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dựng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hệ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thống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Thực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xây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dựng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mềm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04" marR="48204" marT="0" marB="0"/>
                </a:tc>
                <a:extLst>
                  <a:ext uri="{0D108BD9-81ED-4DB2-BD59-A6C34878D82A}">
                    <a16:rowId xmlns:a16="http://schemas.microsoft.com/office/drawing/2014/main" val="91199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92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5A7F1E-D3E5-4F12-8651-6A9483B2C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53998"/>
              </p:ext>
            </p:extLst>
          </p:nvPr>
        </p:nvGraphicFramePr>
        <p:xfrm>
          <a:off x="1337627" y="2301240"/>
          <a:ext cx="6189345" cy="1922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675064183"/>
                    </a:ext>
                  </a:extLst>
                </a:gridCol>
                <a:gridCol w="4935220">
                  <a:extLst>
                    <a:ext uri="{9D8B030D-6E8A-4147-A177-3AD203B41FA5}">
                      <a16:colId xmlns:a16="http://schemas.microsoft.com/office/drawing/2014/main" val="1091909958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Ký hiệu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Chi tiết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41971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Người chịu trách nhiệm đồng ý trước khi công việc được thực hiện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36227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Người chịu trách nhiệm thực hiện công việc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69932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Người được thông báo khi công việc hoàn tất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3115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Người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tham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khảo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tư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vấn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05729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0BB1976-D565-4896-AA37-084DBD1C8275}"/>
              </a:ext>
            </a:extLst>
          </p:cNvPr>
          <p:cNvSpPr txBox="1">
            <a:spLocks/>
          </p:cNvSpPr>
          <p:nvPr/>
        </p:nvSpPr>
        <p:spPr>
          <a:xfrm>
            <a:off x="1579272" y="371274"/>
            <a:ext cx="6624570" cy="105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SỰ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214BA-B93B-4BDE-AC1B-441BB5EA93F7}"/>
              </a:ext>
            </a:extLst>
          </p:cNvPr>
          <p:cNvSpPr txBox="1"/>
          <p:nvPr/>
        </p:nvSpPr>
        <p:spPr>
          <a:xfrm>
            <a:off x="1477327" y="1680732"/>
            <a:ext cx="211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6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66CCEC-2566-4E76-AA60-A1544295D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34143"/>
              </p:ext>
            </p:extLst>
          </p:nvPr>
        </p:nvGraphicFramePr>
        <p:xfrm>
          <a:off x="1372006" y="201586"/>
          <a:ext cx="5816194" cy="6460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960">
                  <a:extLst>
                    <a:ext uri="{9D8B030D-6E8A-4147-A177-3AD203B41FA5}">
                      <a16:colId xmlns:a16="http://schemas.microsoft.com/office/drawing/2014/main" val="2528505378"/>
                    </a:ext>
                  </a:extLst>
                </a:gridCol>
                <a:gridCol w="1383434">
                  <a:extLst>
                    <a:ext uri="{9D8B030D-6E8A-4147-A177-3AD203B41FA5}">
                      <a16:colId xmlns:a16="http://schemas.microsoft.com/office/drawing/2014/main" val="54495149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0243784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0274894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50458029"/>
                    </a:ext>
                  </a:extLst>
                </a:gridCol>
                <a:gridCol w="674129">
                  <a:extLst>
                    <a:ext uri="{9D8B030D-6E8A-4147-A177-3AD203B41FA5}">
                      <a16:colId xmlns:a16="http://schemas.microsoft.com/office/drawing/2014/main" val="2253549706"/>
                    </a:ext>
                  </a:extLst>
                </a:gridCol>
                <a:gridCol w="926071">
                  <a:extLst>
                    <a:ext uri="{9D8B030D-6E8A-4147-A177-3AD203B41FA5}">
                      <a16:colId xmlns:a16="http://schemas.microsoft.com/office/drawing/2014/main" val="226416631"/>
                    </a:ext>
                  </a:extLst>
                </a:gridCol>
              </a:tblGrid>
              <a:tr h="14024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Nội</a:t>
                      </a:r>
                      <a:r>
                        <a:rPr lang="en-US" sz="1000" dirty="0">
                          <a:effectLst/>
                        </a:rPr>
                        <a:t> dung </a:t>
                      </a:r>
                      <a:r>
                        <a:rPr lang="en-US" sz="1000" dirty="0" err="1">
                          <a:effectLst/>
                        </a:rPr>
                        <a:t>công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việc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Nhân sự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46580"/>
                  </a:ext>
                </a:extLst>
              </a:tr>
              <a:tr h="232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Hoàng Đức Thành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Lương Văn Chính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Nguyễn Hữu Quỳnh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Trần Văn Nực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Hoàng Xuân Quyết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332732055"/>
                  </a:ext>
                </a:extLst>
              </a:tr>
              <a:tr h="189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Lập kế hoạch tổng thể dự án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415776023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Khảo sát thực tế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3641770196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Thống kê yêu cầu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4139740871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Phân tích yêu cầu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459935350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Lập kế hoạch công việc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385527014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Lập chi tiết công việc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1181365864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Lên kế hoạch thực hiện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3557290768"/>
                  </a:ext>
                </a:extLst>
              </a:tr>
              <a:tr h="232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khung phần mềm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160344865"/>
                  </a:ext>
                </a:extLst>
              </a:tr>
              <a:tr h="232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giao diện khách hàng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1413402660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giao diện bán vé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4207592912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giao diện tìm kiếm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065278976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giao diện trang chủ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1659045721"/>
                  </a:ext>
                </a:extLst>
              </a:tr>
              <a:tr h="232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module quản lý nhân viên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607927879"/>
                  </a:ext>
                </a:extLst>
              </a:tr>
              <a:tr h="232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module quản lý khách hàng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011822945"/>
                  </a:ext>
                </a:extLst>
              </a:tr>
              <a:tr h="390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module tìm kiếm phòng chiếu, rap chiếu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3288671692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module đặt vé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591867699"/>
                  </a:ext>
                </a:extLst>
              </a:tr>
              <a:tr h="232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module quản lý giỏ hàng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401048845"/>
                  </a:ext>
                </a:extLst>
              </a:tr>
              <a:tr h="232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module thanh toán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1814022208"/>
                  </a:ext>
                </a:extLst>
              </a:tr>
              <a:tr h="232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module xử lý đơn hàng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1242408875"/>
                  </a:ext>
                </a:extLst>
              </a:tr>
              <a:tr h="390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 kế module thống kê khách hàng, doanh thu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4161791978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Giám sát chất lượng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2299470362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Kiểm thử, cài đặt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1227919820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Chuyển giao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3527722278"/>
                  </a:ext>
                </a:extLst>
              </a:tr>
              <a:tr h="16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Kết thúc hợp đồng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870" marR="20870" marT="0" marB="0"/>
                </a:tc>
                <a:extLst>
                  <a:ext uri="{0D108BD9-81ED-4DB2-BD59-A6C34878D82A}">
                    <a16:rowId xmlns:a16="http://schemas.microsoft.com/office/drawing/2014/main" val="422436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5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79B579-F1BC-4D1D-85AB-3455B5E5D007}"/>
              </a:ext>
            </a:extLst>
          </p:cNvPr>
          <p:cNvSpPr txBox="1">
            <a:spLocks/>
          </p:cNvSpPr>
          <p:nvPr/>
        </p:nvSpPr>
        <p:spPr>
          <a:xfrm>
            <a:off x="1579272" y="371274"/>
            <a:ext cx="6624570" cy="105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SỰ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35F1E-B500-4349-8DF8-1064843BE360}"/>
              </a:ext>
            </a:extLst>
          </p:cNvPr>
          <p:cNvSpPr txBox="1"/>
          <p:nvPr/>
        </p:nvSpPr>
        <p:spPr>
          <a:xfrm>
            <a:off x="1477327" y="1680732"/>
            <a:ext cx="170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D8C33-21CF-4CA0-BE59-5FAEA618F0D8}"/>
              </a:ext>
            </a:extLst>
          </p:cNvPr>
          <p:cNvGraphicFramePr>
            <a:graphicFrameLocks noGrp="1"/>
          </p:cNvGraphicFramePr>
          <p:nvPr/>
        </p:nvGraphicFramePr>
        <p:xfrm>
          <a:off x="1475740" y="2369756"/>
          <a:ext cx="6192520" cy="3264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155">
                  <a:extLst>
                    <a:ext uri="{9D8B030D-6E8A-4147-A177-3AD203B41FA5}">
                      <a16:colId xmlns:a16="http://schemas.microsoft.com/office/drawing/2014/main" val="1713855820"/>
                    </a:ext>
                  </a:extLst>
                </a:gridCol>
                <a:gridCol w="982345">
                  <a:extLst>
                    <a:ext uri="{9D8B030D-6E8A-4147-A177-3AD203B41FA5}">
                      <a16:colId xmlns:a16="http://schemas.microsoft.com/office/drawing/2014/main" val="809483414"/>
                    </a:ext>
                  </a:extLst>
                </a:gridCol>
                <a:gridCol w="1096010">
                  <a:extLst>
                    <a:ext uri="{9D8B030D-6E8A-4147-A177-3AD203B41FA5}">
                      <a16:colId xmlns:a16="http://schemas.microsoft.com/office/drawing/2014/main" val="656507155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3875617728"/>
                    </a:ext>
                  </a:extLst>
                </a:gridCol>
                <a:gridCol w="983615">
                  <a:extLst>
                    <a:ext uri="{9D8B030D-6E8A-4147-A177-3AD203B41FA5}">
                      <a16:colId xmlns:a16="http://schemas.microsoft.com/office/drawing/2014/main" val="2911554769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968914020"/>
                    </a:ext>
                  </a:extLst>
                </a:gridCol>
              </a:tblGrid>
              <a:tr h="793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5930" algn="ctr"/>
                        </a:tabLst>
                      </a:pPr>
                      <a:r>
                        <a:rPr lang="en-US" sz="1300">
                          <a:effectLst/>
                        </a:rPr>
                        <a:t>	     Kỹ năng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Nhân sự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Quản lý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Phát triển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(HTML,CSS)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Phát triển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(JAVA)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Cơ sở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189038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Chính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224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Thành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6269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Quỳnh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06924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Nực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01452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Quyết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808869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0A16B-C31F-4469-8E81-5A24567C1E9C}"/>
              </a:ext>
            </a:extLst>
          </p:cNvPr>
          <p:cNvCxnSpPr/>
          <p:nvPr/>
        </p:nvCxnSpPr>
        <p:spPr>
          <a:xfrm>
            <a:off x="1474253" y="2369756"/>
            <a:ext cx="942975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4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449AEE-6000-4F42-A328-840B14BA3CD7}"/>
              </a:ext>
            </a:extLst>
          </p:cNvPr>
          <p:cNvSpPr/>
          <p:nvPr/>
        </p:nvSpPr>
        <p:spPr>
          <a:xfrm>
            <a:off x="1174278" y="1608058"/>
            <a:ext cx="4608954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đòi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EFCA8-32B0-4E0D-A396-17E32862D74F}"/>
              </a:ext>
            </a:extLst>
          </p:cNvPr>
          <p:cNvSpPr/>
          <p:nvPr/>
        </p:nvSpPr>
        <p:spPr>
          <a:xfrm>
            <a:off x="1174278" y="2176541"/>
            <a:ext cx="4057521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EB2CA-5926-40D7-ABCB-542CD7083551}"/>
              </a:ext>
            </a:extLst>
          </p:cNvPr>
          <p:cNvSpPr/>
          <p:nvPr/>
        </p:nvSpPr>
        <p:spPr>
          <a:xfrm>
            <a:off x="1174278" y="2745024"/>
            <a:ext cx="3807453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 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vỡ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80FBF-52C4-44CA-878D-F19893FB3650}"/>
              </a:ext>
            </a:extLst>
          </p:cNvPr>
          <p:cNvSpPr/>
          <p:nvPr/>
        </p:nvSpPr>
        <p:spPr>
          <a:xfrm>
            <a:off x="1174278" y="3313507"/>
            <a:ext cx="7322021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 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đoàn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mâu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thuẫn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AEFAF-1D9C-47A7-A431-0D08BB098E06}"/>
              </a:ext>
            </a:extLst>
          </p:cNvPr>
          <p:cNvSpPr/>
          <p:nvPr/>
        </p:nvSpPr>
        <p:spPr>
          <a:xfrm>
            <a:off x="1174278" y="3881990"/>
            <a:ext cx="7512522" cy="70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 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ngờ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xin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rút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tuyển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E1DF56-F502-4F3F-8B78-A4608B77086D}"/>
              </a:ext>
            </a:extLst>
          </p:cNvPr>
          <p:cNvSpPr/>
          <p:nvPr/>
        </p:nvSpPr>
        <p:spPr>
          <a:xfrm>
            <a:off x="1174278" y="4769022"/>
            <a:ext cx="6902922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 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hủy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rút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550BFF-9362-4E0B-BF33-8DA2FA4A0D30}"/>
              </a:ext>
            </a:extLst>
          </p:cNvPr>
          <p:cNvSpPr/>
          <p:nvPr/>
        </p:nvSpPr>
        <p:spPr>
          <a:xfrm>
            <a:off x="1174278" y="5337505"/>
            <a:ext cx="3451586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 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vượt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BD520-A1B3-4EB0-8F54-A8139B14CC30}"/>
              </a:ext>
            </a:extLst>
          </p:cNvPr>
          <p:cNvSpPr/>
          <p:nvPr/>
        </p:nvSpPr>
        <p:spPr>
          <a:xfrm>
            <a:off x="1174278" y="5905991"/>
            <a:ext cx="4169731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 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651AA-9112-4AF9-B087-D2C81CA5AF6F}"/>
              </a:ext>
            </a:extLst>
          </p:cNvPr>
          <p:cNvSpPr/>
          <p:nvPr/>
        </p:nvSpPr>
        <p:spPr>
          <a:xfrm>
            <a:off x="3524282" y="5392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RỦI DO</a:t>
            </a:r>
          </a:p>
        </p:txBody>
      </p:sp>
    </p:spTree>
    <p:extLst>
      <p:ext uri="{BB962C8B-B14F-4D97-AF65-F5344CB8AC3E}">
        <p14:creationId xmlns:p14="http://schemas.microsoft.com/office/powerpoint/2010/main" val="117853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967FF3-2CC7-4A27-BA9E-E8EACB1FACE2}"/>
              </a:ext>
            </a:extLst>
          </p:cNvPr>
          <p:cNvSpPr/>
          <p:nvPr/>
        </p:nvSpPr>
        <p:spPr>
          <a:xfrm>
            <a:off x="3359177" y="4503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RỦI 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60B09-0DD7-4357-B37A-73443E3A9ADE}"/>
              </a:ext>
            </a:extLst>
          </p:cNvPr>
          <p:cNvSpPr/>
          <p:nvPr/>
        </p:nvSpPr>
        <p:spPr>
          <a:xfrm>
            <a:off x="1637741" y="1519158"/>
            <a:ext cx="3528530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truyền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50DD4-9313-4B7B-8B62-2D34A9A842BB}"/>
              </a:ext>
            </a:extLst>
          </p:cNvPr>
          <p:cNvSpPr/>
          <p:nvPr/>
        </p:nvSpPr>
        <p:spPr>
          <a:xfrm>
            <a:off x="2473346" y="2005112"/>
            <a:ext cx="4875053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912EC-CA31-401B-A41E-611A084FACA2}"/>
              </a:ext>
            </a:extLst>
          </p:cNvPr>
          <p:cNvSpPr/>
          <p:nvPr/>
        </p:nvSpPr>
        <p:spPr>
          <a:xfrm>
            <a:off x="2500597" y="2455445"/>
            <a:ext cx="4823756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1.2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thụ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AEC0C-52D6-4EC3-8666-8D2F7A91E8DD}"/>
              </a:ext>
            </a:extLst>
          </p:cNvPr>
          <p:cNvSpPr/>
          <p:nvPr/>
        </p:nvSpPr>
        <p:spPr>
          <a:xfrm>
            <a:off x="1637741" y="3302993"/>
            <a:ext cx="5016117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truyền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07B00-A11E-4265-9061-3077A91F36F2}"/>
              </a:ext>
            </a:extLst>
          </p:cNvPr>
          <p:cNvSpPr/>
          <p:nvPr/>
        </p:nvSpPr>
        <p:spPr>
          <a:xfrm>
            <a:off x="2473346" y="3842882"/>
            <a:ext cx="4160113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98A866-81F9-45A3-B446-B1C178018005}"/>
              </a:ext>
            </a:extLst>
          </p:cNvPr>
          <p:cNvSpPr/>
          <p:nvPr/>
        </p:nvSpPr>
        <p:spPr>
          <a:xfrm>
            <a:off x="2500597" y="4529892"/>
            <a:ext cx="2762295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2.2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B9F0E-D842-45FD-9FFC-4BA34C10D1DF}"/>
              </a:ext>
            </a:extLst>
          </p:cNvPr>
          <p:cNvSpPr/>
          <p:nvPr/>
        </p:nvSpPr>
        <p:spPr>
          <a:xfrm>
            <a:off x="2516186" y="5184953"/>
            <a:ext cx="3121367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2.3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soát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6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BF0F65-8F2D-4D34-B4D7-3E47A43B518A}"/>
              </a:ext>
            </a:extLst>
          </p:cNvPr>
          <p:cNvSpPr/>
          <p:nvPr/>
        </p:nvSpPr>
        <p:spPr>
          <a:xfrm>
            <a:off x="1524080" y="924103"/>
            <a:ext cx="2412840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5A7A6-8C96-47BB-AAB5-7CDA09DA5395}"/>
              </a:ext>
            </a:extLst>
          </p:cNvPr>
          <p:cNvSpPr/>
          <p:nvPr/>
        </p:nvSpPr>
        <p:spPr>
          <a:xfrm>
            <a:off x="3359177" y="4503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RỦI DO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A193E3-E260-4F60-A90E-705F1A9A0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64201"/>
              </p:ext>
            </p:extLst>
          </p:nvPr>
        </p:nvGraphicFramePr>
        <p:xfrm>
          <a:off x="1416156" y="1419224"/>
          <a:ext cx="7092842" cy="5239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441">
                  <a:extLst>
                    <a:ext uri="{9D8B030D-6E8A-4147-A177-3AD203B41FA5}">
                      <a16:colId xmlns:a16="http://schemas.microsoft.com/office/drawing/2014/main" val="3942115799"/>
                    </a:ext>
                  </a:extLst>
                </a:gridCol>
                <a:gridCol w="975283">
                  <a:extLst>
                    <a:ext uri="{9D8B030D-6E8A-4147-A177-3AD203B41FA5}">
                      <a16:colId xmlns:a16="http://schemas.microsoft.com/office/drawing/2014/main" val="984616207"/>
                    </a:ext>
                  </a:extLst>
                </a:gridCol>
                <a:gridCol w="886425">
                  <a:extLst>
                    <a:ext uri="{9D8B030D-6E8A-4147-A177-3AD203B41FA5}">
                      <a16:colId xmlns:a16="http://schemas.microsoft.com/office/drawing/2014/main" val="2828201350"/>
                    </a:ext>
                  </a:extLst>
                </a:gridCol>
                <a:gridCol w="830796">
                  <a:extLst>
                    <a:ext uri="{9D8B030D-6E8A-4147-A177-3AD203B41FA5}">
                      <a16:colId xmlns:a16="http://schemas.microsoft.com/office/drawing/2014/main" val="2668038083"/>
                    </a:ext>
                  </a:extLst>
                </a:gridCol>
                <a:gridCol w="1105322">
                  <a:extLst>
                    <a:ext uri="{9D8B030D-6E8A-4147-A177-3AD203B41FA5}">
                      <a16:colId xmlns:a16="http://schemas.microsoft.com/office/drawing/2014/main" val="2981694579"/>
                    </a:ext>
                  </a:extLst>
                </a:gridCol>
                <a:gridCol w="910265">
                  <a:extLst>
                    <a:ext uri="{9D8B030D-6E8A-4147-A177-3AD203B41FA5}">
                      <a16:colId xmlns:a16="http://schemas.microsoft.com/office/drawing/2014/main" val="1393624875"/>
                    </a:ext>
                  </a:extLst>
                </a:gridCol>
                <a:gridCol w="910265">
                  <a:extLst>
                    <a:ext uri="{9D8B030D-6E8A-4147-A177-3AD203B41FA5}">
                      <a16:colId xmlns:a16="http://schemas.microsoft.com/office/drawing/2014/main" val="1701840416"/>
                    </a:ext>
                  </a:extLst>
                </a:gridCol>
                <a:gridCol w="916045">
                  <a:extLst>
                    <a:ext uri="{9D8B030D-6E8A-4147-A177-3AD203B41FA5}">
                      <a16:colId xmlns:a16="http://schemas.microsoft.com/office/drawing/2014/main" val="905967401"/>
                    </a:ext>
                  </a:extLst>
                </a:gridCol>
              </a:tblGrid>
              <a:tr h="468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Loại truyền thông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Mục đích truyền thông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Hình thức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Tần suất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Bên hữu quan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Diễn giả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Tài liệu chuyển giao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Đinh dạng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extLst>
                  <a:ext uri="{0D108BD9-81ED-4DB2-BD59-A6C34878D82A}">
                    <a16:rowId xmlns:a16="http://schemas.microsoft.com/office/drawing/2014/main" val="3277886713"/>
                  </a:ext>
                </a:extLst>
              </a:tr>
              <a:tr h="1046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Tuyên bố dự án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Giới thiệu về dự án và đội dự án. Phát biểu những phương pháp triển khai dự án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Họp mặt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lần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Nhà tài trợ dự án 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Project Manager 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Đội dự án 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Các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 liên quan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Manager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Project Charter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 </a:t>
                      </a:r>
                      <a:r>
                        <a:rPr lang="en-US" sz="1100" dirty="0" err="1">
                          <a:effectLst/>
                        </a:rPr>
                        <a:t>Bản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cứng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tài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liệu</a:t>
                      </a:r>
                      <a:r>
                        <a:rPr lang="en-US" sz="1100" dirty="0">
                          <a:effectLst/>
                        </a:rPr>
                        <a:t>, slide 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extLst>
                  <a:ext uri="{0D108BD9-81ED-4DB2-BD59-A6C34878D82A}">
                    <a16:rowId xmlns:a16="http://schemas.microsoft.com/office/drawing/2014/main" val="1473379984"/>
                  </a:ext>
                </a:extLst>
              </a:tr>
              <a:tr h="780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Họp mặt đội dự án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Phân công công việc cho các thành viên đội dự án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Họp mặt, tạo group trên Facebook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Một tuần một lần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Đội dự án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Manager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Project Scope Statement + Project Schedule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 </a:t>
                      </a:r>
                      <a:r>
                        <a:rPr lang="en-US" sz="1100" dirty="0" err="1">
                          <a:effectLst/>
                        </a:rPr>
                        <a:t>Bản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cứng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tài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liệu</a:t>
                      </a:r>
                      <a:r>
                        <a:rPr lang="en-US" sz="1100" dirty="0">
                          <a:effectLst/>
                        </a:rPr>
                        <a:t>, slide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extLst>
                  <a:ext uri="{0D108BD9-81ED-4DB2-BD59-A6C34878D82A}">
                    <a16:rowId xmlns:a16="http://schemas.microsoft.com/office/drawing/2014/main" val="2053284694"/>
                  </a:ext>
                </a:extLst>
              </a:tr>
              <a:tr h="8622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Họp mặt đội thiết kế hệ thống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Phân công công việc cho đội phân tích thiết kế hệ thống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Họp mặt, trao đổi qua điện thoại, group Facebook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Tối thiểu một lần, những lúc cần thiết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Đội thiết kế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Trưởng nhóm thiết kế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Bản Phân tích hệ thống  + Các biểu mẫu thiết kế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Bản cứng tài liệu, slide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extLst>
                  <a:ext uri="{0D108BD9-81ED-4DB2-BD59-A6C34878D82A}">
                    <a16:rowId xmlns:a16="http://schemas.microsoft.com/office/drawing/2014/main" val="2899414580"/>
                  </a:ext>
                </a:extLst>
              </a:tr>
              <a:tr h="671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Họp mặt đội coder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Phân công công việc cho nhóm lập trình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Họp mặt, trao đổi qua điện thoại, group Facebook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Một tuần một lần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Đội coder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Manager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Biên bản thảo luận nhóm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Bản cứng tài liệu, slide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extLst>
                  <a:ext uri="{0D108BD9-81ED-4DB2-BD59-A6C34878D82A}">
                    <a16:rowId xmlns:a16="http://schemas.microsoft.com/office/drawing/2014/main" val="2283685244"/>
                  </a:ext>
                </a:extLst>
              </a:tr>
              <a:tr h="657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Họp báo cáo tiến độ dự án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Theo </a:t>
                      </a:r>
                      <a:r>
                        <a:rPr lang="en-US" sz="1100" dirty="0" err="1">
                          <a:effectLst/>
                        </a:rPr>
                        <a:t>dõi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tiến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độ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làm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việc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của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đội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dự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án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Họp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mặt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Hai tuần một lần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Toàn đội dự án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Manager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Slide báo cáo 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Project schedule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 </a:t>
                      </a:r>
                      <a:r>
                        <a:rPr lang="en-US" sz="1100" dirty="0" err="1">
                          <a:effectLst/>
                        </a:rPr>
                        <a:t>Bản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cứng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tài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liệu</a:t>
                      </a:r>
                      <a:r>
                        <a:rPr lang="en-US" sz="1100" dirty="0">
                          <a:effectLst/>
                        </a:rPr>
                        <a:t>, slide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688" marR="27688" marT="0" marB="0"/>
                </a:tc>
                <a:extLst>
                  <a:ext uri="{0D108BD9-81ED-4DB2-BD59-A6C34878D82A}">
                    <a16:rowId xmlns:a16="http://schemas.microsoft.com/office/drawing/2014/main" val="66734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8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FD271-C840-4790-9731-847B1E48AA91}"/>
              </a:ext>
            </a:extLst>
          </p:cNvPr>
          <p:cNvSpPr/>
          <p:nvPr/>
        </p:nvSpPr>
        <p:spPr>
          <a:xfrm>
            <a:off x="3198878" y="450334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15E4A-81C9-479E-A09F-00CD8D0877D8}"/>
              </a:ext>
            </a:extLst>
          </p:cNvPr>
          <p:cNvSpPr/>
          <p:nvPr/>
        </p:nvSpPr>
        <p:spPr>
          <a:xfrm>
            <a:off x="704851" y="1306901"/>
            <a:ext cx="6266459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nghĩa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ước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0D1298-90C1-4EE3-9347-80751F6A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88396"/>
              </p:ext>
            </p:extLst>
          </p:nvPr>
        </p:nvGraphicFramePr>
        <p:xfrm>
          <a:off x="2496889" y="1803821"/>
          <a:ext cx="5162549" cy="4986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0611">
                  <a:extLst>
                    <a:ext uri="{9D8B030D-6E8A-4147-A177-3AD203B41FA5}">
                      <a16:colId xmlns:a16="http://schemas.microsoft.com/office/drawing/2014/main" val="4294641302"/>
                    </a:ext>
                  </a:extLst>
                </a:gridCol>
                <a:gridCol w="2261938">
                  <a:extLst>
                    <a:ext uri="{9D8B030D-6E8A-4147-A177-3AD203B41FA5}">
                      <a16:colId xmlns:a16="http://schemas.microsoft.com/office/drawing/2014/main" val="2953420360"/>
                    </a:ext>
                  </a:extLst>
                </a:gridCol>
              </a:tblGrid>
              <a:tr h="2644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Mục cấu hình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Đặt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tên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630880221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Tài liệu phạm vi dự 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ScopeDocument.docx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3524864025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Kế hoạch dự 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ProjectPlan.docx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4176916779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Kế hoạch quản lý cấu hình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CMPlan.doc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2165614804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Lịch trình dự 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ProjectSchedule.mpp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4179215722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Kế hoạch kiểm thử đơn vị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UnitTestPlan.doc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1182732325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Biểu đồ tuần tự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SeqDiag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1766541708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Biểu đồ lớp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Classdiag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529502177"/>
                  </a:ext>
                </a:extLst>
              </a:tr>
              <a:tr h="373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Biểu đồ hoạt động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Actdiag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3877553021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Source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registSubject.Classname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935905948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Kế hoạch kiểm thử hệ thống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IntegrationTestPlan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394598794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Kế hoạch kiểm thử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4166405218"/>
                  </a:ext>
                </a:extLst>
              </a:tr>
              <a:tr h="3659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Đóng dự 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Closedproject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79" marR="38179" marT="0" marB="0" anchor="ctr"/>
                </a:tc>
                <a:extLst>
                  <a:ext uri="{0D108BD9-81ED-4DB2-BD59-A6C34878D82A}">
                    <a16:rowId xmlns:a16="http://schemas.microsoft.com/office/drawing/2014/main" val="5120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41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90C5A-9711-4A8F-843C-83A4389407BD}"/>
              </a:ext>
            </a:extLst>
          </p:cNvPr>
          <p:cNvSpPr/>
          <p:nvPr/>
        </p:nvSpPr>
        <p:spPr>
          <a:xfrm>
            <a:off x="964889" y="1388807"/>
            <a:ext cx="4512774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AE7E6-9B1E-4EA8-A4A2-177ED78B0244}"/>
              </a:ext>
            </a:extLst>
          </p:cNvPr>
          <p:cNvSpPr/>
          <p:nvPr/>
        </p:nvSpPr>
        <p:spPr>
          <a:xfrm>
            <a:off x="3198878" y="450334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A4970-7D02-409C-99DD-62FBB1940E88}"/>
              </a:ext>
            </a:extLst>
          </p:cNvPr>
          <p:cNvSpPr/>
          <p:nvPr/>
        </p:nvSpPr>
        <p:spPr>
          <a:xfrm>
            <a:off x="1746773" y="1835646"/>
            <a:ext cx="2053767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B742-D497-42EC-8776-601A1FC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72" y="371274"/>
            <a:ext cx="6624570" cy="10582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BIỂU BÀI TOÁN VÀ TÔN CHỈ DỰ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0FDC-1EA1-4F86-B15A-A2C1170A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online.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GĐ 1: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, …</a:t>
            </a:r>
          </a:p>
          <a:p>
            <a:pPr marL="0" indent="0">
              <a:buNone/>
            </a:pPr>
            <a:r>
              <a:rPr lang="en-US" dirty="0"/>
              <a:t>			GĐ 2: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	GĐ 3: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	GĐ 4: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58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35B129-6E0C-4431-BD41-A6EB27C53B53}"/>
              </a:ext>
            </a:extLst>
          </p:cNvPr>
          <p:cNvGrpSpPr/>
          <p:nvPr/>
        </p:nvGrpSpPr>
        <p:grpSpPr>
          <a:xfrm>
            <a:off x="1269689" y="1098549"/>
            <a:ext cx="6886575" cy="4914901"/>
            <a:chOff x="0" y="0"/>
            <a:chExt cx="6886575" cy="3762376"/>
          </a:xfrm>
        </p:grpSpPr>
        <p:sp>
          <p:nvSpPr>
            <p:cNvPr id="5" name="Text Box 26">
              <a:extLst>
                <a:ext uri="{FF2B5EF4-FFF2-40B4-BE49-F238E27FC236}">
                  <a16:creationId xmlns:a16="http://schemas.microsoft.com/office/drawing/2014/main" id="{8F5028D2-9542-4327-ABFF-8D22A388294E}"/>
                </a:ext>
              </a:extLst>
            </p:cNvPr>
            <p:cNvSpPr txBox="1"/>
            <p:nvPr/>
          </p:nvSpPr>
          <p:spPr>
            <a:xfrm flipH="1">
              <a:off x="3467100" y="2419350"/>
              <a:ext cx="638175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Không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F4D096-8ABF-49CD-B14A-E402AA17403B}"/>
                </a:ext>
              </a:extLst>
            </p:cNvPr>
            <p:cNvGrpSpPr/>
            <p:nvPr/>
          </p:nvGrpSpPr>
          <p:grpSpPr>
            <a:xfrm>
              <a:off x="0" y="0"/>
              <a:ext cx="6886575" cy="3762376"/>
              <a:chOff x="0" y="-1"/>
              <a:chExt cx="6886575" cy="3762376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BBA5ECE-6361-4B68-95D6-8EB07C3DAD48}"/>
                  </a:ext>
                </a:extLst>
              </p:cNvPr>
              <p:cNvCxnSpPr/>
              <p:nvPr/>
            </p:nvCxnSpPr>
            <p:spPr>
              <a:xfrm>
                <a:off x="3257550" y="971550"/>
                <a:ext cx="0" cy="3136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F539F88-9C40-40E8-BF00-AA775E7AF698}"/>
                  </a:ext>
                </a:extLst>
              </p:cNvPr>
              <p:cNvCxnSpPr/>
              <p:nvPr/>
            </p:nvCxnSpPr>
            <p:spPr>
              <a:xfrm flipH="1">
                <a:off x="1219200" y="3257550"/>
                <a:ext cx="1190625" cy="19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743886-D85A-43A2-8B12-387EE6393E7B}"/>
                  </a:ext>
                </a:extLst>
              </p:cNvPr>
              <p:cNvSpPr/>
              <p:nvPr/>
            </p:nvSpPr>
            <p:spPr>
              <a:xfrm>
                <a:off x="2257424" y="-1"/>
                <a:ext cx="2000251" cy="9715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 viên phát triển và thay đổi tài liệu trong thư mục </a:t>
                </a:r>
                <a:r>
                  <a:rPr lang="en-US" sz="13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User</a:t>
                </a: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sau đó chuyển nó tới mục </a:t>
                </a:r>
                <a:r>
                  <a:rPr lang="en-US" sz="13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Wip/Document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F0D226-F54A-4191-93C7-A0ADB5A41C8A}"/>
                  </a:ext>
                </a:extLst>
              </p:cNvPr>
              <p:cNvSpPr/>
              <p:nvPr/>
            </p:nvSpPr>
            <p:spPr>
              <a:xfrm>
                <a:off x="2409825" y="1285875"/>
                <a:ext cx="2000250" cy="971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 kiểm duyệt duyệt lại tài liệu trong mục </a:t>
                </a:r>
                <a:r>
                  <a:rPr lang="en-US" sz="13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Wip/Document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68B789-97C6-4AFC-9CDC-F460F7E30C69}"/>
                  </a:ext>
                </a:extLst>
              </p:cNvPr>
              <p:cNvSpPr/>
              <p:nvPr/>
            </p:nvSpPr>
            <p:spPr>
              <a:xfrm>
                <a:off x="0" y="1362075"/>
                <a:ext cx="2000250" cy="971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 viên chuyển tài liệu từ </a:t>
                </a:r>
                <a:r>
                  <a:rPr lang="en-US" sz="13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Wip/Document</a:t>
                </a: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tới thư mục </a:t>
                </a:r>
                <a:r>
                  <a:rPr lang="en-US" sz="13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User</a:t>
                </a: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của mình để làm việc trên sự thay đổi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8A84EB-4EC1-4315-9306-948657CC1F13}"/>
                  </a:ext>
                </a:extLst>
              </p:cNvPr>
              <p:cNvSpPr/>
              <p:nvPr/>
            </p:nvSpPr>
            <p:spPr>
              <a:xfrm>
                <a:off x="2409825" y="2790825"/>
                <a:ext cx="2000250" cy="971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 tài liệu được phát hành và cơ sở hóa trong mục </a:t>
                </a:r>
                <a:r>
                  <a:rPr lang="en-US" sz="13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Wip/Document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7BF3705-D800-4A90-802B-7458E51CED88}"/>
                  </a:ext>
                </a:extLst>
              </p:cNvPr>
              <p:cNvSpPr/>
              <p:nvPr/>
            </p:nvSpPr>
            <p:spPr>
              <a:xfrm>
                <a:off x="4886325" y="876300"/>
                <a:ext cx="2000250" cy="971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 viên chuyển tài liệu từ mục </a:t>
                </a:r>
                <a:r>
                  <a:rPr lang="en-US" sz="13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Wip/Document </a:t>
                </a: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tới thư mục </a:t>
                </a:r>
                <a:r>
                  <a:rPr lang="en-US" sz="13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User </a:t>
                </a:r>
                <a:r>
                  <a:rPr lang="en-US" sz="13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 mình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Straight Arrow Connector 8">
                <a:extLst>
                  <a:ext uri="{FF2B5EF4-FFF2-40B4-BE49-F238E27FC236}">
                    <a16:creationId xmlns:a16="http://schemas.microsoft.com/office/drawing/2014/main" id="{CC9ADF3E-E08F-471F-9992-FA824B2C75C3}"/>
                  </a:ext>
                </a:extLst>
              </p:cNvPr>
              <p:cNvCxnSpPr/>
              <p:nvPr/>
            </p:nvCxnSpPr>
            <p:spPr>
              <a:xfrm flipV="1">
                <a:off x="457200" y="361950"/>
                <a:ext cx="1800225" cy="100012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1">
                <a:extLst>
                  <a:ext uri="{FF2B5EF4-FFF2-40B4-BE49-F238E27FC236}">
                    <a16:creationId xmlns:a16="http://schemas.microsoft.com/office/drawing/2014/main" id="{35110568-D4E1-43B6-8456-A2E19F75F55A}"/>
                  </a:ext>
                </a:extLst>
              </p:cNvPr>
              <p:cNvCxnSpPr/>
              <p:nvPr/>
            </p:nvCxnSpPr>
            <p:spPr>
              <a:xfrm rot="10800000">
                <a:off x="4257675" y="304800"/>
                <a:ext cx="2238374" cy="5715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16CABAA-B904-45DE-B3D5-CD0D151BE947}"/>
                  </a:ext>
                </a:extLst>
              </p:cNvPr>
              <p:cNvCxnSpPr/>
              <p:nvPr/>
            </p:nvCxnSpPr>
            <p:spPr>
              <a:xfrm flipV="1">
                <a:off x="1219200" y="2333625"/>
                <a:ext cx="0" cy="9620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97EE793-8FF9-4492-BC18-19D3B65B9D46}"/>
                  </a:ext>
                </a:extLst>
              </p:cNvPr>
              <p:cNvCxnSpPr/>
              <p:nvPr/>
            </p:nvCxnSpPr>
            <p:spPr>
              <a:xfrm>
                <a:off x="3314700" y="2257425"/>
                <a:ext cx="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18D6E2-00EE-4046-9ACE-B0A8BD7B2E9C}"/>
                  </a:ext>
                </a:extLst>
              </p:cNvPr>
              <p:cNvCxnSpPr/>
              <p:nvPr/>
            </p:nvCxnSpPr>
            <p:spPr>
              <a:xfrm flipV="1">
                <a:off x="4410075" y="2181225"/>
                <a:ext cx="1152525" cy="9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C7C9AE-6834-411C-8E3E-DE4A61461EDF}"/>
                  </a:ext>
                </a:extLst>
              </p:cNvPr>
              <p:cNvCxnSpPr/>
              <p:nvPr/>
            </p:nvCxnSpPr>
            <p:spPr>
              <a:xfrm flipV="1">
                <a:off x="5562600" y="1895475"/>
                <a:ext cx="0" cy="2857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 Box 27">
              <a:extLst>
                <a:ext uri="{FF2B5EF4-FFF2-40B4-BE49-F238E27FC236}">
                  <a16:creationId xmlns:a16="http://schemas.microsoft.com/office/drawing/2014/main" id="{CC72F417-EB94-49CD-A864-922C141E696A}"/>
                </a:ext>
              </a:extLst>
            </p:cNvPr>
            <p:cNvSpPr txBox="1"/>
            <p:nvPr/>
          </p:nvSpPr>
          <p:spPr>
            <a:xfrm>
              <a:off x="4562475" y="1895476"/>
              <a:ext cx="695325" cy="2667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Đã</a:t>
              </a: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tìm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46666A2-2FB7-4F09-A697-18915650CE56}"/>
              </a:ext>
            </a:extLst>
          </p:cNvPr>
          <p:cNvSpPr/>
          <p:nvPr/>
        </p:nvSpPr>
        <p:spPr>
          <a:xfrm>
            <a:off x="3198878" y="450334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</p:spTree>
    <p:extLst>
      <p:ext uri="{BB962C8B-B14F-4D97-AF65-F5344CB8AC3E}">
        <p14:creationId xmlns:p14="http://schemas.microsoft.com/office/powerpoint/2010/main" val="18227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90C5A-9711-4A8F-843C-83A4389407BD}"/>
              </a:ext>
            </a:extLst>
          </p:cNvPr>
          <p:cNvSpPr/>
          <p:nvPr/>
        </p:nvSpPr>
        <p:spPr>
          <a:xfrm>
            <a:off x="964889" y="1388807"/>
            <a:ext cx="4512774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AE7E6-9B1E-4EA8-A4A2-177ED78B0244}"/>
              </a:ext>
            </a:extLst>
          </p:cNvPr>
          <p:cNvSpPr/>
          <p:nvPr/>
        </p:nvSpPr>
        <p:spPr>
          <a:xfrm>
            <a:off x="3198878" y="450334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A4970-7D02-409C-99DD-62FBB1940E88}"/>
              </a:ext>
            </a:extLst>
          </p:cNvPr>
          <p:cNvSpPr/>
          <p:nvPr/>
        </p:nvSpPr>
        <p:spPr>
          <a:xfrm>
            <a:off x="2144892" y="1821271"/>
            <a:ext cx="1707519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47F1B0-AB49-445E-B85B-C24E799593CE}"/>
              </a:ext>
            </a:extLst>
          </p:cNvPr>
          <p:cNvSpPr/>
          <p:nvPr/>
        </p:nvSpPr>
        <p:spPr>
          <a:xfrm>
            <a:off x="2144892" y="2253735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6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6FB6F-DD0C-4FFB-BD76-83BC618227B5}"/>
              </a:ext>
            </a:extLst>
          </p:cNvPr>
          <p:cNvSpPr/>
          <p:nvPr/>
        </p:nvSpPr>
        <p:spPr>
          <a:xfrm>
            <a:off x="3198878" y="450334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3DCF7C-ED41-4DEE-8F7F-5FEA391C7959}"/>
              </a:ext>
            </a:extLst>
          </p:cNvPr>
          <p:cNvGrpSpPr/>
          <p:nvPr/>
        </p:nvGrpSpPr>
        <p:grpSpPr>
          <a:xfrm>
            <a:off x="393700" y="819666"/>
            <a:ext cx="9042400" cy="6000751"/>
            <a:chOff x="0" y="-1"/>
            <a:chExt cx="6096000" cy="7429501"/>
          </a:xfrm>
        </p:grpSpPr>
        <p:sp>
          <p:nvSpPr>
            <p:cNvPr id="6" name="Text Box 28">
              <a:extLst>
                <a:ext uri="{FF2B5EF4-FFF2-40B4-BE49-F238E27FC236}">
                  <a16:creationId xmlns:a16="http://schemas.microsoft.com/office/drawing/2014/main" id="{64EF1266-6F05-431D-940D-9C64F6D53958}"/>
                </a:ext>
              </a:extLst>
            </p:cNvPr>
            <p:cNvSpPr txBox="1"/>
            <p:nvPr/>
          </p:nvSpPr>
          <p:spPr>
            <a:xfrm>
              <a:off x="1876425" y="-1"/>
              <a:ext cx="2019300" cy="11144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Người phát triển lập trình trong </a:t>
              </a:r>
              <a:r>
                <a:rPr lang="en-US" sz="13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vùng phát triển</a:t>
              </a: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và sau đó chuyển nó tới </a:t>
              </a:r>
              <a:r>
                <a:rPr lang="en-US" sz="13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vùng duyệt lại</a:t>
              </a: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để duyệt lại và tích hợp nếu vượt qua.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9">
              <a:extLst>
                <a:ext uri="{FF2B5EF4-FFF2-40B4-BE49-F238E27FC236}">
                  <a16:creationId xmlns:a16="http://schemas.microsoft.com/office/drawing/2014/main" id="{8B7DF19B-BC77-4DC3-8FDC-05934B442368}"/>
                </a:ext>
              </a:extLst>
            </p:cNvPr>
            <p:cNvSpPr txBox="1"/>
            <p:nvPr/>
          </p:nvSpPr>
          <p:spPr>
            <a:xfrm>
              <a:off x="0" y="1647825"/>
              <a:ext cx="1771650" cy="11334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Người phát triển chuyển các mục cấu hình của mình từ </a:t>
              </a:r>
              <a:r>
                <a:rPr lang="en-US" sz="13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vùng phát hành</a:t>
              </a: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đến </a:t>
              </a:r>
              <a:r>
                <a:rPr lang="en-US" sz="13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vùng phát triển</a:t>
              </a: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để làm việc trên sự thay đổi.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C28EC058-D3E5-41FD-ABF0-EF58042E47D3}"/>
                </a:ext>
              </a:extLst>
            </p:cNvPr>
            <p:cNvSpPr txBox="1"/>
            <p:nvPr/>
          </p:nvSpPr>
          <p:spPr>
            <a:xfrm>
              <a:off x="4419600" y="1476375"/>
              <a:ext cx="1676400" cy="10191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Người phát triển chuyển các mục cấu hình của mình tới </a:t>
              </a:r>
              <a:r>
                <a:rPr lang="en-US" sz="13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vùng phát triển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31">
              <a:extLst>
                <a:ext uri="{FF2B5EF4-FFF2-40B4-BE49-F238E27FC236}">
                  <a16:creationId xmlns:a16="http://schemas.microsoft.com/office/drawing/2014/main" id="{E639DBF9-2BAB-4EE8-8466-D41013E08A84}"/>
                </a:ext>
              </a:extLst>
            </p:cNvPr>
            <p:cNvSpPr txBox="1"/>
            <p:nvPr/>
          </p:nvSpPr>
          <p:spPr>
            <a:xfrm>
              <a:off x="1628776" y="3009900"/>
              <a:ext cx="2228850" cy="12382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 được duyệt và tích hợp lại trong vùng duyêt lại sau đó chuyển tới vùng kiểm thử nếu vượt qua việc duyệt lại và bài kiểm tra đơn vị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F38D2F6D-333E-462B-A8B7-5E4963A48BC8}"/>
                </a:ext>
              </a:extLst>
            </p:cNvPr>
            <p:cNvSpPr txBox="1"/>
            <p:nvPr/>
          </p:nvSpPr>
          <p:spPr>
            <a:xfrm>
              <a:off x="2076450" y="4733925"/>
              <a:ext cx="1962150" cy="11334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Người kiểm thử lấy mã nguồn từ vùng kiểm thử để thực hiện bài kiểm tra.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7CE61479-8FCA-4FC9-B2D9-47A521AED652}"/>
                </a:ext>
              </a:extLst>
            </p:cNvPr>
            <p:cNvSpPr txBox="1"/>
            <p:nvPr/>
          </p:nvSpPr>
          <p:spPr>
            <a:xfrm>
              <a:off x="2105025" y="6457950"/>
              <a:ext cx="2057400" cy="9715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Các mục cấu hình được đưa vào vùng phát hành.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4EA1DC-CAE1-4168-8A7C-B26899B2AEF8}"/>
                </a:ext>
              </a:extLst>
            </p:cNvPr>
            <p:cNvCxnSpPr/>
            <p:nvPr/>
          </p:nvCxnSpPr>
          <p:spPr>
            <a:xfrm flipH="1" flipV="1">
              <a:off x="542925" y="361950"/>
              <a:ext cx="19050" cy="12858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12218B-611F-4DA3-8B85-2A2D7EA76D37}"/>
                </a:ext>
              </a:extLst>
            </p:cNvPr>
            <p:cNvCxnSpPr/>
            <p:nvPr/>
          </p:nvCxnSpPr>
          <p:spPr>
            <a:xfrm>
              <a:off x="542925" y="361950"/>
              <a:ext cx="13620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B25D1E-6BBD-4027-A94B-08B8CABE5A77}"/>
                </a:ext>
              </a:extLst>
            </p:cNvPr>
            <p:cNvCxnSpPr/>
            <p:nvPr/>
          </p:nvCxnSpPr>
          <p:spPr>
            <a:xfrm flipH="1">
              <a:off x="771525" y="6705600"/>
              <a:ext cx="12858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C27211-7287-43B8-A4AF-273A043ACC5A}"/>
                </a:ext>
              </a:extLst>
            </p:cNvPr>
            <p:cNvCxnSpPr/>
            <p:nvPr/>
          </p:nvCxnSpPr>
          <p:spPr>
            <a:xfrm flipV="1">
              <a:off x="771525" y="2781300"/>
              <a:ext cx="0" cy="392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8A985A-7059-4B7F-9CAE-C05D49CDCD04}"/>
                </a:ext>
              </a:extLst>
            </p:cNvPr>
            <p:cNvCxnSpPr/>
            <p:nvPr/>
          </p:nvCxnSpPr>
          <p:spPr>
            <a:xfrm>
              <a:off x="2686050" y="1114425"/>
              <a:ext cx="19050" cy="1895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CB5FB3-4FDA-4A76-9D65-B4249C73CC3F}"/>
                </a:ext>
              </a:extLst>
            </p:cNvPr>
            <p:cNvCxnSpPr/>
            <p:nvPr/>
          </p:nvCxnSpPr>
          <p:spPr>
            <a:xfrm>
              <a:off x="2686050" y="4248150"/>
              <a:ext cx="0" cy="485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E5C7E1-DC34-4FCE-A2D0-B1228A2E558C}"/>
                </a:ext>
              </a:extLst>
            </p:cNvPr>
            <p:cNvCxnSpPr/>
            <p:nvPr/>
          </p:nvCxnSpPr>
          <p:spPr>
            <a:xfrm>
              <a:off x="2695575" y="5867400"/>
              <a:ext cx="8890" cy="5905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355E52-5690-44A9-8A21-27FB49B82D24}"/>
                </a:ext>
              </a:extLst>
            </p:cNvPr>
            <p:cNvCxnSpPr/>
            <p:nvPr/>
          </p:nvCxnSpPr>
          <p:spPr>
            <a:xfrm flipV="1">
              <a:off x="5133975" y="752475"/>
              <a:ext cx="0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2056DBF-9792-423E-AA65-7ABBAD14F50E}"/>
                </a:ext>
              </a:extLst>
            </p:cNvPr>
            <p:cNvCxnSpPr/>
            <p:nvPr/>
          </p:nvCxnSpPr>
          <p:spPr>
            <a:xfrm flipH="1">
              <a:off x="3924300" y="752475"/>
              <a:ext cx="12096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BCB4A5-71EB-4DB0-A9CF-35AED4058267}"/>
                </a:ext>
              </a:extLst>
            </p:cNvPr>
            <p:cNvCxnSpPr/>
            <p:nvPr/>
          </p:nvCxnSpPr>
          <p:spPr>
            <a:xfrm>
              <a:off x="4067175" y="5324475"/>
              <a:ext cx="14287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718919E-62FB-4A58-B8FE-A3228C2C3CCD}"/>
                </a:ext>
              </a:extLst>
            </p:cNvPr>
            <p:cNvCxnSpPr/>
            <p:nvPr/>
          </p:nvCxnSpPr>
          <p:spPr>
            <a:xfrm flipV="1">
              <a:off x="5495925" y="2495550"/>
              <a:ext cx="0" cy="2828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D5A7A49-D28F-4B37-8D3B-DDE2B0CF5087}"/>
                </a:ext>
              </a:extLst>
            </p:cNvPr>
            <p:cNvCxnSpPr/>
            <p:nvPr/>
          </p:nvCxnSpPr>
          <p:spPr>
            <a:xfrm>
              <a:off x="3886200" y="3609975"/>
              <a:ext cx="1609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 Box 46">
              <a:extLst>
                <a:ext uri="{FF2B5EF4-FFF2-40B4-BE49-F238E27FC236}">
                  <a16:creationId xmlns:a16="http://schemas.microsoft.com/office/drawing/2014/main" id="{AAC72A19-3EC9-4CA1-83B0-0FFEC3069B0F}"/>
                </a:ext>
              </a:extLst>
            </p:cNvPr>
            <p:cNvSpPr txBox="1"/>
            <p:nvPr/>
          </p:nvSpPr>
          <p:spPr>
            <a:xfrm>
              <a:off x="2790825" y="4324350"/>
              <a:ext cx="609600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Không</a:t>
              </a:r>
            </a:p>
          </p:txBody>
        </p:sp>
        <p:sp>
          <p:nvSpPr>
            <p:cNvPr id="25" name="Text Box 47">
              <a:extLst>
                <a:ext uri="{FF2B5EF4-FFF2-40B4-BE49-F238E27FC236}">
                  <a16:creationId xmlns:a16="http://schemas.microsoft.com/office/drawing/2014/main" id="{B54C8AFE-3F6F-45E8-A88E-A96914B3031F}"/>
                </a:ext>
              </a:extLst>
            </p:cNvPr>
            <p:cNvSpPr txBox="1"/>
            <p:nvPr/>
          </p:nvSpPr>
          <p:spPr>
            <a:xfrm>
              <a:off x="2790825" y="6010275"/>
              <a:ext cx="609600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Không</a:t>
              </a:r>
            </a:p>
          </p:txBody>
        </p:sp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9ED95E0D-ECF2-44B5-82EE-6994413F2D2D}"/>
                </a:ext>
              </a:extLst>
            </p:cNvPr>
            <p:cNvSpPr txBox="1"/>
            <p:nvPr/>
          </p:nvSpPr>
          <p:spPr>
            <a:xfrm>
              <a:off x="4333875" y="3295650"/>
              <a:ext cx="800100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Đã tìm</a:t>
              </a:r>
            </a:p>
          </p:txBody>
        </p:sp>
        <p:sp>
          <p:nvSpPr>
            <p:cNvPr id="27" name="Text Box 49">
              <a:extLst>
                <a:ext uri="{FF2B5EF4-FFF2-40B4-BE49-F238E27FC236}">
                  <a16:creationId xmlns:a16="http://schemas.microsoft.com/office/drawing/2014/main" id="{45616BAA-C0B3-4CC4-9822-AA07EFEDA2BC}"/>
                </a:ext>
              </a:extLst>
            </p:cNvPr>
            <p:cNvSpPr txBox="1"/>
            <p:nvPr/>
          </p:nvSpPr>
          <p:spPr>
            <a:xfrm>
              <a:off x="4419600" y="4943475"/>
              <a:ext cx="838200" cy="2381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Đã tìm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625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EF0739-35FE-45B1-86C8-A151BF38E5B8}"/>
              </a:ext>
            </a:extLst>
          </p:cNvPr>
          <p:cNvSpPr/>
          <p:nvPr/>
        </p:nvSpPr>
        <p:spPr>
          <a:xfrm>
            <a:off x="959316" y="1249107"/>
            <a:ext cx="2486578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 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89990-B708-4C6C-8E8D-A61BAFB14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35500"/>
              </p:ext>
            </p:extLst>
          </p:nvPr>
        </p:nvGraphicFramePr>
        <p:xfrm>
          <a:off x="959316" y="1669789"/>
          <a:ext cx="7105184" cy="4815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1084">
                  <a:extLst>
                    <a:ext uri="{9D8B030D-6E8A-4147-A177-3AD203B41FA5}">
                      <a16:colId xmlns:a16="http://schemas.microsoft.com/office/drawing/2014/main" val="631747656"/>
                    </a:ext>
                  </a:extLst>
                </a:gridCol>
                <a:gridCol w="4864100">
                  <a:extLst>
                    <a:ext uri="{9D8B030D-6E8A-4147-A177-3AD203B41FA5}">
                      <a16:colId xmlns:a16="http://schemas.microsoft.com/office/drawing/2014/main" val="1006869024"/>
                    </a:ext>
                  </a:extLst>
                </a:gridCol>
              </a:tblGrid>
              <a:tr h="3513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Đường cơ sở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Nhiệm vụ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extLst>
                  <a:ext uri="{0D108BD9-81ED-4DB2-BD59-A6C34878D82A}">
                    <a16:rowId xmlns:a16="http://schemas.microsoft.com/office/drawing/2014/main" val="276825846"/>
                  </a:ext>
                </a:extLst>
              </a:tr>
              <a:tr h="6415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Khởi tạo dự 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Chính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thức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việc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bắt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dự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quản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lý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vé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phim</a:t>
                      </a:r>
                      <a:r>
                        <a:rPr lang="en-US" sz="1600" dirty="0">
                          <a:effectLst/>
                        </a:rPr>
                        <a:t> online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extLst>
                  <a:ext uri="{0D108BD9-81ED-4DB2-BD59-A6C34878D82A}">
                    <a16:rowId xmlns:a16="http://schemas.microsoft.com/office/drawing/2014/main" val="2750789950"/>
                  </a:ext>
                </a:extLst>
              </a:tr>
              <a:tr h="10502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Lập kế hoạch dự 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 </a:t>
                      </a:r>
                      <a:r>
                        <a:rPr lang="en-US" sz="1600" dirty="0" err="1">
                          <a:effectLst/>
                        </a:rPr>
                        <a:t>Xác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phạm</a:t>
                      </a:r>
                      <a:r>
                        <a:rPr lang="en-US" sz="1600" dirty="0">
                          <a:effectLst/>
                        </a:rPr>
                        <a:t> vi </a:t>
                      </a:r>
                      <a:r>
                        <a:rPr lang="en-US" sz="1600" dirty="0" err="1">
                          <a:effectLst/>
                        </a:rPr>
                        <a:t>dự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 </a:t>
                      </a: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chỉnh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mục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tiêu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+ </a:t>
                      </a:r>
                      <a:r>
                        <a:rPr lang="en-US" sz="1600" dirty="0" err="1">
                          <a:effectLst/>
                        </a:rPr>
                        <a:t>Xác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hành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động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đạt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được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mục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dự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extLst>
                  <a:ext uri="{0D108BD9-81ED-4DB2-BD59-A6C34878D82A}">
                    <a16:rowId xmlns:a16="http://schemas.microsoft.com/office/drawing/2014/main" val="1505406281"/>
                  </a:ext>
                </a:extLst>
              </a:tr>
              <a:tr h="6657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Thực thi dự 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err="1">
                          <a:effectLst/>
                        </a:rPr>
                        <a:t>Hoàn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những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việc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được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trong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hoạch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dự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extLst>
                  <a:ext uri="{0D108BD9-81ED-4DB2-BD59-A6C34878D82A}">
                    <a16:rowId xmlns:a16="http://schemas.microsoft.com/office/drawing/2014/main" val="646205268"/>
                  </a:ext>
                </a:extLst>
              </a:tr>
              <a:tr h="10502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Quy trình kiểm tra và giám sát dự 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Theo </a:t>
                      </a:r>
                      <a:r>
                        <a:rPr lang="en-US" sz="1600" dirty="0" err="1">
                          <a:effectLst/>
                        </a:rPr>
                        <a:t>dõi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chỉnh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tiến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độ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suất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dự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r>
                        <a:rPr lang="en-US" sz="1600" dirty="0">
                          <a:effectLst/>
                        </a:rPr>
                        <a:t>; </a:t>
                      </a:r>
                      <a:r>
                        <a:rPr lang="en-US" sz="1600" dirty="0" err="1">
                          <a:effectLst/>
                        </a:rPr>
                        <a:t>xác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định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những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đổi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so </a:t>
                      </a:r>
                      <a:r>
                        <a:rPr lang="en-US" sz="1600" dirty="0" err="1">
                          <a:effectLst/>
                        </a:rPr>
                        <a:t>với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hoạch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dự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tiến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hành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những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đổi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tương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ứng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extLst>
                  <a:ext uri="{0D108BD9-81ED-4DB2-BD59-A6C34878D82A}">
                    <a16:rowId xmlns:a16="http://schemas.microsoft.com/office/drawing/2014/main" val="3193131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Đóng dự 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dự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01" marR="62201" marT="0" marB="0" anchor="ctr"/>
                </a:tc>
                <a:extLst>
                  <a:ext uri="{0D108BD9-81ED-4DB2-BD59-A6C34878D82A}">
                    <a16:rowId xmlns:a16="http://schemas.microsoft.com/office/drawing/2014/main" val="31027210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577FBA-E859-459C-A778-53FEEB72201F}"/>
              </a:ext>
            </a:extLst>
          </p:cNvPr>
          <p:cNvSpPr/>
          <p:nvPr/>
        </p:nvSpPr>
        <p:spPr>
          <a:xfrm>
            <a:off x="3198878" y="450334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</p:spTree>
    <p:extLst>
      <p:ext uri="{BB962C8B-B14F-4D97-AF65-F5344CB8AC3E}">
        <p14:creationId xmlns:p14="http://schemas.microsoft.com/office/powerpoint/2010/main" val="215142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CF2692-0904-4AB8-98CC-F64100AE2EC7}"/>
              </a:ext>
            </a:extLst>
          </p:cNvPr>
          <p:cNvSpPr/>
          <p:nvPr/>
        </p:nvSpPr>
        <p:spPr>
          <a:xfrm>
            <a:off x="1345746" y="79323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D3F2A9-4B8C-41F0-A80B-6AD145839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6677"/>
              </p:ext>
            </p:extLst>
          </p:nvPr>
        </p:nvGraphicFramePr>
        <p:xfrm>
          <a:off x="353864" y="1162566"/>
          <a:ext cx="8436271" cy="5555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409">
                  <a:extLst>
                    <a:ext uri="{9D8B030D-6E8A-4147-A177-3AD203B41FA5}">
                      <a16:colId xmlns:a16="http://schemas.microsoft.com/office/drawing/2014/main" val="1650560055"/>
                    </a:ext>
                  </a:extLst>
                </a:gridCol>
                <a:gridCol w="879163">
                  <a:extLst>
                    <a:ext uri="{9D8B030D-6E8A-4147-A177-3AD203B41FA5}">
                      <a16:colId xmlns:a16="http://schemas.microsoft.com/office/drawing/2014/main" val="2976212377"/>
                    </a:ext>
                  </a:extLst>
                </a:gridCol>
                <a:gridCol w="3947045">
                  <a:extLst>
                    <a:ext uri="{9D8B030D-6E8A-4147-A177-3AD203B41FA5}">
                      <a16:colId xmlns:a16="http://schemas.microsoft.com/office/drawing/2014/main" val="2971097868"/>
                    </a:ext>
                  </a:extLst>
                </a:gridCol>
                <a:gridCol w="1207827">
                  <a:extLst>
                    <a:ext uri="{9D8B030D-6E8A-4147-A177-3AD203B41FA5}">
                      <a16:colId xmlns:a16="http://schemas.microsoft.com/office/drawing/2014/main" val="1780929359"/>
                    </a:ext>
                  </a:extLst>
                </a:gridCol>
                <a:gridCol w="1207827">
                  <a:extLst>
                    <a:ext uri="{9D8B030D-6E8A-4147-A177-3AD203B41FA5}">
                      <a16:colId xmlns:a16="http://schemas.microsoft.com/office/drawing/2014/main" val="958824205"/>
                    </a:ext>
                  </a:extLst>
                </a:gridCol>
              </a:tblGrid>
              <a:tr h="217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Thư mục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Thư mục con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Mục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đích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Vùng ánh xạ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Quyền truy cập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1079283496"/>
                  </a:ext>
                </a:extLst>
              </a:tr>
              <a:tr h="328078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WIP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Tài liệu bàn giao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pc="-30">
                          <a:effectLst/>
                        </a:rPr>
                        <a:t>Lưu tất cả các mục cấu hình được giao tới khách hàng, có thể thêm ngày vào tên thư  mục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Phát hành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Sửa đổi:PM,CC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Đọc: tất cả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1562234737"/>
                  </a:ext>
                </a:extLst>
              </a:tr>
              <a:tr h="298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Tài liệu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75"/>
                        </a:lnSpc>
                        <a:spcAft>
                          <a:spcPts val="0"/>
                        </a:spcAft>
                      </a:pPr>
                      <a:r>
                        <a:rPr lang="en-US" sz="1100" spc="-60">
                          <a:effectLst/>
                        </a:rPr>
                        <a:t>Tài</a:t>
                      </a:r>
                      <a:r>
                        <a:rPr lang="en-US" sz="1100">
                          <a:effectLst/>
                        </a:rPr>
                        <a:t> li</a:t>
                      </a:r>
                      <a:r>
                        <a:rPr lang="en-US" sz="1100" spc="-10">
                          <a:effectLst/>
                        </a:rPr>
                        <a:t>ệ</a:t>
                      </a:r>
                      <a:r>
                        <a:rPr lang="en-US" sz="1100" spc="-15">
                          <a:effectLst/>
                        </a:rPr>
                        <a:t>u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spc="-15">
                          <a:effectLst/>
                        </a:rPr>
                        <a:t>các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spc="-15">
                          <a:effectLst/>
                        </a:rPr>
                        <a:t>b</a:t>
                      </a:r>
                      <a:r>
                        <a:rPr lang="en-US" sz="1100" spc="-10">
                          <a:effectLst/>
                        </a:rPr>
                        <a:t>ả</a:t>
                      </a:r>
                      <a:r>
                        <a:rPr lang="en-US" sz="1100" spc="-15">
                          <a:effectLst/>
                        </a:rPr>
                        <a:t>n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spc="-15">
                          <a:effectLst/>
                        </a:rPr>
                        <a:t>thi</a:t>
                      </a:r>
                      <a:r>
                        <a:rPr lang="en-US" sz="1100" spc="-10">
                          <a:effectLst/>
                        </a:rPr>
                        <a:t>ết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spc="-15">
                          <a:effectLst/>
                        </a:rPr>
                        <a:t>k</a:t>
                      </a:r>
                      <a:r>
                        <a:rPr lang="en-US" sz="1100" spc="-10">
                          <a:effectLst/>
                        </a:rPr>
                        <a:t>ế,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pc="-30">
                          <a:effectLst/>
                        </a:rPr>
                        <a:t>ki</a:t>
                      </a:r>
                      <a:r>
                        <a:rPr lang="en-US" sz="1100">
                          <a:effectLst/>
                        </a:rPr>
                        <a:t>ểm </a:t>
                      </a:r>
                      <a:r>
                        <a:rPr lang="en-US" sz="1100" spc="-10">
                          <a:effectLst/>
                        </a:rPr>
                        <a:t>t</a:t>
                      </a:r>
                      <a:r>
                        <a:rPr lang="en-US" sz="1100" spc="-15">
                          <a:effectLst/>
                        </a:rPr>
                        <a:t>hử,</a:t>
                      </a:r>
                      <a:r>
                        <a:rPr lang="en-US" sz="1100" spc="35">
                          <a:effectLst/>
                        </a:rPr>
                        <a:t> </a:t>
                      </a:r>
                      <a:r>
                        <a:rPr lang="en-US" sz="1100" spc="-40">
                          <a:effectLst/>
                        </a:rPr>
                        <a:t>xác</a:t>
                      </a:r>
                      <a:r>
                        <a:rPr lang="en-US" sz="1100" spc="110">
                          <a:effectLst/>
                        </a:rPr>
                        <a:t> </a:t>
                      </a:r>
                      <a:r>
                        <a:rPr lang="en-US" sz="1100">
                          <a:effectLst/>
                        </a:rPr>
                        <a:t>đị</a:t>
                      </a:r>
                      <a:r>
                        <a:rPr lang="en-US" sz="1100" spc="-35">
                          <a:effectLst/>
                        </a:rPr>
                        <a:t>nh</a:t>
                      </a:r>
                      <a:r>
                        <a:rPr lang="en-US" sz="1100" spc="110">
                          <a:effectLst/>
                        </a:rPr>
                        <a:t> </a:t>
                      </a:r>
                      <a:r>
                        <a:rPr lang="en-US" sz="1100" spc="-15">
                          <a:effectLst/>
                        </a:rPr>
                        <a:t>yêu</a:t>
                      </a:r>
                      <a:r>
                        <a:rPr lang="en-US" sz="1100" spc="35">
                          <a:effectLst/>
                        </a:rPr>
                        <a:t> </a:t>
                      </a:r>
                      <a:r>
                        <a:rPr lang="en-US" sz="1100" spc="-10">
                          <a:effectLst/>
                        </a:rPr>
                        <a:t>cầ</a:t>
                      </a:r>
                      <a:r>
                        <a:rPr lang="en-US" sz="1100" spc="-30">
                          <a:effectLst/>
                        </a:rPr>
                        <a:t>u…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+Phát hành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+Duyệt lại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Sửa dổi:PM, CC,PIC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Đọc: tất cả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2356050545"/>
                  </a:ext>
                </a:extLst>
              </a:tr>
              <a:tr h="279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Thời gian họp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giữ thời gian họp dự án. Chứa thời gian họp với khách hàng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Sửa dổi: Tất cả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2763807412"/>
                  </a:ext>
                </a:extLst>
              </a:tr>
              <a:tr h="298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Kế hoạch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giữ danh sách đề xuất, đánh giá, kế hoạch dự án, lịch trình dự án, các công việc.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 Duyệt lại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+Phát hành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Sửa dổi: PM,CM,PTL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Đọc: tất cả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1471539744"/>
                  </a:ext>
                </a:extLst>
              </a:tr>
              <a:tr h="4500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Báo cáo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giữ các bản báo cáo dự án: Hàng tuần, milestone, bản ghi chú được chấp thuận, cấc bản báo cáo hướng sự kiện khác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Sửa dổi: PM,CC,PIC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Đọc: tất cả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1802533322"/>
                  </a:ext>
                </a:extLst>
              </a:tr>
              <a:tr h="601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Hồ sơ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trữ hồ sơ dự án, được chia thành: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+Duyệt lại: bao gồm hồ sơ duyệt lại,kiêm thử 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+Thay đổi yêu cầu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+Chấp thuận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+Thư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Sửa đổi: tất cả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1163136223"/>
                  </a:ext>
                </a:extLst>
              </a:tr>
              <a:tr h="124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Mã nguồn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trữ mã nguồn 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trữ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2621977047"/>
                  </a:ext>
                </a:extLst>
              </a:tr>
              <a:tr h="3443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Người dùng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Vùng làm việc của nguwoi dùng, lưu trữ các mục sở hưu của người dùng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Người phát triển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Sửa đổi:tất cả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2731497940"/>
                  </a:ext>
                </a:extLst>
              </a:tr>
              <a:tr h="30360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Tài liệu tham khảo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Khách hàng cung cấp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giữ tài liệu hỗ trợ đội phát triển phần mềm do khách hàng cung cấp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Phát hành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Sửa đỏi: Pm,CC,PIC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Đọc: tất cả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4118112525"/>
                  </a:ext>
                </a:extLst>
              </a:tr>
              <a:tr h="374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Bản mẫu tiến trình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trữ hướng dẫn, tiêu chuẩn, biếu mẫu, các mẫu, danh sách kiểm tra được chỉ định cho dự án hữu dụng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Phát hành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1693918392"/>
                  </a:ext>
                </a:extLst>
              </a:tr>
              <a:tr h="507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Kiểm toán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trữ sản phẩm người quản lý chất lượng làm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Duyệt lại tiến trình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Lượt kiểm tra cuối cùng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Duyệt lại các sản phẩn làm ra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Sửa đổi: Quản lý chất lượng dự án</a:t>
                      </a:r>
                      <a:endParaRPr lang="en-US" sz="105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Đọc: tất cả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1286341564"/>
                  </a:ext>
                </a:extLst>
              </a:tr>
              <a:tr h="22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trữ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Tên đường cơ sở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Phát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hành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phiên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của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các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mục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cấu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hình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tại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đường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cơ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sở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Lưu trữ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Sửa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đỏi</a:t>
                      </a:r>
                      <a:r>
                        <a:rPr lang="en-US" sz="1100" dirty="0">
                          <a:effectLst/>
                        </a:rPr>
                        <a:t>: PM,CC</a:t>
                      </a:r>
                      <a:endParaRPr lang="en-US" sz="105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Đọc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>
                          <a:effectLst/>
                        </a:rPr>
                        <a:t>tất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cả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0" marR="24470" marT="0" marB="0"/>
                </a:tc>
                <a:extLst>
                  <a:ext uri="{0D108BD9-81ED-4DB2-BD59-A6C34878D82A}">
                    <a16:rowId xmlns:a16="http://schemas.microsoft.com/office/drawing/2014/main" val="157208791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26FCC7-557D-414B-8AC6-33DA6DEA7794}"/>
              </a:ext>
            </a:extLst>
          </p:cNvPr>
          <p:cNvSpPr/>
          <p:nvPr/>
        </p:nvSpPr>
        <p:spPr>
          <a:xfrm>
            <a:off x="3198878" y="450334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</p:spTree>
    <p:extLst>
      <p:ext uri="{BB962C8B-B14F-4D97-AF65-F5344CB8AC3E}">
        <p14:creationId xmlns:p14="http://schemas.microsoft.com/office/powerpoint/2010/main" val="1280564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18DB2-C3D9-40A7-A002-6BD489CC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82750"/>
              </p:ext>
            </p:extLst>
          </p:nvPr>
        </p:nvGraphicFramePr>
        <p:xfrm>
          <a:off x="749300" y="1689100"/>
          <a:ext cx="7645400" cy="4905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187">
                  <a:extLst>
                    <a:ext uri="{9D8B030D-6E8A-4147-A177-3AD203B41FA5}">
                      <a16:colId xmlns:a16="http://schemas.microsoft.com/office/drawing/2014/main" val="4278902097"/>
                    </a:ext>
                  </a:extLst>
                </a:gridCol>
                <a:gridCol w="6050213">
                  <a:extLst>
                    <a:ext uri="{9D8B030D-6E8A-4147-A177-3AD203B41FA5}">
                      <a16:colId xmlns:a16="http://schemas.microsoft.com/office/drawing/2014/main" val="597544363"/>
                    </a:ext>
                  </a:extLst>
                </a:gridCol>
              </a:tblGrid>
              <a:tr h="369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Vùng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Mục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đich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641479"/>
                  </a:ext>
                </a:extLst>
              </a:tr>
              <a:tr h="607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Vùng phát triển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Vùng dành cho các người dùng khác nhau lưu trữ các mục của mình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197449"/>
                  </a:ext>
                </a:extLst>
              </a:tr>
              <a:tr h="615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Vùng duyệt lại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Lưu trữ các mục đang sẵn sàng để duyệt lại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Người duyệt lại sẽ lấy những mục được duyệt lại từ vùng này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654660"/>
                  </a:ext>
                </a:extLst>
              </a:tr>
              <a:tr h="82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Vùng kiểm thử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Chỉ áp dụng cho các mục nguồn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Để lưu trữ các mục đã thông qua.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836325"/>
                  </a:ext>
                </a:extLst>
              </a:tr>
              <a:tr h="851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Vùng phát hành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Để lưu trữ các mục sẵn sàng phát hành và tất cả các phiên bản của các mục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Người dùng ấy các mục gần nhất được sử dụng từ vùng này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634814"/>
                  </a:ext>
                </a:extLst>
              </a:tr>
              <a:tr h="1301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Vùng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Để</a:t>
                      </a:r>
                      <a:r>
                        <a:rPr lang="en-US" sz="1800" dirty="0">
                          <a:effectLst/>
                        </a:rPr>
                        <a:t>  </a:t>
                      </a:r>
                      <a:r>
                        <a:rPr lang="en-US" sz="1800" dirty="0" err="1">
                          <a:effectLst/>
                        </a:rPr>
                        <a:t>lưu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phiên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được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phát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hành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mỗi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mục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cấu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hình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Vùng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lưu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trữ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là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vùng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được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bảo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vệ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đường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cơ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sở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dự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án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nơi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mà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mục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cấu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hình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không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thể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bị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đổi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bởi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viên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nào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25549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977B65-A8A5-4468-B0B4-54D48348988A}"/>
              </a:ext>
            </a:extLst>
          </p:cNvPr>
          <p:cNvSpPr/>
          <p:nvPr/>
        </p:nvSpPr>
        <p:spPr>
          <a:xfrm>
            <a:off x="1531620" y="122503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Quyền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C9AF4-DAA8-47F6-BD53-BCF2BF29572E}"/>
              </a:ext>
            </a:extLst>
          </p:cNvPr>
          <p:cNvSpPr/>
          <p:nvPr/>
        </p:nvSpPr>
        <p:spPr>
          <a:xfrm>
            <a:off x="3198878" y="450334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</p:spTree>
    <p:extLst>
      <p:ext uri="{BB962C8B-B14F-4D97-AF65-F5344CB8AC3E}">
        <p14:creationId xmlns:p14="http://schemas.microsoft.com/office/powerpoint/2010/main" val="76884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D61F8-51AA-4494-A4BD-5758468C3E49}"/>
              </a:ext>
            </a:extLst>
          </p:cNvPr>
          <p:cNvSpPr/>
          <p:nvPr/>
        </p:nvSpPr>
        <p:spPr>
          <a:xfrm>
            <a:off x="1119579" y="1396578"/>
            <a:ext cx="3980577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 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Quy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tắc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đánh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phiên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57320E-7013-4DED-8996-51E25E06375A}"/>
              </a:ext>
            </a:extLst>
          </p:cNvPr>
          <p:cNvSpPr/>
          <p:nvPr/>
        </p:nvSpPr>
        <p:spPr>
          <a:xfrm>
            <a:off x="3198878" y="450334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CẤU HÌNH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E634C-F23C-4930-8B0E-4A8F43F99FEC}"/>
              </a:ext>
            </a:extLst>
          </p:cNvPr>
          <p:cNvSpPr/>
          <p:nvPr/>
        </p:nvSpPr>
        <p:spPr>
          <a:xfrm>
            <a:off x="1119579" y="2153635"/>
            <a:ext cx="3147015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 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khiển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050517-73A5-4004-8889-1C32F1C07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13271"/>
              </p:ext>
            </p:extLst>
          </p:nvPr>
        </p:nvGraphicFramePr>
        <p:xfrm>
          <a:off x="1603374" y="3019584"/>
          <a:ext cx="7185026" cy="2898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2513">
                  <a:extLst>
                    <a:ext uri="{9D8B030D-6E8A-4147-A177-3AD203B41FA5}">
                      <a16:colId xmlns:a16="http://schemas.microsoft.com/office/drawing/2014/main" val="2703117746"/>
                    </a:ext>
                  </a:extLst>
                </a:gridCol>
                <a:gridCol w="3592513">
                  <a:extLst>
                    <a:ext uri="{9D8B030D-6E8A-4147-A177-3AD203B41FA5}">
                      <a16:colId xmlns:a16="http://schemas.microsoft.com/office/drawing/2014/main" val="3779152418"/>
                    </a:ext>
                  </a:extLst>
                </a:gridCol>
              </a:tblGrid>
              <a:tr h="733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Các yêu cầu thay đổi được ghi vào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Change.xls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874098"/>
                  </a:ext>
                </a:extLst>
              </a:tr>
              <a:tr h="749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Người nhận các yêu cầu thay đổi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Thành viên của nhóm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333135"/>
                  </a:ext>
                </a:extLst>
              </a:tr>
              <a:tr h="749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Xem xét yêu cầu thay đôi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Hoàng Đức Thành (trưởng dự án)</a:t>
                      </a:r>
                      <a:endParaRPr lang="en-US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371943"/>
                  </a:ext>
                </a:extLst>
              </a:tr>
              <a:tr h="6655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Phê duyệt các yêu cầu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Hoàng Đức Thành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43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298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23D5F-2642-459F-9031-E9FCB2F22D7B}"/>
              </a:ext>
            </a:extLst>
          </p:cNvPr>
          <p:cNvSpPr/>
          <p:nvPr/>
        </p:nvSpPr>
        <p:spPr>
          <a:xfrm>
            <a:off x="1008437" y="1566607"/>
            <a:ext cx="3220753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 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lược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sao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21126D-7426-4E05-936F-3A1D62674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59852"/>
              </p:ext>
            </p:extLst>
          </p:nvPr>
        </p:nvGraphicFramePr>
        <p:xfrm>
          <a:off x="855980" y="2103536"/>
          <a:ext cx="7106919" cy="4313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414">
                  <a:extLst>
                    <a:ext uri="{9D8B030D-6E8A-4147-A177-3AD203B41FA5}">
                      <a16:colId xmlns:a16="http://schemas.microsoft.com/office/drawing/2014/main" val="1714898719"/>
                    </a:ext>
                  </a:extLst>
                </a:gridCol>
                <a:gridCol w="1180700">
                  <a:extLst>
                    <a:ext uri="{9D8B030D-6E8A-4147-A177-3AD203B41FA5}">
                      <a16:colId xmlns:a16="http://schemas.microsoft.com/office/drawing/2014/main" val="668256390"/>
                    </a:ext>
                  </a:extLst>
                </a:gridCol>
                <a:gridCol w="2147071">
                  <a:extLst>
                    <a:ext uri="{9D8B030D-6E8A-4147-A177-3AD203B41FA5}">
                      <a16:colId xmlns:a16="http://schemas.microsoft.com/office/drawing/2014/main" val="3700601547"/>
                    </a:ext>
                  </a:extLst>
                </a:gridCol>
                <a:gridCol w="871703">
                  <a:extLst>
                    <a:ext uri="{9D8B030D-6E8A-4147-A177-3AD203B41FA5}">
                      <a16:colId xmlns:a16="http://schemas.microsoft.com/office/drawing/2014/main" val="3389658155"/>
                    </a:ext>
                  </a:extLst>
                </a:gridCol>
                <a:gridCol w="1189031">
                  <a:extLst>
                    <a:ext uri="{9D8B030D-6E8A-4147-A177-3AD203B41FA5}">
                      <a16:colId xmlns:a16="http://schemas.microsoft.com/office/drawing/2014/main" val="603467857"/>
                    </a:ext>
                  </a:extLst>
                </a:gridCol>
              </a:tblGrid>
              <a:tr h="729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Vùng lưu trữ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Mục được lưu trữ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Sao lưu  đến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Loại sao lưu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Tần suất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244810"/>
                  </a:ext>
                </a:extLst>
              </a:tr>
              <a:tr h="665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Storage\Back_up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Mã 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Storage\Back_up\RSD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lần/1 tuần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248243"/>
                  </a:ext>
                </a:extLst>
              </a:tr>
              <a:tr h="11143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Storage\Back_up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Tài liệu phạm vi dự án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Storage\Back_up\scope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 </a:t>
                      </a:r>
                      <a:r>
                        <a:rPr lang="en-US" sz="1800" dirty="0" err="1">
                          <a:effectLst/>
                        </a:rPr>
                        <a:t>lần</a:t>
                      </a:r>
                      <a:r>
                        <a:rPr lang="en-US" sz="1800" dirty="0">
                          <a:effectLst/>
                        </a:rPr>
                        <a:t>/1 </a:t>
                      </a:r>
                      <a:r>
                        <a:rPr lang="en-US" sz="1800" dirty="0" err="1">
                          <a:effectLst/>
                        </a:rPr>
                        <a:t>tuần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573220"/>
                  </a:ext>
                </a:extLst>
              </a:tr>
              <a:tr h="729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Storage\Back_up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Cơ sở dữ liệu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Storage\Back_up\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database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tuần/1 lần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709483"/>
                  </a:ext>
                </a:extLst>
              </a:tr>
              <a:tr h="7296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Storage\Back_up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Báo cáo dự án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Storage\Back_up\report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 </a:t>
                      </a:r>
                      <a:r>
                        <a:rPr lang="en-US" sz="1800" dirty="0" err="1">
                          <a:effectLst/>
                        </a:rPr>
                        <a:t>lần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dirty="0" err="1">
                          <a:effectLst/>
                        </a:rPr>
                        <a:t>tuần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33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52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B742-D497-42EC-8776-601A1FC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72" y="371274"/>
            <a:ext cx="6624570" cy="10582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BIỂU BÀI TOÁN VÀ TÔN CHỈ DỰ ÁN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6A12-874B-4DF2-80A6-85C64B86AC8B}"/>
              </a:ext>
            </a:extLst>
          </p:cNvPr>
          <p:cNvSpPr/>
          <p:nvPr/>
        </p:nvSpPr>
        <p:spPr>
          <a:xfrm>
            <a:off x="931557" y="1866294"/>
            <a:ext cx="194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2. </a:t>
            </a:r>
            <a:r>
              <a:rPr lang="en-US" sz="2000" b="1" dirty="0" err="1"/>
              <a:t>Tôn</a:t>
            </a:r>
            <a:r>
              <a:rPr lang="en-US" sz="2000" b="1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dự</a:t>
            </a:r>
            <a:r>
              <a:rPr lang="en-US" sz="2000" b="1" dirty="0"/>
              <a:t> </a:t>
            </a:r>
            <a:r>
              <a:rPr lang="en-US" sz="2000" b="1" dirty="0" err="1"/>
              <a:t>án</a:t>
            </a:r>
            <a:r>
              <a:rPr lang="en-US" sz="2000" b="1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D5BE7-6FD2-4B3F-A0D9-61978824DA3B}"/>
              </a:ext>
            </a:extLst>
          </p:cNvPr>
          <p:cNvSpPr/>
          <p:nvPr/>
        </p:nvSpPr>
        <p:spPr>
          <a:xfrm>
            <a:off x="699737" y="2409455"/>
            <a:ext cx="1762021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1CE46-9EBE-4E47-8D88-FCA5B807C4E5}"/>
              </a:ext>
            </a:extLst>
          </p:cNvPr>
          <p:cNvSpPr/>
          <p:nvPr/>
        </p:nvSpPr>
        <p:spPr>
          <a:xfrm>
            <a:off x="2833736" y="2430807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đích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34512-0D2D-452F-9B69-A956AB96584D}"/>
              </a:ext>
            </a:extLst>
          </p:cNvPr>
          <p:cNvSpPr/>
          <p:nvPr/>
        </p:nvSpPr>
        <p:spPr>
          <a:xfrm>
            <a:off x="2833736" y="3258795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1DC2C-F23E-4148-96D4-52DED288C62F}"/>
              </a:ext>
            </a:extLst>
          </p:cNvPr>
          <p:cNvSpPr/>
          <p:nvPr/>
        </p:nvSpPr>
        <p:spPr>
          <a:xfrm>
            <a:off x="2833736" y="2844801"/>
            <a:ext cx="2000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7B99FD-B1AF-4B2E-A716-E7028F93B3C3}"/>
              </a:ext>
            </a:extLst>
          </p:cNvPr>
          <p:cNvSpPr/>
          <p:nvPr/>
        </p:nvSpPr>
        <p:spPr>
          <a:xfrm>
            <a:off x="699737" y="4216415"/>
            <a:ext cx="3587842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Phạm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chung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CC5726-DB63-4D48-BEE4-D7EB8C810811}"/>
              </a:ext>
            </a:extLst>
          </p:cNvPr>
          <p:cNvSpPr/>
          <p:nvPr/>
        </p:nvSpPr>
        <p:spPr>
          <a:xfrm>
            <a:off x="4543516" y="4229239"/>
            <a:ext cx="2457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BC21A-51DB-46B5-87D7-5BE004C08A67}"/>
              </a:ext>
            </a:extLst>
          </p:cNvPr>
          <p:cNvSpPr/>
          <p:nvPr/>
        </p:nvSpPr>
        <p:spPr>
          <a:xfrm>
            <a:off x="4543516" y="5057227"/>
            <a:ext cx="1943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EDE9A-726D-403B-9933-55CAE423B80E}"/>
              </a:ext>
            </a:extLst>
          </p:cNvPr>
          <p:cNvSpPr/>
          <p:nvPr/>
        </p:nvSpPr>
        <p:spPr>
          <a:xfrm>
            <a:off x="4543516" y="4643233"/>
            <a:ext cx="2866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chấp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2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B742-D497-42EC-8776-601A1FC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72" y="371274"/>
            <a:ext cx="6624570" cy="10582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BIỂU BÀI TOÁN VÀ TÔN CHỈ DỰ ÁN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6A12-874B-4DF2-80A6-85C64B86AC8B}"/>
              </a:ext>
            </a:extLst>
          </p:cNvPr>
          <p:cNvSpPr/>
          <p:nvPr/>
        </p:nvSpPr>
        <p:spPr>
          <a:xfrm>
            <a:off x="931557" y="1866294"/>
            <a:ext cx="194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2. </a:t>
            </a:r>
            <a:r>
              <a:rPr lang="en-US" sz="2000" b="1" dirty="0" err="1"/>
              <a:t>Tôn</a:t>
            </a:r>
            <a:r>
              <a:rPr lang="en-US" sz="2000" b="1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dự</a:t>
            </a:r>
            <a:r>
              <a:rPr lang="en-US" sz="2000" b="1" dirty="0"/>
              <a:t> </a:t>
            </a:r>
            <a:r>
              <a:rPr lang="en-US" sz="2000" b="1" dirty="0" err="1"/>
              <a:t>án</a:t>
            </a:r>
            <a:r>
              <a:rPr lang="en-US" sz="2000" b="1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D5BE7-6FD2-4B3F-A0D9-61978824DA3B}"/>
              </a:ext>
            </a:extLst>
          </p:cNvPr>
          <p:cNvSpPr/>
          <p:nvPr/>
        </p:nvSpPr>
        <p:spPr>
          <a:xfrm>
            <a:off x="1937987" y="2462691"/>
            <a:ext cx="278473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vi-V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ớng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cận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F4268-4F8E-4EC9-B61C-D46E643797F6}"/>
              </a:ext>
            </a:extLst>
          </p:cNvPr>
          <p:cNvSpPr/>
          <p:nvPr/>
        </p:nvSpPr>
        <p:spPr>
          <a:xfrm>
            <a:off x="1937987" y="3104197"/>
            <a:ext cx="368062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Trách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trò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6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B742-D497-42EC-8776-601A1FC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72" y="371274"/>
            <a:ext cx="6624570" cy="10582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BIỂU BÀI TOÁN VÀ TÔN CHỈ DỰ ÁN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6A12-874B-4DF2-80A6-85C64B86AC8B}"/>
              </a:ext>
            </a:extLst>
          </p:cNvPr>
          <p:cNvSpPr/>
          <p:nvPr/>
        </p:nvSpPr>
        <p:spPr>
          <a:xfrm>
            <a:off x="931557" y="1866294"/>
            <a:ext cx="194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2. </a:t>
            </a:r>
            <a:r>
              <a:rPr lang="en-US" sz="2000" b="1" dirty="0" err="1"/>
              <a:t>Tôn</a:t>
            </a:r>
            <a:r>
              <a:rPr lang="en-US" sz="2000" b="1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dự</a:t>
            </a:r>
            <a:r>
              <a:rPr lang="en-US" sz="2000" b="1" dirty="0"/>
              <a:t> </a:t>
            </a:r>
            <a:r>
              <a:rPr lang="en-US" sz="2000" b="1" dirty="0" err="1"/>
              <a:t>án</a:t>
            </a:r>
            <a:r>
              <a:rPr lang="en-US" sz="2000" b="1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71281-DB4A-4DE4-95A3-956A66F0757D}"/>
              </a:ext>
            </a:extLst>
          </p:cNvPr>
          <p:cNvSpPr/>
          <p:nvPr/>
        </p:nvSpPr>
        <p:spPr>
          <a:xfrm>
            <a:off x="1937987" y="2462691"/>
            <a:ext cx="278473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vi-V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ớng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cận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188E6-333C-43DC-8820-244F6029AEE4}"/>
              </a:ext>
            </a:extLst>
          </p:cNvPr>
          <p:cNvSpPr/>
          <p:nvPr/>
        </p:nvSpPr>
        <p:spPr>
          <a:xfrm>
            <a:off x="1937987" y="3104197"/>
            <a:ext cx="368062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Trách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trò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D8A087-B761-42DB-BD8D-1006CB58D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95586"/>
              </p:ext>
            </p:extLst>
          </p:nvPr>
        </p:nvGraphicFramePr>
        <p:xfrm>
          <a:off x="596901" y="1485900"/>
          <a:ext cx="7772398" cy="4720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628">
                  <a:extLst>
                    <a:ext uri="{9D8B030D-6E8A-4147-A177-3AD203B41FA5}">
                      <a16:colId xmlns:a16="http://schemas.microsoft.com/office/drawing/2014/main" val="452947403"/>
                    </a:ext>
                  </a:extLst>
                </a:gridCol>
                <a:gridCol w="964606">
                  <a:extLst>
                    <a:ext uri="{9D8B030D-6E8A-4147-A177-3AD203B41FA5}">
                      <a16:colId xmlns:a16="http://schemas.microsoft.com/office/drawing/2014/main" val="2397186433"/>
                    </a:ext>
                  </a:extLst>
                </a:gridCol>
                <a:gridCol w="1182392">
                  <a:extLst>
                    <a:ext uri="{9D8B030D-6E8A-4147-A177-3AD203B41FA5}">
                      <a16:colId xmlns:a16="http://schemas.microsoft.com/office/drawing/2014/main" val="1506495799"/>
                    </a:ext>
                  </a:extLst>
                </a:gridCol>
                <a:gridCol w="1243231">
                  <a:extLst>
                    <a:ext uri="{9D8B030D-6E8A-4147-A177-3AD203B41FA5}">
                      <a16:colId xmlns:a16="http://schemas.microsoft.com/office/drawing/2014/main" val="3929900700"/>
                    </a:ext>
                  </a:extLst>
                </a:gridCol>
                <a:gridCol w="1267919">
                  <a:extLst>
                    <a:ext uri="{9D8B030D-6E8A-4147-A177-3AD203B41FA5}">
                      <a16:colId xmlns:a16="http://schemas.microsoft.com/office/drawing/2014/main" val="3874035887"/>
                    </a:ext>
                  </a:extLst>
                </a:gridCol>
                <a:gridCol w="986649">
                  <a:extLst>
                    <a:ext uri="{9D8B030D-6E8A-4147-A177-3AD203B41FA5}">
                      <a16:colId xmlns:a16="http://schemas.microsoft.com/office/drawing/2014/main" val="2938806168"/>
                    </a:ext>
                  </a:extLst>
                </a:gridCol>
                <a:gridCol w="1356973">
                  <a:extLst>
                    <a:ext uri="{9D8B030D-6E8A-4147-A177-3AD203B41FA5}">
                      <a16:colId xmlns:a16="http://schemas.microsoft.com/office/drawing/2014/main" val="2891706781"/>
                    </a:ext>
                  </a:extLst>
                </a:gridCol>
              </a:tblGrid>
              <a:tr h="275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N.Q.Chi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L.V.Chính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H.Đ.Thành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N.H.Quỳnh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T.V.Nực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H.X.Quyết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771550"/>
                  </a:ext>
                </a:extLst>
              </a:tr>
              <a:tr h="1151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Vai trò trong dự án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Chủ đầu tư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Trưởng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quản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dự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án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Thành </a:t>
                      </a:r>
                      <a:r>
                        <a:rPr lang="en-US" sz="1800" dirty="0" err="1">
                          <a:effectLst/>
                        </a:rPr>
                        <a:t>viên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Thành viên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Thành viên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Thành viên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159936"/>
                  </a:ext>
                </a:extLst>
              </a:tr>
              <a:tr h="2028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Trách nhiệm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Đưa ra yêu cầu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Phụ trách chung cho dự án, báo cáo liên hệ khách hàng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Phụ trách kỹ thuật, lập trình, bào cáo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Phụ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trách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thiết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kế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giao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diện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báo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Phụ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trách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kỹ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thuật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lập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trình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bào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Phụ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trách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thiết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kế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giao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diện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báo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132663"/>
                  </a:ext>
                </a:extLst>
              </a:tr>
              <a:tr h="1151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Mức độ quan tâm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Rất cao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Rât cao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Rất cao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Rất cao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Rất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1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B742-D497-42EC-8776-601A1FC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72" y="371274"/>
            <a:ext cx="6624570" cy="10582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BIỂU BÀI TOÁN VÀ TÔN CHỈ DỰ ÁN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6A12-874B-4DF2-80A6-85C64B86AC8B}"/>
              </a:ext>
            </a:extLst>
          </p:cNvPr>
          <p:cNvSpPr/>
          <p:nvPr/>
        </p:nvSpPr>
        <p:spPr>
          <a:xfrm>
            <a:off x="931557" y="1866294"/>
            <a:ext cx="194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2. </a:t>
            </a:r>
            <a:r>
              <a:rPr lang="en-US" sz="2000" b="1" dirty="0" err="1"/>
              <a:t>Tôn</a:t>
            </a:r>
            <a:r>
              <a:rPr lang="en-US" sz="2000" b="1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dự</a:t>
            </a:r>
            <a:r>
              <a:rPr lang="en-US" sz="2000" b="1" dirty="0"/>
              <a:t> </a:t>
            </a:r>
            <a:r>
              <a:rPr lang="en-US" sz="2000" b="1" dirty="0" err="1"/>
              <a:t>án</a:t>
            </a:r>
            <a:r>
              <a:rPr lang="en-US" sz="2000" b="1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D5BE7-6FD2-4B3F-A0D9-61978824DA3B}"/>
              </a:ext>
            </a:extLst>
          </p:cNvPr>
          <p:cNvSpPr/>
          <p:nvPr/>
        </p:nvSpPr>
        <p:spPr>
          <a:xfrm>
            <a:off x="2330681" y="2351764"/>
            <a:ext cx="278473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vi-V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ớng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cận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F4268-4F8E-4EC9-B61C-D46E643797F6}"/>
              </a:ext>
            </a:extLst>
          </p:cNvPr>
          <p:cNvSpPr/>
          <p:nvPr/>
        </p:nvSpPr>
        <p:spPr>
          <a:xfrm>
            <a:off x="2330681" y="2993270"/>
            <a:ext cx="368062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Trách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trò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2FCEB-FC5E-4DAF-8524-02D0F49C0251}"/>
              </a:ext>
            </a:extLst>
          </p:cNvPr>
          <p:cNvSpPr/>
          <p:nvPr/>
        </p:nvSpPr>
        <p:spPr>
          <a:xfrm>
            <a:off x="2330681" y="3674082"/>
            <a:ext cx="391806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EF281-FBD5-4F98-8BAF-2761D7F19A34}"/>
              </a:ext>
            </a:extLst>
          </p:cNvPr>
          <p:cNvSpPr/>
          <p:nvPr/>
        </p:nvSpPr>
        <p:spPr>
          <a:xfrm>
            <a:off x="2330681" y="4354894"/>
            <a:ext cx="427713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ADD8A-D77C-45F2-82BE-3C49ED49B61B}"/>
              </a:ext>
            </a:extLst>
          </p:cNvPr>
          <p:cNvSpPr/>
          <p:nvPr/>
        </p:nvSpPr>
        <p:spPr>
          <a:xfrm>
            <a:off x="2330681" y="5035706"/>
            <a:ext cx="235833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8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AB33DC-237C-4B28-8146-81353A2B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72" y="371274"/>
            <a:ext cx="6624570" cy="10582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PHÂN RÃ CÔNG VIỆC (WBS)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96FA3-22CB-4398-878F-8EE712506565}"/>
              </a:ext>
            </a:extLst>
          </p:cNvPr>
          <p:cNvSpPr/>
          <p:nvPr/>
        </p:nvSpPr>
        <p:spPr>
          <a:xfrm>
            <a:off x="990600" y="1614785"/>
            <a:ext cx="7213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trúc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rã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chia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(water-fall).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72B2BF-E244-44CA-AD6B-B159DBF0D99E}"/>
              </a:ext>
            </a:extLst>
          </p:cNvPr>
          <p:cNvSpPr/>
          <p:nvPr/>
        </p:nvSpPr>
        <p:spPr>
          <a:xfrm>
            <a:off x="2513958" y="2616808"/>
            <a:ext cx="2225289" cy="397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dự án.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97CAB-79BC-4002-A897-7357FEADAE4B}"/>
              </a:ext>
            </a:extLst>
          </p:cNvPr>
          <p:cNvSpPr/>
          <p:nvPr/>
        </p:nvSpPr>
        <p:spPr>
          <a:xfrm>
            <a:off x="2513958" y="3177243"/>
            <a:ext cx="4535409" cy="397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 Thu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thập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B1E3A-C5E9-4B53-836B-5563D2620AAE}"/>
              </a:ext>
            </a:extLst>
          </p:cNvPr>
          <p:cNvSpPr/>
          <p:nvPr/>
        </p:nvSpPr>
        <p:spPr>
          <a:xfrm>
            <a:off x="2513958" y="3737678"/>
            <a:ext cx="2945037" cy="397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 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nghiệp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6F0E3-8D25-4B83-B350-89B35175CB06}"/>
              </a:ext>
            </a:extLst>
          </p:cNvPr>
          <p:cNvSpPr/>
          <p:nvPr/>
        </p:nvSpPr>
        <p:spPr>
          <a:xfrm>
            <a:off x="2513958" y="4298113"/>
            <a:ext cx="1587486" cy="397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 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AC0BF0-31BD-48F6-8643-5ED50CCDB7C7}"/>
              </a:ext>
            </a:extLst>
          </p:cNvPr>
          <p:cNvSpPr/>
          <p:nvPr/>
        </p:nvSpPr>
        <p:spPr>
          <a:xfrm>
            <a:off x="2513958" y="4858548"/>
            <a:ext cx="2560316" cy="397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 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Cài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A189B-CDE4-447F-8FF1-251C53ABEBA8}"/>
              </a:ext>
            </a:extLst>
          </p:cNvPr>
          <p:cNvSpPr/>
          <p:nvPr/>
        </p:nvSpPr>
        <p:spPr>
          <a:xfrm>
            <a:off x="2513958" y="5418983"/>
            <a:ext cx="4650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 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chất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8133D-7D76-4563-AAF2-432177EF8E1E}"/>
              </a:ext>
            </a:extLst>
          </p:cNvPr>
          <p:cNvSpPr/>
          <p:nvPr/>
        </p:nvSpPr>
        <p:spPr>
          <a:xfrm>
            <a:off x="2513958" y="5981791"/>
            <a:ext cx="2888932" cy="397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 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8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571C25-A37C-41FC-859F-152F26EE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72" y="371274"/>
            <a:ext cx="6624570" cy="105828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THỜI GIAN (LẬP LỊCH)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04E59-1E8F-4A3C-9006-7B20977689C0}"/>
              </a:ext>
            </a:extLst>
          </p:cNvPr>
          <p:cNvSpPr/>
          <p:nvPr/>
        </p:nvSpPr>
        <p:spPr>
          <a:xfrm>
            <a:off x="969224" y="1429556"/>
            <a:ext cx="271183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Timeline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3E5D3A-B7C8-4FE2-A857-284231520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6299"/>
              </p:ext>
            </p:extLst>
          </p:nvPr>
        </p:nvGraphicFramePr>
        <p:xfrm>
          <a:off x="1222124" y="2133600"/>
          <a:ext cx="6981717" cy="377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184">
                  <a:extLst>
                    <a:ext uri="{9D8B030D-6E8A-4147-A177-3AD203B41FA5}">
                      <a16:colId xmlns:a16="http://schemas.microsoft.com/office/drawing/2014/main" val="1236313201"/>
                    </a:ext>
                  </a:extLst>
                </a:gridCol>
                <a:gridCol w="2400389">
                  <a:extLst>
                    <a:ext uri="{9D8B030D-6E8A-4147-A177-3AD203B41FA5}">
                      <a16:colId xmlns:a16="http://schemas.microsoft.com/office/drawing/2014/main" val="3037461325"/>
                    </a:ext>
                  </a:extLst>
                </a:gridCol>
                <a:gridCol w="1148041">
                  <a:extLst>
                    <a:ext uri="{9D8B030D-6E8A-4147-A177-3AD203B41FA5}">
                      <a16:colId xmlns:a16="http://schemas.microsoft.com/office/drawing/2014/main" val="1099570289"/>
                    </a:ext>
                  </a:extLst>
                </a:gridCol>
                <a:gridCol w="1248283">
                  <a:extLst>
                    <a:ext uri="{9D8B030D-6E8A-4147-A177-3AD203B41FA5}">
                      <a16:colId xmlns:a16="http://schemas.microsoft.com/office/drawing/2014/main" val="244693392"/>
                    </a:ext>
                  </a:extLst>
                </a:gridCol>
                <a:gridCol w="1727820">
                  <a:extLst>
                    <a:ext uri="{9D8B030D-6E8A-4147-A177-3AD203B41FA5}">
                      <a16:colId xmlns:a16="http://schemas.microsoft.com/office/drawing/2014/main" val="78986015"/>
                    </a:ext>
                  </a:extLst>
                </a:gridCol>
              </a:tblGrid>
              <a:tr h="5388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giai đoạn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Thời gian bắt đầu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Thời gian kết thúc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Người chịu trách nhiệm chính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961645"/>
                  </a:ext>
                </a:extLst>
              </a:tr>
              <a:tr h="5388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Khởi tạo dự án, xác định yêu cầu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5/11/2018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16/11/2018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Trần Văn Nực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Hoàng Đức Thành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9091850"/>
                  </a:ext>
                </a:extLst>
              </a:tr>
              <a:tr h="5388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Phân tích hệ thống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16/11/2018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4/12/2018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Nguyễn Hữu Quỳnh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522265"/>
                  </a:ext>
                </a:extLst>
              </a:tr>
              <a:tr h="5388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Thiết kế hệ thống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5/12/2018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17/12/2018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Lương Văn Chính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Hoàng Xuân Quyết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705"/>
                  </a:ext>
                </a:extLst>
              </a:tr>
              <a:tr h="5388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Cài đặt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17/12/2018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25/12/2018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Lương Văn Chính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334859"/>
                  </a:ext>
                </a:extLst>
              </a:tr>
              <a:tr h="5388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 và sửa lỗi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26/12/2018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4/2/2019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Hoàng Xuân Quyết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437433"/>
                  </a:ext>
                </a:extLst>
              </a:tr>
              <a:tr h="5388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Bàn giao sản phẩm và huấn luyện sử dụng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5/2/2018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13/2/2018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Nguyễn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Hữu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Quỳnh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21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0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E87EFD-975B-4480-B5C9-16BE1114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272" y="371274"/>
            <a:ext cx="6624570" cy="105828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CHẤT L</a:t>
            </a:r>
            <a:r>
              <a:rPr lang="vi-V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CỦA DỰ ÁN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E089E-C69E-41FD-BCB8-BFAF30BE9077}"/>
              </a:ext>
            </a:extLst>
          </p:cNvPr>
          <p:cNvSpPr/>
          <p:nvPr/>
        </p:nvSpPr>
        <p:spPr>
          <a:xfrm>
            <a:off x="933450" y="1429556"/>
            <a:ext cx="8210550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hoạch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đảm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C9DB3-B151-43A8-AD78-6D55289C7242}"/>
              </a:ext>
            </a:extLst>
          </p:cNvPr>
          <p:cNvSpPr txBox="1"/>
          <p:nvPr/>
        </p:nvSpPr>
        <p:spPr>
          <a:xfrm>
            <a:off x="1579270" y="2049837"/>
            <a:ext cx="634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C950E-D396-471F-8509-D294AA8EA30F}"/>
              </a:ext>
            </a:extLst>
          </p:cNvPr>
          <p:cNvSpPr txBox="1"/>
          <p:nvPr/>
        </p:nvSpPr>
        <p:spPr>
          <a:xfrm>
            <a:off x="1579269" y="3359680"/>
            <a:ext cx="571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C9185-F32F-4145-80C6-0BF0411A9896}"/>
              </a:ext>
            </a:extLst>
          </p:cNvPr>
          <p:cNvSpPr txBox="1"/>
          <p:nvPr/>
        </p:nvSpPr>
        <p:spPr>
          <a:xfrm>
            <a:off x="1579269" y="2423108"/>
            <a:ext cx="737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A570D4-81EA-4F10-A7EB-8259ED7044AC}"/>
              </a:ext>
            </a:extLst>
          </p:cNvPr>
          <p:cNvSpPr/>
          <p:nvPr/>
        </p:nvSpPr>
        <p:spPr>
          <a:xfrm>
            <a:off x="2574694" y="3777020"/>
            <a:ext cx="6383113" cy="41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40">
              <a:lnSpc>
                <a:spcPct val="115000"/>
              </a:lnSpc>
              <a:spcAft>
                <a:spcPts val="10"/>
              </a:spcAft>
            </a:pP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funcition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43E92-7A70-4941-9F72-DC0A86DF5196}"/>
              </a:ext>
            </a:extLst>
          </p:cNvPr>
          <p:cNvSpPr/>
          <p:nvPr/>
        </p:nvSpPr>
        <p:spPr>
          <a:xfrm>
            <a:off x="2574694" y="4322578"/>
            <a:ext cx="6744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test case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lỗi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B15C5-1263-4869-98DD-AF4246995E20}"/>
              </a:ext>
            </a:extLst>
          </p:cNvPr>
          <p:cNvSpPr/>
          <p:nvPr/>
        </p:nvSpPr>
        <p:spPr>
          <a:xfrm>
            <a:off x="2574694" y="4852042"/>
            <a:ext cx="6588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4F904-CE0E-4254-BE02-0E27917C9C42}"/>
              </a:ext>
            </a:extLst>
          </p:cNvPr>
          <p:cNvSpPr txBox="1"/>
          <p:nvPr/>
        </p:nvSpPr>
        <p:spPr>
          <a:xfrm>
            <a:off x="1598320" y="2796379"/>
            <a:ext cx="634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33A4A2-B784-4BA6-9D92-A07327658B0F}"/>
              </a:ext>
            </a:extLst>
          </p:cNvPr>
          <p:cNvSpPr/>
          <p:nvPr/>
        </p:nvSpPr>
        <p:spPr>
          <a:xfrm>
            <a:off x="2574694" y="5381506"/>
            <a:ext cx="6588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22A89-F3A1-4E6B-BE49-10ABD8ACF943}"/>
              </a:ext>
            </a:extLst>
          </p:cNvPr>
          <p:cNvSpPr/>
          <p:nvPr/>
        </p:nvSpPr>
        <p:spPr>
          <a:xfrm>
            <a:off x="2574694" y="5910970"/>
            <a:ext cx="6588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0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2880</Words>
  <Application>Microsoft Office PowerPoint</Application>
  <PresentationFormat>On-screen Show (4:3)</PresentationFormat>
  <Paragraphs>701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QUẢN LÝ DỰ ÁN PHẦM MỀM</vt:lpstr>
      <vt:lpstr>PHÁT BIỂU BÀI TOÁN VÀ TÔN CHỈ DỰ ÁN</vt:lpstr>
      <vt:lpstr>PHÁT BIỂU BÀI TOÁN VÀ TÔN CHỈ DỰ ÁN</vt:lpstr>
      <vt:lpstr>PHÁT BIỂU BÀI TOÁN VÀ TÔN CHỈ DỰ ÁN</vt:lpstr>
      <vt:lpstr>PHÁT BIỂU BÀI TOÁN VÀ TÔN CHỈ DỰ ÁN</vt:lpstr>
      <vt:lpstr>PHÁT BIỂU BÀI TOÁN VÀ TÔN CHỈ DỰ ÁN</vt:lpstr>
      <vt:lpstr>CẤU TRÚC PHÂN RÃ CÔNG VIỆC (WBS)</vt:lpstr>
      <vt:lpstr>QUẢN LÝ THỜI GIAN (LẬP LỊCH)</vt:lpstr>
      <vt:lpstr>QUẢN LÝ CHẤT LƯỢNG CỦA DỰ 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Đức Thành Hoàng</dc:creator>
  <cp:lastModifiedBy>Đức Thành Hoàng</cp:lastModifiedBy>
  <cp:revision>24</cp:revision>
  <dcterms:created xsi:type="dcterms:W3CDTF">2018-11-13T14:01:52Z</dcterms:created>
  <dcterms:modified xsi:type="dcterms:W3CDTF">2018-11-14T06:01:32Z</dcterms:modified>
</cp:coreProperties>
</file>