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78" r:id="rId7"/>
    <p:sldId id="279" r:id="rId8"/>
    <p:sldId id="280" r:id="rId9"/>
    <p:sldId id="261" r:id="rId10"/>
    <p:sldId id="294" r:id="rId11"/>
    <p:sldId id="267" r:id="rId12"/>
    <p:sldId id="269" r:id="rId13"/>
    <p:sldId id="271" r:id="rId14"/>
    <p:sldId id="281" r:id="rId15"/>
    <p:sldId id="283" r:id="rId16"/>
    <p:sldId id="285" r:id="rId17"/>
    <p:sldId id="287" r:id="rId18"/>
    <p:sldId id="288" r:id="rId19"/>
    <p:sldId id="289" r:id="rId20"/>
    <p:sldId id="290" r:id="rId21"/>
    <p:sldId id="291"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E2CADF-F80D-4D0E-8770-89B0CE223693}"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209395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2CADF-F80D-4D0E-8770-89B0CE223693}"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49485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2CADF-F80D-4D0E-8770-89B0CE223693}"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B1D675-30DA-4A1A-9243-41B24A614D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5503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E2CADF-F80D-4D0E-8770-89B0CE223693}"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6747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E2CADF-F80D-4D0E-8770-89B0CE223693}"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B1D675-30DA-4A1A-9243-41B24A614D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9758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E2CADF-F80D-4D0E-8770-89B0CE223693}"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2377472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E2CADF-F80D-4D0E-8770-89B0CE223693}"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108399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E2CADF-F80D-4D0E-8770-89B0CE223693}"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233028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E2CADF-F80D-4D0E-8770-89B0CE223693}"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133605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2CADF-F80D-4D0E-8770-89B0CE223693}"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183704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E2CADF-F80D-4D0E-8770-89B0CE223693}"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271092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E2CADF-F80D-4D0E-8770-89B0CE223693}"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230695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E2CADF-F80D-4D0E-8770-89B0CE223693}"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88872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2CADF-F80D-4D0E-8770-89B0CE223693}"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207706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2CADF-F80D-4D0E-8770-89B0CE223693}"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374324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2CADF-F80D-4D0E-8770-89B0CE223693}"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B1D675-30DA-4A1A-9243-41B24A614D4C}" type="slidenum">
              <a:rPr lang="en-US" smtClean="0"/>
              <a:t>‹#›</a:t>
            </a:fld>
            <a:endParaRPr lang="en-US"/>
          </a:p>
        </p:txBody>
      </p:sp>
    </p:spTree>
    <p:extLst>
      <p:ext uri="{BB962C8B-B14F-4D97-AF65-F5344CB8AC3E}">
        <p14:creationId xmlns:p14="http://schemas.microsoft.com/office/powerpoint/2010/main" val="331357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E2CADF-F80D-4D0E-8770-89B0CE223693}" type="datetimeFigureOut">
              <a:rPr lang="en-US" smtClean="0"/>
              <a:t>2/22/2019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9B1D675-30DA-4A1A-9243-41B24A614D4C}" type="slidenum">
              <a:rPr lang="en-US" smtClean="0"/>
              <a:t>‹#›</a:t>
            </a:fld>
            <a:endParaRPr lang="en-US"/>
          </a:p>
        </p:txBody>
      </p:sp>
    </p:spTree>
    <p:extLst>
      <p:ext uri="{BB962C8B-B14F-4D97-AF65-F5344CB8AC3E}">
        <p14:creationId xmlns:p14="http://schemas.microsoft.com/office/powerpoint/2010/main" val="234829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081" y="2"/>
            <a:ext cx="12191999" cy="1624084"/>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CHƯƠNG 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MÔ HÌNH HÓA DỮ LIỆU VỚI UML</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8462" y="2489982"/>
            <a:ext cx="4079630" cy="4030394"/>
          </a:xfrm>
        </p:spPr>
        <p:txBody>
          <a:bodyPr>
            <a:normAutofit/>
          </a:bodyPr>
          <a:lstStyle/>
          <a:p>
            <a:pPr marL="342900" indent="-342900">
              <a:buAutoNum type="arabicPeriod"/>
            </a:pPr>
            <a:r>
              <a:rPr lang="en-US" sz="2000" dirty="0" smtClean="0">
                <a:latin typeface="Times New Roman" panose="02020603050405020304" pitchFamily="18" charset="0"/>
                <a:cs typeface="Times New Roman" panose="02020603050405020304" pitchFamily="18" charset="0"/>
              </a:rPr>
              <a:t>Lương Văn Chính</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Trần Văn Nực</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Nguyễn Hữu Quỳnh</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Đặng Huy Hiếu</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Trịnh Quang Nam</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Hoàng Xuân Quyết</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Lê Kim Hùng</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9101" y="2376128"/>
            <a:ext cx="4321909" cy="3729828"/>
          </a:xfrm>
          <a:prstGeom prst="rect">
            <a:avLst/>
          </a:prstGeom>
        </p:spPr>
      </p:pic>
    </p:spTree>
    <p:extLst>
      <p:ext uri="{BB962C8B-B14F-4D97-AF65-F5344CB8AC3E}">
        <p14:creationId xmlns:p14="http://schemas.microsoft.com/office/powerpoint/2010/main" val="535426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833" y="303164"/>
            <a:ext cx="9747850" cy="6577129"/>
          </a:xfrm>
        </p:spPr>
      </p:pic>
    </p:spTree>
    <p:extLst>
      <p:ext uri="{BB962C8B-B14F-4D97-AF65-F5344CB8AC3E}">
        <p14:creationId xmlns:p14="http://schemas.microsoft.com/office/powerpoint/2010/main" val="143332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algn="ctr"/>
            <a:r>
              <a:rPr lang="en-US" sz="2800"/>
              <a:t>3. Một số biểu đồ UML cơ bản</a:t>
            </a:r>
          </a:p>
        </p:txBody>
      </p:sp>
      <p:sp>
        <p:nvSpPr>
          <p:cNvPr id="66563" name="Rectangle 3"/>
          <p:cNvSpPr>
            <a:spLocks noGrp="1" noChangeArrowheads="1"/>
          </p:cNvSpPr>
          <p:nvPr>
            <p:ph type="body" idx="4294967295"/>
          </p:nvPr>
        </p:nvSpPr>
        <p:spPr/>
        <p:txBody>
          <a:bodyPr/>
          <a:lstStyle/>
          <a:p>
            <a:endParaRPr lang="en-US" smtClean="0"/>
          </a:p>
        </p:txBody>
      </p:sp>
      <p:grpSp>
        <p:nvGrpSpPr>
          <p:cNvPr id="2" name="Group 3"/>
          <p:cNvGrpSpPr>
            <a:grpSpLocks/>
          </p:cNvGrpSpPr>
          <p:nvPr/>
        </p:nvGrpSpPr>
        <p:grpSpPr bwMode="auto">
          <a:xfrm>
            <a:off x="1828801" y="1603375"/>
            <a:ext cx="2170113" cy="4035424"/>
            <a:chOff x="720" y="1296"/>
            <a:chExt cx="1367" cy="2542"/>
          </a:xfrm>
        </p:grpSpPr>
        <p:sp>
          <p:nvSpPr>
            <p:cNvPr id="69636"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7"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8"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9"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40"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41"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6571" name="Group 10"/>
            <p:cNvGrpSpPr>
              <a:grpSpLocks/>
            </p:cNvGrpSpPr>
            <p:nvPr/>
          </p:nvGrpSpPr>
          <p:grpSpPr bwMode="auto">
            <a:xfrm>
              <a:off x="1190" y="1296"/>
              <a:ext cx="404" cy="395"/>
              <a:chOff x="1291" y="582"/>
              <a:chExt cx="666" cy="652"/>
            </a:xfrm>
          </p:grpSpPr>
          <p:sp>
            <p:nvSpPr>
              <p:cNvPr id="69643" name="Oval 11"/>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44"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5" name="Oval 13"/>
              <p:cNvSpPr>
                <a:spLocks noChangeArrowheads="1"/>
              </p:cNvSpPr>
              <p:nvPr/>
            </p:nvSpPr>
            <p:spPr bwMode="gray">
              <a:xfrm>
                <a:off x="1304" y="590"/>
                <a:ext cx="631"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6"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7" name="Oval 15"/>
              <p:cNvSpPr>
                <a:spLocks noChangeArrowheads="1"/>
              </p:cNvSpPr>
              <p:nvPr/>
            </p:nvSpPr>
            <p:spPr bwMode="gray">
              <a:xfrm>
                <a:off x="1345"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69648"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defRPr/>
              </a:pPr>
              <a:r>
                <a:rPr lang="en-US" sz="2400">
                  <a:solidFill>
                    <a:schemeClr val="tx2">
                      <a:lumMod val="75000"/>
                    </a:schemeClr>
                  </a:solidFill>
                  <a:latin typeface="Arial" charset="0"/>
                </a:rPr>
                <a:t>1</a:t>
              </a:r>
              <a:endParaRPr lang="en-US">
                <a:solidFill>
                  <a:schemeClr val="tx2">
                    <a:lumMod val="75000"/>
                  </a:schemeClr>
                </a:solidFill>
                <a:latin typeface="Arial" charset="0"/>
              </a:endParaRPr>
            </a:p>
          </p:txBody>
        </p:sp>
        <p:sp>
          <p:nvSpPr>
            <p:cNvPr id="69649" name="Text Box 17"/>
            <p:cNvSpPr txBox="1">
              <a:spLocks noChangeArrowheads="1"/>
            </p:cNvSpPr>
            <p:nvPr/>
          </p:nvSpPr>
          <p:spPr bwMode="gray">
            <a:xfrm>
              <a:off x="768" y="1776"/>
              <a:ext cx="1296"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latin typeface="Verdana" panose="020B0604030504040204" pitchFamily="34" charset="0"/>
                </a:rPr>
                <a:t>Biểu đồ ca sử dụng</a:t>
              </a:r>
            </a:p>
            <a:p>
              <a:pPr algn="ctr" eaLnBrk="1" hangingPunct="1">
                <a:buFont typeface="Wingdings" panose="05000000000000000000" pitchFamily="2" charset="2"/>
                <a:buNone/>
              </a:pPr>
              <a:r>
                <a:rPr lang="en-US" sz="2400" b="1">
                  <a:solidFill>
                    <a:srgbClr val="00264D"/>
                  </a:solidFill>
                  <a:latin typeface="Verdana" panose="020B0604030504040204" pitchFamily="34" charset="0"/>
                </a:rPr>
                <a:t>Use Case Diagram</a:t>
              </a:r>
              <a:endParaRPr lang="en-US" sz="2400" b="1" i="1">
                <a:solidFill>
                  <a:srgbClr val="00264D"/>
                </a:solidFill>
                <a:latin typeface="Verdana" panose="020B0604030504040204" pitchFamily="34" charset="0"/>
              </a:endParaRPr>
            </a:p>
          </p:txBody>
        </p:sp>
      </p:grpSp>
      <p:grpSp>
        <p:nvGrpSpPr>
          <p:cNvPr id="4" name="Group 18"/>
          <p:cNvGrpSpPr>
            <a:grpSpLocks/>
          </p:cNvGrpSpPr>
          <p:nvPr/>
        </p:nvGrpSpPr>
        <p:grpSpPr bwMode="auto">
          <a:xfrm>
            <a:off x="6248400" y="1603375"/>
            <a:ext cx="1981200" cy="4035424"/>
            <a:chOff x="2208" y="1296"/>
            <a:chExt cx="1365" cy="2542"/>
          </a:xfrm>
        </p:grpSpPr>
        <p:sp>
          <p:nvSpPr>
            <p:cNvPr id="6965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2"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4"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5" name="Oval 23"/>
            <p:cNvSpPr>
              <a:spLocks noChangeArrowheads="1"/>
            </p:cNvSpPr>
            <p:nvPr/>
          </p:nvSpPr>
          <p:spPr bwMode="gray">
            <a:xfrm>
              <a:off x="2678" y="1296"/>
              <a:ext cx="404" cy="327"/>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56" name="Oval 24"/>
            <p:cNvSpPr>
              <a:spLocks noChangeArrowheads="1"/>
            </p:cNvSpPr>
            <p:nvPr/>
          </p:nvSpPr>
          <p:spPr bwMode="gray">
            <a:xfrm>
              <a:off x="2680" y="1299"/>
              <a:ext cx="393"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8" name="Oval 26"/>
            <p:cNvSpPr>
              <a:spLocks noChangeArrowheads="1"/>
            </p:cNvSpPr>
            <p:nvPr/>
          </p:nvSpPr>
          <p:spPr bwMode="gray">
            <a:xfrm>
              <a:off x="2690" y="1305"/>
              <a:ext cx="363"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9"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60" name="Text Box 28"/>
            <p:cNvSpPr txBox="1">
              <a:spLocks noChangeArrowheads="1"/>
            </p:cNvSpPr>
            <p:nvPr/>
          </p:nvSpPr>
          <p:spPr bwMode="gray">
            <a:xfrm>
              <a:off x="2754"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3</a:t>
              </a:r>
              <a:endParaRPr lang="en-US">
                <a:solidFill>
                  <a:srgbClr val="00264D"/>
                </a:solidFill>
              </a:endParaRPr>
            </a:p>
          </p:txBody>
        </p:sp>
        <p:sp>
          <p:nvSpPr>
            <p:cNvPr id="69661" name="Text Box 29"/>
            <p:cNvSpPr txBox="1">
              <a:spLocks noChangeArrowheads="1"/>
            </p:cNvSpPr>
            <p:nvPr/>
          </p:nvSpPr>
          <p:spPr bwMode="gray">
            <a:xfrm>
              <a:off x="2256" y="1776"/>
              <a:ext cx="1296" cy="1221"/>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Tuần tự</a:t>
              </a:r>
            </a:p>
            <a:p>
              <a:pPr algn="ctr" eaLnBrk="1" hangingPunct="1"/>
              <a:r>
                <a:rPr lang="en-US" sz="2400" b="1">
                  <a:solidFill>
                    <a:srgbClr val="00264D"/>
                  </a:solidFill>
                </a:rPr>
                <a:t>Sequence</a:t>
              </a:r>
            </a:p>
            <a:p>
              <a:pPr algn="ctr" eaLnBrk="1" hangingPunct="1"/>
              <a:r>
                <a:rPr lang="en-US" sz="2400" b="1">
                  <a:solidFill>
                    <a:srgbClr val="00264D"/>
                  </a:solidFill>
                </a:rPr>
                <a:t>Diagram </a:t>
              </a:r>
            </a:p>
            <a:p>
              <a:pPr eaLnBrk="1" hangingPunct="1">
                <a:buFont typeface="Wingdings" panose="05000000000000000000" pitchFamily="2" charset="2"/>
                <a:buChar char="v"/>
              </a:pPr>
              <a:endParaRPr lang="en-US" sz="2400" b="1">
                <a:solidFill>
                  <a:srgbClr val="00264D"/>
                </a:solidFill>
              </a:endParaRPr>
            </a:p>
          </p:txBody>
        </p:sp>
        <p:sp>
          <p:nvSpPr>
            <p:cNvPr id="6966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3" name="AutoShape 31"/>
            <p:cNvSpPr>
              <a:spLocks noChangeArrowheads="1"/>
            </p:cNvSpPr>
            <p:nvPr/>
          </p:nvSpPr>
          <p:spPr bwMode="gray">
            <a:xfrm>
              <a:off x="2238" y="3305"/>
              <a:ext cx="1305"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grpSp>
        <p:nvGrpSpPr>
          <p:cNvPr id="5" name="Group 32"/>
          <p:cNvGrpSpPr>
            <a:grpSpLocks/>
          </p:cNvGrpSpPr>
          <p:nvPr/>
        </p:nvGrpSpPr>
        <p:grpSpPr bwMode="auto">
          <a:xfrm>
            <a:off x="4114800" y="1603375"/>
            <a:ext cx="1981200" cy="4035424"/>
            <a:chOff x="3692" y="1296"/>
            <a:chExt cx="1367" cy="2542"/>
          </a:xfrm>
        </p:grpSpPr>
        <p:sp>
          <p:nvSpPr>
            <p:cNvPr id="3"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7"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8"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6598" name="Group 37"/>
            <p:cNvGrpSpPr>
              <a:grpSpLocks/>
            </p:cNvGrpSpPr>
            <p:nvPr/>
          </p:nvGrpSpPr>
          <p:grpSpPr bwMode="auto">
            <a:xfrm>
              <a:off x="4166" y="1296"/>
              <a:ext cx="404" cy="395"/>
              <a:chOff x="1291" y="582"/>
              <a:chExt cx="666" cy="652"/>
            </a:xfrm>
          </p:grpSpPr>
          <p:sp>
            <p:nvSpPr>
              <p:cNvPr id="9"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10"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1"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2"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3"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14"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2</a:t>
              </a:r>
              <a:endParaRPr lang="en-US">
                <a:solidFill>
                  <a:srgbClr val="00264D"/>
                </a:solidFill>
              </a:endParaRPr>
            </a:p>
          </p:txBody>
        </p:sp>
        <p:sp>
          <p:nvSpPr>
            <p:cNvPr id="15"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rPr>
                <a:t>Biểu đồ Lớp</a:t>
              </a:r>
            </a:p>
            <a:p>
              <a:pPr algn="ctr" eaLnBrk="1" hangingPunct="1">
                <a:buFont typeface="Wingdings" panose="05000000000000000000" pitchFamily="2" charset="2"/>
                <a:buNone/>
              </a:pPr>
              <a:r>
                <a:rPr lang="en-US" sz="2400">
                  <a:solidFill>
                    <a:srgbClr val="00264D"/>
                  </a:solidFill>
                </a:rPr>
                <a:t> </a:t>
              </a:r>
              <a:r>
                <a:rPr lang="en-US" sz="2400" b="1">
                  <a:solidFill>
                    <a:srgbClr val="00264D"/>
                  </a:solidFill>
                </a:rPr>
                <a:t>Class </a:t>
              </a:r>
            </a:p>
            <a:p>
              <a:pPr algn="ctr" eaLnBrk="1" hangingPunct="1">
                <a:buFont typeface="Wingdings" panose="05000000000000000000" pitchFamily="2" charset="2"/>
                <a:buNone/>
              </a:pPr>
              <a:r>
                <a:rPr lang="en-US" sz="2400" b="1">
                  <a:solidFill>
                    <a:srgbClr val="00264D"/>
                  </a:solidFill>
                </a:rPr>
                <a:t>Diagram</a:t>
              </a:r>
            </a:p>
          </p:txBody>
        </p:sp>
        <p:sp>
          <p:nvSpPr>
            <p:cNvPr id="16"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17"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grpSp>
        <p:nvGrpSpPr>
          <p:cNvPr id="18" name="Group 32"/>
          <p:cNvGrpSpPr>
            <a:grpSpLocks/>
          </p:cNvGrpSpPr>
          <p:nvPr/>
        </p:nvGrpSpPr>
        <p:grpSpPr bwMode="auto">
          <a:xfrm>
            <a:off x="8458200" y="1603375"/>
            <a:ext cx="1981200" cy="4035424"/>
            <a:chOff x="3692" y="1296"/>
            <a:chExt cx="1367" cy="2542"/>
          </a:xfrm>
        </p:grpSpPr>
        <p:sp>
          <p:nvSpPr>
            <p:cNvPr id="1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0"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1"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2"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6613" name="Group 37"/>
            <p:cNvGrpSpPr>
              <a:grpSpLocks/>
            </p:cNvGrpSpPr>
            <p:nvPr/>
          </p:nvGrpSpPr>
          <p:grpSpPr bwMode="auto">
            <a:xfrm>
              <a:off x="4166" y="1296"/>
              <a:ext cx="404" cy="395"/>
              <a:chOff x="1291" y="582"/>
              <a:chExt cx="666" cy="652"/>
            </a:xfrm>
          </p:grpSpPr>
          <p:sp>
            <p:nvSpPr>
              <p:cNvPr id="23"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24"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5"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6"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7"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28"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4</a:t>
              </a:r>
              <a:endParaRPr lang="en-US">
                <a:solidFill>
                  <a:srgbClr val="00264D"/>
                </a:solidFill>
              </a:endParaRPr>
            </a:p>
          </p:txBody>
        </p:sp>
        <p:sp>
          <p:nvSpPr>
            <p:cNvPr id="29"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Hoạt động</a:t>
              </a:r>
            </a:p>
            <a:p>
              <a:pPr algn="ctr" eaLnBrk="1" hangingPunct="1"/>
              <a:r>
                <a:rPr lang="en-US" sz="2400">
                  <a:solidFill>
                    <a:srgbClr val="00264D"/>
                  </a:solidFill>
                </a:rPr>
                <a:t> </a:t>
              </a:r>
              <a:r>
                <a:rPr lang="en-US" sz="2400" b="1">
                  <a:solidFill>
                    <a:srgbClr val="00264D"/>
                  </a:solidFill>
                </a:rPr>
                <a:t>Activity </a:t>
              </a:r>
            </a:p>
            <a:p>
              <a:pPr algn="ctr" eaLnBrk="1" hangingPunct="1"/>
              <a:r>
                <a:rPr lang="en-US" sz="2400" b="1">
                  <a:solidFill>
                    <a:srgbClr val="00264D"/>
                  </a:solidFill>
                </a:rPr>
                <a:t>Diagram</a:t>
              </a:r>
            </a:p>
          </p:txBody>
        </p:sp>
        <p:sp>
          <p:nvSpPr>
            <p:cNvPr id="30"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31"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sp>
        <p:nvSpPr>
          <p:cNvPr id="66623" name="AutoShape 63"/>
          <p:cNvSpPr>
            <a:spLocks noChangeArrowheads="1"/>
          </p:cNvSpPr>
          <p:nvPr/>
        </p:nvSpPr>
        <p:spPr bwMode="auto">
          <a:xfrm>
            <a:off x="9448800" y="5867400"/>
            <a:ext cx="914400" cy="762000"/>
          </a:xfrm>
          <a:prstGeom prst="chevron">
            <a:avLst>
              <a:gd name="adj" fmla="val 18911"/>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State</a:t>
            </a:r>
          </a:p>
        </p:txBody>
      </p:sp>
      <p:sp>
        <p:nvSpPr>
          <p:cNvPr id="66624" name="AutoShape 64"/>
          <p:cNvSpPr>
            <a:spLocks noChangeArrowheads="1"/>
          </p:cNvSpPr>
          <p:nvPr/>
        </p:nvSpPr>
        <p:spPr bwMode="auto">
          <a:xfrm>
            <a:off x="1981200" y="5867400"/>
            <a:ext cx="1295400" cy="762000"/>
          </a:xfrm>
          <a:prstGeom prst="chevron">
            <a:avLst>
              <a:gd name="adj" fmla="val 32080"/>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Component</a:t>
            </a:r>
          </a:p>
        </p:txBody>
      </p:sp>
      <p:sp>
        <p:nvSpPr>
          <p:cNvPr id="66625" name="AutoShape 65"/>
          <p:cNvSpPr>
            <a:spLocks noChangeArrowheads="1"/>
          </p:cNvSpPr>
          <p:nvPr/>
        </p:nvSpPr>
        <p:spPr bwMode="auto">
          <a:xfrm>
            <a:off x="3200400" y="5867400"/>
            <a:ext cx="1600200" cy="762000"/>
          </a:xfrm>
          <a:prstGeom prst="chevron">
            <a:avLst>
              <a:gd name="adj" fmla="val 31043"/>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Deployment</a:t>
            </a:r>
          </a:p>
        </p:txBody>
      </p:sp>
      <p:sp>
        <p:nvSpPr>
          <p:cNvPr id="66626" name="AutoShape 66"/>
          <p:cNvSpPr>
            <a:spLocks noChangeArrowheads="1"/>
          </p:cNvSpPr>
          <p:nvPr/>
        </p:nvSpPr>
        <p:spPr bwMode="auto">
          <a:xfrm>
            <a:off x="4800600" y="5867400"/>
            <a:ext cx="1828800" cy="762000"/>
          </a:xfrm>
          <a:prstGeom prst="chevron">
            <a:avLst>
              <a:gd name="adj" fmla="val 23389"/>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Communication</a:t>
            </a:r>
          </a:p>
        </p:txBody>
      </p:sp>
      <p:sp>
        <p:nvSpPr>
          <p:cNvPr id="66627" name="AutoShape 67"/>
          <p:cNvSpPr>
            <a:spLocks noChangeArrowheads="1"/>
          </p:cNvSpPr>
          <p:nvPr/>
        </p:nvSpPr>
        <p:spPr bwMode="auto">
          <a:xfrm>
            <a:off x="8229600" y="5867400"/>
            <a:ext cx="1219200" cy="762000"/>
          </a:xfrm>
          <a:prstGeom prst="chevron">
            <a:avLst>
              <a:gd name="adj" fmla="val 26141"/>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Timing</a:t>
            </a:r>
          </a:p>
        </p:txBody>
      </p:sp>
      <p:sp>
        <p:nvSpPr>
          <p:cNvPr id="66628" name="AutoShape 68"/>
          <p:cNvSpPr>
            <a:spLocks noChangeArrowheads="1"/>
          </p:cNvSpPr>
          <p:nvPr/>
        </p:nvSpPr>
        <p:spPr bwMode="auto">
          <a:xfrm>
            <a:off x="6629400" y="5867400"/>
            <a:ext cx="1600200" cy="762000"/>
          </a:xfrm>
          <a:prstGeom prst="chevron">
            <a:avLst>
              <a:gd name="adj" fmla="val 30431"/>
            </a:avLst>
          </a:prstGeom>
          <a:gradFill rotWithShape="1">
            <a:gsLst>
              <a:gs pos="0">
                <a:schemeClr val="accent2"/>
              </a:gs>
              <a:gs pos="50000">
                <a:schemeClr val="bg1"/>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Collaboration</a:t>
            </a:r>
          </a:p>
        </p:txBody>
      </p:sp>
      <p:sp>
        <p:nvSpPr>
          <p:cNvPr id="66629" name="Rectangle 69"/>
          <p:cNvSpPr>
            <a:spLocks noChangeArrowheads="1"/>
          </p:cNvSpPr>
          <p:nvPr/>
        </p:nvSpPr>
        <p:spPr bwMode="auto">
          <a:xfrm>
            <a:off x="1524000" y="1524000"/>
            <a:ext cx="9144000" cy="5334000"/>
          </a:xfrm>
          <a:prstGeom prst="rect">
            <a:avLst/>
          </a:prstGeom>
          <a:solidFill>
            <a:schemeClr val="bg2">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32"/>
          <p:cNvGrpSpPr>
            <a:grpSpLocks/>
          </p:cNvGrpSpPr>
          <p:nvPr/>
        </p:nvGrpSpPr>
        <p:grpSpPr bwMode="auto">
          <a:xfrm>
            <a:off x="4114800" y="1595438"/>
            <a:ext cx="1981200" cy="4035426"/>
            <a:chOff x="3692" y="1296"/>
            <a:chExt cx="1367" cy="2542"/>
          </a:xfrm>
        </p:grpSpPr>
        <p:sp>
          <p:nvSpPr>
            <p:cNvPr id="69665"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6"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7"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8"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6651" name="Group 37"/>
            <p:cNvGrpSpPr>
              <a:grpSpLocks/>
            </p:cNvGrpSpPr>
            <p:nvPr/>
          </p:nvGrpSpPr>
          <p:grpSpPr bwMode="auto">
            <a:xfrm>
              <a:off x="4166" y="1296"/>
              <a:ext cx="404" cy="395"/>
              <a:chOff x="1291" y="582"/>
              <a:chExt cx="666" cy="652"/>
            </a:xfrm>
          </p:grpSpPr>
          <p:sp>
            <p:nvSpPr>
              <p:cNvPr id="69670"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71"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2"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3"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4"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69675"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2</a:t>
              </a:r>
              <a:endParaRPr lang="en-US">
                <a:solidFill>
                  <a:srgbClr val="00264D"/>
                </a:solidFill>
              </a:endParaRPr>
            </a:p>
          </p:txBody>
        </p:sp>
        <p:sp>
          <p:nvSpPr>
            <p:cNvPr id="69676"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rPr>
                <a:t>Biểu đồ Lớp</a:t>
              </a:r>
            </a:p>
            <a:p>
              <a:pPr algn="ctr" eaLnBrk="1" hangingPunct="1">
                <a:buFont typeface="Wingdings" panose="05000000000000000000" pitchFamily="2" charset="2"/>
                <a:buNone/>
              </a:pPr>
              <a:r>
                <a:rPr lang="en-US" sz="2400">
                  <a:solidFill>
                    <a:srgbClr val="00264D"/>
                  </a:solidFill>
                </a:rPr>
                <a:t> </a:t>
              </a:r>
              <a:r>
                <a:rPr lang="en-US" sz="2400" b="1">
                  <a:solidFill>
                    <a:srgbClr val="00264D"/>
                  </a:solidFill>
                </a:rPr>
                <a:t>Class </a:t>
              </a:r>
            </a:p>
            <a:p>
              <a:pPr algn="ctr" eaLnBrk="1" hangingPunct="1">
                <a:buFont typeface="Wingdings" panose="05000000000000000000" pitchFamily="2" charset="2"/>
                <a:buNone/>
              </a:pPr>
              <a:r>
                <a:rPr lang="en-US" sz="2400" b="1">
                  <a:solidFill>
                    <a:srgbClr val="00264D"/>
                  </a:solidFill>
                </a:rPr>
                <a:t>Diagram</a:t>
              </a:r>
            </a:p>
          </p:txBody>
        </p:sp>
        <p:sp>
          <p:nvSpPr>
            <p:cNvPr id="69677"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78"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sp>
        <p:nvSpPr>
          <p:cNvPr id="66645" name="AutoShape 85"/>
          <p:cNvSpPr>
            <a:spLocks noChangeArrowheads="1"/>
          </p:cNvSpPr>
          <p:nvPr/>
        </p:nvSpPr>
        <p:spPr bwMode="auto">
          <a:xfrm>
            <a:off x="6248400" y="1524000"/>
            <a:ext cx="4267200" cy="4114800"/>
          </a:xfrm>
          <a:prstGeom prst="wedgeRoundRectCallout">
            <a:avLst>
              <a:gd name="adj1" fmla="val -57963"/>
              <a:gd name="adj2" fmla="val -17208"/>
              <a:gd name="adj3" fmla="val 16667"/>
            </a:avLst>
          </a:prstGeom>
          <a:gradFill rotWithShape="1">
            <a:gsLst>
              <a:gs pos="0">
                <a:schemeClr val="accent2"/>
              </a:gs>
              <a:gs pos="100000">
                <a:schemeClr val="bg1"/>
              </a:gs>
            </a:gsLst>
            <a:lin ang="5400000" scaled="1"/>
          </a:gradFill>
          <a:ln w="9525">
            <a:solidFill>
              <a:schemeClr val="tx1"/>
            </a:solidFill>
            <a:miter lim="800000"/>
            <a:headEnd/>
            <a:tailEnd/>
          </a:ln>
          <a:effectLst>
            <a:outerShdw dist="107763" dir="2700000" algn="ctr" rotWithShape="0">
              <a:srgbClr val="113EFB">
                <a:alpha val="50000"/>
              </a:srgbClr>
            </a:outerShdw>
          </a:effectLst>
        </p:spPr>
        <p:txBody>
          <a:bodyPr/>
          <a:lstStyle/>
          <a:p>
            <a:pPr>
              <a:spcBef>
                <a:spcPct val="15000"/>
              </a:spcBef>
              <a:spcAft>
                <a:spcPct val="15000"/>
              </a:spcAft>
              <a:buFontTx/>
              <a:buChar char="•"/>
            </a:pPr>
            <a:r>
              <a:rPr lang="en-US" sz="2400"/>
              <a:t>Là biểu đồ quan trọng nhất</a:t>
            </a:r>
          </a:p>
          <a:p>
            <a:pPr>
              <a:spcBef>
                <a:spcPct val="15000"/>
              </a:spcBef>
              <a:spcAft>
                <a:spcPct val="15000"/>
              </a:spcAft>
              <a:buFontTx/>
              <a:buChar char="•"/>
            </a:pPr>
            <a:r>
              <a:rPr lang="en-US" sz="2400"/>
              <a:t> Mô tả các đối tượng và mối quan hệ của chúng trong hệ thống.</a:t>
            </a:r>
          </a:p>
          <a:p>
            <a:pPr>
              <a:spcBef>
                <a:spcPct val="15000"/>
              </a:spcBef>
              <a:spcAft>
                <a:spcPct val="15000"/>
              </a:spcAft>
              <a:buFontTx/>
              <a:buChar char="•"/>
            </a:pPr>
            <a:r>
              <a:rPr lang="en-US" sz="2400"/>
              <a:t> Mô tả các thuộc tính và các hành vi (Behavior) của đối tượng.</a:t>
            </a:r>
          </a:p>
          <a:p>
            <a:pPr>
              <a:spcBef>
                <a:spcPct val="15000"/>
              </a:spcBef>
              <a:spcAft>
                <a:spcPct val="15000"/>
              </a:spcAft>
              <a:buFontTx/>
              <a:buChar char="•"/>
            </a:pPr>
            <a:r>
              <a:rPr lang="en-US" sz="2400"/>
              <a:t> Có biểu đồ lớp mức phân tích và mức cài đặt.</a:t>
            </a:r>
          </a:p>
        </p:txBody>
      </p:sp>
    </p:spTree>
    <p:extLst>
      <p:ext uri="{BB962C8B-B14F-4D97-AF65-F5344CB8AC3E}">
        <p14:creationId xmlns:p14="http://schemas.microsoft.com/office/powerpoint/2010/main" val="1300336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645"/>
                                        </p:tgtEl>
                                        <p:attrNameLst>
                                          <p:attrName>style.visibility</p:attrName>
                                        </p:attrNameLst>
                                      </p:cBhvr>
                                      <p:to>
                                        <p:strVal val="visible"/>
                                      </p:to>
                                    </p:set>
                                    <p:animEffect transition="in" filter="fade">
                                      <p:cBhvr>
                                        <p:cTn id="7" dur="2000"/>
                                        <p:tgtEl>
                                          <p:spTgt spid="6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2057400" y="381001"/>
            <a:ext cx="6400800" cy="487363"/>
          </a:xfrm>
        </p:spPr>
        <p:txBody>
          <a:bodyPr>
            <a:normAutofit fontScale="90000"/>
          </a:bodyPr>
          <a:lstStyle/>
          <a:p>
            <a:r>
              <a:rPr lang="en-US" sz="2800"/>
              <a:t>Hai dạng lớp: phân tích và thiết kế</a:t>
            </a:r>
          </a:p>
        </p:txBody>
      </p:sp>
      <p:sp>
        <p:nvSpPr>
          <p:cNvPr id="90115" name="Rectangle 3"/>
          <p:cNvSpPr>
            <a:spLocks noGrp="1" noChangeArrowheads="1"/>
          </p:cNvSpPr>
          <p:nvPr>
            <p:ph type="body" idx="4294967295"/>
          </p:nvPr>
        </p:nvSpPr>
        <p:spPr/>
        <p:txBody>
          <a:bodyPr/>
          <a:lstStyle/>
          <a:p>
            <a:endParaRPr lang="en-US" smtClean="0"/>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8077200"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8" name="AutoShape 6"/>
          <p:cNvSpPr>
            <a:spLocks noChangeArrowheads="1"/>
          </p:cNvSpPr>
          <p:nvPr/>
        </p:nvSpPr>
        <p:spPr bwMode="auto">
          <a:xfrm>
            <a:off x="2286000" y="4800600"/>
            <a:ext cx="2286000" cy="838200"/>
          </a:xfrm>
          <a:prstGeom prst="wedgeRectCallout">
            <a:avLst>
              <a:gd name="adj1" fmla="val -13472"/>
              <a:gd name="adj2" fmla="val -15246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b="1"/>
              <a:t>Bỏ qua các chi tiết không cần thiết</a:t>
            </a:r>
            <a:r>
              <a:rPr lang="en-US"/>
              <a:t> </a:t>
            </a:r>
          </a:p>
        </p:txBody>
      </p:sp>
      <p:sp>
        <p:nvSpPr>
          <p:cNvPr id="90119" name="AutoShape 7"/>
          <p:cNvSpPr>
            <a:spLocks noChangeArrowheads="1"/>
          </p:cNvSpPr>
          <p:nvPr/>
        </p:nvSpPr>
        <p:spPr bwMode="auto">
          <a:xfrm>
            <a:off x="5715000" y="5791200"/>
            <a:ext cx="2286000" cy="838200"/>
          </a:xfrm>
          <a:prstGeom prst="wedgeRectCallout">
            <a:avLst>
              <a:gd name="adj1" fmla="val -13472"/>
              <a:gd name="adj2" fmla="val -15246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b="1"/>
              <a:t>Phải đầy đủ &amp; chi tiết các thành phần </a:t>
            </a:r>
            <a:r>
              <a:rPr lang="en-US"/>
              <a:t> </a:t>
            </a:r>
          </a:p>
        </p:txBody>
      </p:sp>
    </p:spTree>
    <p:extLst>
      <p:ext uri="{BB962C8B-B14F-4D97-AF65-F5344CB8AC3E}">
        <p14:creationId xmlns:p14="http://schemas.microsoft.com/office/powerpoint/2010/main" val="3442176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fade">
                                      <p:cBhvr>
                                        <p:cTn id="7" dur="2000"/>
                                        <p:tgtEl>
                                          <p:spTgt spid="90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119"/>
                                        </p:tgtEl>
                                        <p:attrNameLst>
                                          <p:attrName>style.visibility</p:attrName>
                                        </p:attrNameLst>
                                      </p:cBhvr>
                                      <p:to>
                                        <p:strVal val="visible"/>
                                      </p:to>
                                    </p:set>
                                    <p:animEffect transition="in" filter="fade">
                                      <p:cBhvr>
                                        <p:cTn id="12" dur="2000"/>
                                        <p:tgtEl>
                                          <p:spTgt spid="90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p:bldP spid="901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2057400" y="1066801"/>
            <a:ext cx="6400800" cy="487363"/>
          </a:xfrm>
        </p:spPr>
        <p:txBody>
          <a:bodyPr>
            <a:normAutofit fontScale="90000"/>
          </a:bodyPr>
          <a:lstStyle/>
          <a:p>
            <a:r>
              <a:rPr lang="en-US" sz="2800"/>
              <a:t>Các quan hệ trong biểu đồ lớp</a:t>
            </a:r>
          </a:p>
        </p:txBody>
      </p:sp>
      <p:sp>
        <p:nvSpPr>
          <p:cNvPr id="87043" name="Rectangle 3"/>
          <p:cNvSpPr>
            <a:spLocks noGrp="1" noChangeArrowheads="1"/>
          </p:cNvSpPr>
          <p:nvPr>
            <p:ph type="body" idx="4294967295"/>
          </p:nvPr>
        </p:nvSpPr>
        <p:spPr>
          <a:xfrm>
            <a:off x="2057400" y="1828800"/>
            <a:ext cx="8191500" cy="4713288"/>
          </a:xfrm>
        </p:spPr>
        <p:txBody>
          <a:bodyPr/>
          <a:lstStyle/>
          <a:p>
            <a:r>
              <a:rPr lang="en-US" smtClean="0"/>
              <a:t>Quan hệ </a:t>
            </a:r>
            <a:r>
              <a:rPr lang="en-US" b="1" u="sng" smtClean="0"/>
              <a:t>Generalization</a:t>
            </a:r>
            <a:r>
              <a:rPr lang="en-US" smtClean="0"/>
              <a:t>: Thể hiện rằng một lớp A kế thừa từ một lớp B (Hay A là trường hợp riêng của B; B là tổng quát của A)</a:t>
            </a:r>
          </a:p>
          <a:p>
            <a:r>
              <a:rPr lang="en-US" smtClean="0"/>
              <a:t>Gọi là quan hệ </a:t>
            </a:r>
            <a:r>
              <a:rPr lang="en-US" b="1" i="1" smtClean="0"/>
              <a:t>Là một (Is a)</a:t>
            </a:r>
          </a:p>
          <a:p>
            <a:endParaRPr lang="en-US" smtClean="0"/>
          </a:p>
          <a:p>
            <a:r>
              <a:rPr lang="en-US" smtClean="0"/>
              <a:t>Thể hiện:</a:t>
            </a:r>
          </a:p>
          <a:p>
            <a:endParaRPr lang="en-US" smtClean="0"/>
          </a:p>
          <a:p>
            <a:endParaRPr lang="en-US" smtClean="0"/>
          </a:p>
        </p:txBody>
      </p:sp>
      <p:pic>
        <p:nvPicPr>
          <p:cNvPr id="870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22688"/>
            <a:ext cx="5638800"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822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fade">
                                      <p:cBhvr>
                                        <p:cTn id="7" dur="20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2057400" y="1066801"/>
            <a:ext cx="6400800" cy="487363"/>
          </a:xfrm>
        </p:spPr>
        <p:txBody>
          <a:bodyPr>
            <a:normAutofit fontScale="90000"/>
          </a:bodyPr>
          <a:lstStyle/>
          <a:p>
            <a:r>
              <a:rPr lang="en-US" sz="2800"/>
              <a:t>Các quan hệ trong biểu đồ lớp (2)</a:t>
            </a:r>
          </a:p>
        </p:txBody>
      </p:sp>
      <p:sp>
        <p:nvSpPr>
          <p:cNvPr id="92163" name="Rectangle 3"/>
          <p:cNvSpPr>
            <a:spLocks noGrp="1" noChangeArrowheads="1"/>
          </p:cNvSpPr>
          <p:nvPr>
            <p:ph type="body" idx="4294967295"/>
          </p:nvPr>
        </p:nvSpPr>
        <p:spPr>
          <a:xfrm>
            <a:off x="2057400" y="1828800"/>
            <a:ext cx="8191500" cy="4713288"/>
          </a:xfrm>
        </p:spPr>
        <p:txBody>
          <a:bodyPr/>
          <a:lstStyle/>
          <a:p>
            <a:r>
              <a:rPr lang="en-US" smtClean="0"/>
              <a:t>Quan hệ </a:t>
            </a:r>
            <a:r>
              <a:rPr lang="en-US" b="1" u="sng" smtClean="0"/>
              <a:t>Aggregation</a:t>
            </a:r>
            <a:r>
              <a:rPr lang="en-US" smtClean="0"/>
              <a:t>: Thể hiện rằng một lớp A nào đó bao gồm lớp B. Lớp B này có thể tồn tại độc lập mà không cần lớp A.</a:t>
            </a:r>
          </a:p>
          <a:p>
            <a:r>
              <a:rPr lang="en-US" smtClean="0"/>
              <a:t>Còn gọi là mối quan hệ: </a:t>
            </a:r>
            <a:r>
              <a:rPr lang="en-US" b="1" i="1" smtClean="0"/>
              <a:t>Có một (Has a)</a:t>
            </a:r>
          </a:p>
          <a:p>
            <a:endParaRPr lang="en-US" smtClean="0"/>
          </a:p>
          <a:p>
            <a:r>
              <a:rPr lang="en-US" smtClean="0"/>
              <a:t>Thể hiện:</a:t>
            </a:r>
          </a:p>
          <a:p>
            <a:endParaRPr lang="en-US" smtClean="0"/>
          </a:p>
          <a:p>
            <a:endParaRPr lang="en-US" smtClean="0"/>
          </a:p>
        </p:txBody>
      </p:sp>
      <p:pic>
        <p:nvPicPr>
          <p:cNvPr id="921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953000"/>
            <a:ext cx="64008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769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2057400" y="1066801"/>
            <a:ext cx="6400800" cy="487363"/>
          </a:xfrm>
        </p:spPr>
        <p:txBody>
          <a:bodyPr>
            <a:normAutofit fontScale="90000"/>
          </a:bodyPr>
          <a:lstStyle/>
          <a:p>
            <a:r>
              <a:rPr lang="en-US" sz="2800"/>
              <a:t>Ứng số (Multiplicity)</a:t>
            </a:r>
          </a:p>
        </p:txBody>
      </p:sp>
      <p:sp>
        <p:nvSpPr>
          <p:cNvPr id="88067" name="Rectangle 3"/>
          <p:cNvSpPr>
            <a:spLocks noGrp="1" noChangeArrowheads="1"/>
          </p:cNvSpPr>
          <p:nvPr>
            <p:ph type="body" idx="4294967295"/>
          </p:nvPr>
        </p:nvSpPr>
        <p:spPr>
          <a:xfrm>
            <a:off x="2057400" y="1828800"/>
            <a:ext cx="8191500" cy="4713288"/>
          </a:xfrm>
        </p:spPr>
        <p:txBody>
          <a:bodyPr/>
          <a:lstStyle/>
          <a:p>
            <a:r>
              <a:rPr lang="en-US" smtClean="0"/>
              <a:t>Thể hiện rằng ứng với mỗi lớp A thì có (chứa, dạy, có, mua, đặt,...) bao nhiêu phần tử lớp B?</a:t>
            </a:r>
          </a:p>
          <a:p>
            <a:endParaRPr lang="en-US" smtClean="0"/>
          </a:p>
          <a:p>
            <a:endParaRPr lang="en-US" smtClean="0"/>
          </a:p>
        </p:txBody>
      </p:sp>
      <p:sp>
        <p:nvSpPr>
          <p:cNvPr id="88069" name="Rectangle 5"/>
          <p:cNvSpPr>
            <a:spLocks noChangeArrowheads="1"/>
          </p:cNvSpPr>
          <p:nvPr/>
        </p:nvSpPr>
        <p:spPr bwMode="auto">
          <a:xfrm>
            <a:off x="3048000" y="3352800"/>
            <a:ext cx="2057400" cy="2133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A</a:t>
            </a:r>
          </a:p>
          <a:p>
            <a:pPr algn="ctr"/>
            <a:endParaRPr lang="en-US" sz="3200"/>
          </a:p>
        </p:txBody>
      </p:sp>
      <p:sp>
        <p:nvSpPr>
          <p:cNvPr id="88070" name="Rectangle 6"/>
          <p:cNvSpPr>
            <a:spLocks noChangeArrowheads="1"/>
          </p:cNvSpPr>
          <p:nvPr/>
        </p:nvSpPr>
        <p:spPr bwMode="auto">
          <a:xfrm>
            <a:off x="7162800" y="3352800"/>
            <a:ext cx="2057400" cy="2133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b="1"/>
              <a:t>B</a:t>
            </a:r>
          </a:p>
        </p:txBody>
      </p:sp>
      <p:sp>
        <p:nvSpPr>
          <p:cNvPr id="88071" name="Line 7"/>
          <p:cNvSpPr>
            <a:spLocks noChangeShapeType="1"/>
          </p:cNvSpPr>
          <p:nvPr/>
        </p:nvSpPr>
        <p:spPr bwMode="auto">
          <a:xfrm>
            <a:off x="5105400" y="4343400"/>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2" name="Text Box 8"/>
          <p:cNvSpPr txBox="1">
            <a:spLocks noChangeArrowheads="1"/>
          </p:cNvSpPr>
          <p:nvPr/>
        </p:nvSpPr>
        <p:spPr bwMode="auto">
          <a:xfrm>
            <a:off x="5105400" y="3886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1</a:t>
            </a:r>
          </a:p>
        </p:txBody>
      </p:sp>
      <p:sp>
        <p:nvSpPr>
          <p:cNvPr id="88073" name="Text Box 9"/>
          <p:cNvSpPr txBox="1">
            <a:spLocks noChangeArrowheads="1"/>
          </p:cNvSpPr>
          <p:nvPr/>
        </p:nvSpPr>
        <p:spPr bwMode="auto">
          <a:xfrm>
            <a:off x="6400800" y="3886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1</a:t>
            </a:r>
          </a:p>
        </p:txBody>
      </p:sp>
      <p:sp>
        <p:nvSpPr>
          <p:cNvPr id="88074" name="Text Box 10"/>
          <p:cNvSpPr txBox="1">
            <a:spLocks noChangeArrowheads="1"/>
          </p:cNvSpPr>
          <p:nvPr/>
        </p:nvSpPr>
        <p:spPr bwMode="auto">
          <a:xfrm>
            <a:off x="2971800" y="57912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t>Một phần tử lớp A có 1 phần tử lớp B</a:t>
            </a:r>
          </a:p>
        </p:txBody>
      </p:sp>
    </p:spTree>
    <p:extLst>
      <p:ext uri="{BB962C8B-B14F-4D97-AF65-F5344CB8AC3E}">
        <p14:creationId xmlns:p14="http://schemas.microsoft.com/office/powerpoint/2010/main" val="800793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2057400" y="1066801"/>
            <a:ext cx="6400800" cy="487363"/>
          </a:xfrm>
        </p:spPr>
        <p:txBody>
          <a:bodyPr>
            <a:normAutofit fontScale="90000"/>
          </a:bodyPr>
          <a:lstStyle/>
          <a:p>
            <a:r>
              <a:rPr lang="en-US" sz="2800"/>
              <a:t>Ứng số (Multiplicity)</a:t>
            </a:r>
          </a:p>
        </p:txBody>
      </p:sp>
      <p:sp>
        <p:nvSpPr>
          <p:cNvPr id="93187" name="Rectangle 3"/>
          <p:cNvSpPr>
            <a:spLocks noGrp="1" noChangeArrowheads="1"/>
          </p:cNvSpPr>
          <p:nvPr>
            <p:ph type="body" idx="4294967295"/>
          </p:nvPr>
        </p:nvSpPr>
        <p:spPr>
          <a:xfrm>
            <a:off x="2057400" y="1828800"/>
            <a:ext cx="8191500" cy="4713288"/>
          </a:xfrm>
        </p:spPr>
        <p:txBody>
          <a:bodyPr/>
          <a:lstStyle/>
          <a:p>
            <a:r>
              <a:rPr lang="en-US" smtClean="0"/>
              <a:t>Thể hiện rằng ứng với mỗi lớp A thì có (chứa, dạy, có, mua, đặt,...) bao nhiêu phần tử lớp B?</a:t>
            </a:r>
          </a:p>
          <a:p>
            <a:endParaRPr lang="en-US" smtClean="0"/>
          </a:p>
          <a:p>
            <a:endParaRPr lang="en-US" smtClean="0"/>
          </a:p>
        </p:txBody>
      </p:sp>
      <p:sp>
        <p:nvSpPr>
          <p:cNvPr id="93188" name="Rectangle 4"/>
          <p:cNvSpPr>
            <a:spLocks noChangeArrowheads="1"/>
          </p:cNvSpPr>
          <p:nvPr/>
        </p:nvSpPr>
        <p:spPr bwMode="auto">
          <a:xfrm>
            <a:off x="2667000" y="3429000"/>
            <a:ext cx="2438400" cy="2057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A</a:t>
            </a:r>
          </a:p>
          <a:p>
            <a:pPr algn="ctr"/>
            <a:r>
              <a:rPr lang="en-US" sz="3200"/>
              <a:t>Khách hàng</a:t>
            </a:r>
          </a:p>
          <a:p>
            <a:pPr algn="ctr"/>
            <a:endParaRPr lang="en-US" sz="3200"/>
          </a:p>
        </p:txBody>
      </p:sp>
      <p:sp>
        <p:nvSpPr>
          <p:cNvPr id="93189" name="Rectangle 5"/>
          <p:cNvSpPr>
            <a:spLocks noChangeArrowheads="1"/>
          </p:cNvSpPr>
          <p:nvPr/>
        </p:nvSpPr>
        <p:spPr bwMode="auto">
          <a:xfrm>
            <a:off x="7162800" y="3352800"/>
            <a:ext cx="2057400" cy="2133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b="1"/>
              <a:t>B</a:t>
            </a:r>
          </a:p>
          <a:p>
            <a:pPr algn="ctr"/>
            <a:r>
              <a:rPr lang="en-US" sz="2800" b="1"/>
              <a:t>Tài khoản</a:t>
            </a:r>
          </a:p>
        </p:txBody>
      </p:sp>
      <p:sp>
        <p:nvSpPr>
          <p:cNvPr id="93190" name="Line 6"/>
          <p:cNvSpPr>
            <a:spLocks noChangeShapeType="1"/>
          </p:cNvSpPr>
          <p:nvPr/>
        </p:nvSpPr>
        <p:spPr bwMode="auto">
          <a:xfrm>
            <a:off x="5105400" y="4343400"/>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1" name="Text Box 7"/>
          <p:cNvSpPr txBox="1">
            <a:spLocks noChangeArrowheads="1"/>
          </p:cNvSpPr>
          <p:nvPr/>
        </p:nvSpPr>
        <p:spPr bwMode="auto">
          <a:xfrm>
            <a:off x="5105400" y="3886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1</a:t>
            </a:r>
          </a:p>
        </p:txBody>
      </p:sp>
      <p:sp>
        <p:nvSpPr>
          <p:cNvPr id="93192" name="Text Box 8"/>
          <p:cNvSpPr txBox="1">
            <a:spLocks noChangeArrowheads="1"/>
          </p:cNvSpPr>
          <p:nvPr/>
        </p:nvSpPr>
        <p:spPr bwMode="auto">
          <a:xfrm>
            <a:off x="6248400" y="3886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0..3</a:t>
            </a:r>
          </a:p>
        </p:txBody>
      </p:sp>
      <p:sp>
        <p:nvSpPr>
          <p:cNvPr id="93193" name="Text Box 9"/>
          <p:cNvSpPr txBox="1">
            <a:spLocks noChangeArrowheads="1"/>
          </p:cNvSpPr>
          <p:nvPr/>
        </p:nvSpPr>
        <p:spPr bwMode="auto">
          <a:xfrm>
            <a:off x="2971800" y="5791201"/>
            <a:ext cx="6629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t>Một phần tử lớp A có tối đa 3 phần tử lớp B</a:t>
            </a:r>
          </a:p>
          <a:p>
            <a:pPr algn="ctr">
              <a:spcBef>
                <a:spcPct val="50000"/>
              </a:spcBef>
            </a:pPr>
            <a:r>
              <a:rPr lang="en-US" sz="2400" b="1"/>
              <a:t>Mỗi phần tử lớp B có đúng 1 phần tử lớp A</a:t>
            </a:r>
          </a:p>
        </p:txBody>
      </p:sp>
    </p:spTree>
    <p:extLst>
      <p:ext uri="{BB962C8B-B14F-4D97-AF65-F5344CB8AC3E}">
        <p14:creationId xmlns:p14="http://schemas.microsoft.com/office/powerpoint/2010/main" val="1904960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057400" y="1066801"/>
            <a:ext cx="6400800" cy="487363"/>
          </a:xfrm>
        </p:spPr>
        <p:txBody>
          <a:bodyPr>
            <a:normAutofit fontScale="90000"/>
          </a:bodyPr>
          <a:lstStyle/>
          <a:p>
            <a:r>
              <a:rPr lang="en-US" sz="2800"/>
              <a:t>Ứng số (Multiplicity)</a:t>
            </a:r>
          </a:p>
        </p:txBody>
      </p:sp>
      <p:sp>
        <p:nvSpPr>
          <p:cNvPr id="94211" name="Rectangle 3"/>
          <p:cNvSpPr>
            <a:spLocks noGrp="1" noChangeArrowheads="1"/>
          </p:cNvSpPr>
          <p:nvPr>
            <p:ph type="body" idx="4294967295"/>
          </p:nvPr>
        </p:nvSpPr>
        <p:spPr>
          <a:xfrm>
            <a:off x="2057400" y="1828800"/>
            <a:ext cx="8191500" cy="4713288"/>
          </a:xfrm>
        </p:spPr>
        <p:txBody>
          <a:bodyPr/>
          <a:lstStyle/>
          <a:p>
            <a:r>
              <a:rPr lang="en-US" smtClean="0"/>
              <a:t>Thể hiện rằng ứng với mỗi lớp A thì có (chứa, dạy, có, mua, đặt,...) bao nhiêu phần tử lớp B?</a:t>
            </a:r>
          </a:p>
          <a:p>
            <a:endParaRPr lang="en-US" smtClean="0"/>
          </a:p>
          <a:p>
            <a:endParaRPr lang="en-US" smtClean="0"/>
          </a:p>
        </p:txBody>
      </p:sp>
      <p:sp>
        <p:nvSpPr>
          <p:cNvPr id="94212" name="Rectangle 4"/>
          <p:cNvSpPr>
            <a:spLocks noChangeArrowheads="1"/>
          </p:cNvSpPr>
          <p:nvPr/>
        </p:nvSpPr>
        <p:spPr bwMode="auto">
          <a:xfrm>
            <a:off x="2667000" y="3429000"/>
            <a:ext cx="2438400" cy="2057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A</a:t>
            </a:r>
          </a:p>
          <a:p>
            <a:pPr algn="ctr"/>
            <a:r>
              <a:rPr lang="en-US" sz="3200"/>
              <a:t>Khách hàng</a:t>
            </a:r>
          </a:p>
          <a:p>
            <a:pPr algn="ctr"/>
            <a:endParaRPr lang="en-US" sz="3200"/>
          </a:p>
        </p:txBody>
      </p:sp>
      <p:sp>
        <p:nvSpPr>
          <p:cNvPr id="94213" name="Rectangle 5"/>
          <p:cNvSpPr>
            <a:spLocks noChangeArrowheads="1"/>
          </p:cNvSpPr>
          <p:nvPr/>
        </p:nvSpPr>
        <p:spPr bwMode="auto">
          <a:xfrm>
            <a:off x="7162800" y="3352800"/>
            <a:ext cx="2057400" cy="2133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b="1"/>
              <a:t>B</a:t>
            </a:r>
          </a:p>
          <a:p>
            <a:pPr algn="ctr"/>
            <a:r>
              <a:rPr lang="en-US" sz="2800" b="1"/>
              <a:t>Đơn hàng</a:t>
            </a:r>
          </a:p>
        </p:txBody>
      </p:sp>
      <p:sp>
        <p:nvSpPr>
          <p:cNvPr id="94214" name="Line 6"/>
          <p:cNvSpPr>
            <a:spLocks noChangeShapeType="1"/>
          </p:cNvSpPr>
          <p:nvPr/>
        </p:nvSpPr>
        <p:spPr bwMode="auto">
          <a:xfrm>
            <a:off x="5105400" y="4343400"/>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5" name="Text Box 7"/>
          <p:cNvSpPr txBox="1">
            <a:spLocks noChangeArrowheads="1"/>
          </p:cNvSpPr>
          <p:nvPr/>
        </p:nvSpPr>
        <p:spPr bwMode="auto">
          <a:xfrm>
            <a:off x="5105400" y="3886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1</a:t>
            </a:r>
          </a:p>
        </p:txBody>
      </p:sp>
      <p:sp>
        <p:nvSpPr>
          <p:cNvPr id="94216" name="Text Box 8"/>
          <p:cNvSpPr txBox="1">
            <a:spLocks noChangeArrowheads="1"/>
          </p:cNvSpPr>
          <p:nvPr/>
        </p:nvSpPr>
        <p:spPr bwMode="auto">
          <a:xfrm>
            <a:off x="6248400" y="3886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t>*</a:t>
            </a:r>
          </a:p>
        </p:txBody>
      </p:sp>
      <p:sp>
        <p:nvSpPr>
          <p:cNvPr id="94217" name="Text Box 9"/>
          <p:cNvSpPr txBox="1">
            <a:spLocks noChangeArrowheads="1"/>
          </p:cNvSpPr>
          <p:nvPr/>
        </p:nvSpPr>
        <p:spPr bwMode="auto">
          <a:xfrm>
            <a:off x="2971800" y="5791201"/>
            <a:ext cx="6629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t>Một phần tử lớp A có nhiều phần tử lớp B</a:t>
            </a:r>
          </a:p>
          <a:p>
            <a:pPr algn="ctr">
              <a:spcBef>
                <a:spcPct val="50000"/>
              </a:spcBef>
            </a:pPr>
            <a:r>
              <a:rPr lang="en-US" sz="2400" b="1"/>
              <a:t>Mỗi phần tử lớp B có đúng 1 phần tử lớp A</a:t>
            </a:r>
          </a:p>
        </p:txBody>
      </p:sp>
    </p:spTree>
    <p:extLst>
      <p:ext uri="{BB962C8B-B14F-4D97-AF65-F5344CB8AC3E}">
        <p14:creationId xmlns:p14="http://schemas.microsoft.com/office/powerpoint/2010/main" val="3116104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2057400" y="1066801"/>
            <a:ext cx="6400800" cy="487363"/>
          </a:xfrm>
        </p:spPr>
        <p:txBody>
          <a:bodyPr>
            <a:normAutofit fontScale="90000"/>
          </a:bodyPr>
          <a:lstStyle/>
          <a:p>
            <a:r>
              <a:rPr lang="en-US" sz="2800"/>
              <a:t>Ứng số (Multiplicity)</a:t>
            </a:r>
          </a:p>
        </p:txBody>
      </p:sp>
      <p:sp>
        <p:nvSpPr>
          <p:cNvPr id="95235" name="Rectangle 3"/>
          <p:cNvSpPr>
            <a:spLocks noGrp="1" noChangeArrowheads="1"/>
          </p:cNvSpPr>
          <p:nvPr>
            <p:ph type="body" idx="4294967295"/>
          </p:nvPr>
        </p:nvSpPr>
        <p:spPr>
          <a:xfrm>
            <a:off x="2057400" y="1828800"/>
            <a:ext cx="8191500" cy="4713288"/>
          </a:xfrm>
        </p:spPr>
        <p:txBody>
          <a:bodyPr/>
          <a:lstStyle/>
          <a:p>
            <a:r>
              <a:rPr lang="en-US" smtClean="0"/>
              <a:t>Thể hiện rằng ứng với mỗi lớp A thì có (chứa, dạy, có, mua, đặt,...) bao nhiêu phần tử lớp B?</a:t>
            </a:r>
          </a:p>
          <a:p>
            <a:endParaRPr lang="en-US" smtClean="0"/>
          </a:p>
          <a:p>
            <a:endParaRPr lang="en-US" smtClean="0"/>
          </a:p>
        </p:txBody>
      </p:sp>
      <p:sp>
        <p:nvSpPr>
          <p:cNvPr id="95236" name="Rectangle 4"/>
          <p:cNvSpPr>
            <a:spLocks noChangeArrowheads="1"/>
          </p:cNvSpPr>
          <p:nvPr/>
        </p:nvSpPr>
        <p:spPr bwMode="auto">
          <a:xfrm>
            <a:off x="2667000" y="3429000"/>
            <a:ext cx="2438400" cy="2057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A</a:t>
            </a:r>
          </a:p>
          <a:p>
            <a:pPr algn="ctr"/>
            <a:r>
              <a:rPr lang="en-US" sz="3200"/>
              <a:t>Sinh viên</a:t>
            </a:r>
          </a:p>
          <a:p>
            <a:pPr algn="ctr"/>
            <a:endParaRPr lang="en-US" sz="3200"/>
          </a:p>
        </p:txBody>
      </p:sp>
      <p:sp>
        <p:nvSpPr>
          <p:cNvPr id="95237" name="Rectangle 5"/>
          <p:cNvSpPr>
            <a:spLocks noChangeArrowheads="1"/>
          </p:cNvSpPr>
          <p:nvPr/>
        </p:nvSpPr>
        <p:spPr bwMode="auto">
          <a:xfrm>
            <a:off x="7162800" y="3352800"/>
            <a:ext cx="2057400" cy="2133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b="1"/>
              <a:t>B</a:t>
            </a:r>
          </a:p>
          <a:p>
            <a:pPr algn="ctr"/>
            <a:r>
              <a:rPr lang="en-US" sz="2800" b="1"/>
              <a:t>Khóa học</a:t>
            </a:r>
          </a:p>
        </p:txBody>
      </p:sp>
      <p:sp>
        <p:nvSpPr>
          <p:cNvPr id="95238" name="Line 6"/>
          <p:cNvSpPr>
            <a:spLocks noChangeShapeType="1"/>
          </p:cNvSpPr>
          <p:nvPr/>
        </p:nvSpPr>
        <p:spPr bwMode="auto">
          <a:xfrm>
            <a:off x="5105400" y="4343400"/>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39" name="Text Box 7"/>
          <p:cNvSpPr txBox="1">
            <a:spLocks noChangeArrowheads="1"/>
          </p:cNvSpPr>
          <p:nvPr/>
        </p:nvSpPr>
        <p:spPr bwMode="auto">
          <a:xfrm>
            <a:off x="5105400" y="3886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0..*</a:t>
            </a:r>
          </a:p>
        </p:txBody>
      </p:sp>
      <p:sp>
        <p:nvSpPr>
          <p:cNvPr id="95240" name="Text Box 8"/>
          <p:cNvSpPr txBox="1">
            <a:spLocks noChangeArrowheads="1"/>
          </p:cNvSpPr>
          <p:nvPr/>
        </p:nvSpPr>
        <p:spPr bwMode="auto">
          <a:xfrm>
            <a:off x="6248400" y="3886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t>1..*</a:t>
            </a:r>
          </a:p>
        </p:txBody>
      </p:sp>
      <p:sp>
        <p:nvSpPr>
          <p:cNvPr id="95241" name="Text Box 9"/>
          <p:cNvSpPr txBox="1">
            <a:spLocks noChangeArrowheads="1"/>
          </p:cNvSpPr>
          <p:nvPr/>
        </p:nvSpPr>
        <p:spPr bwMode="auto">
          <a:xfrm>
            <a:off x="2209800" y="5791201"/>
            <a:ext cx="7924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t>Mỗi sinh viên tham gia ít nhất 1 khóa học</a:t>
            </a:r>
          </a:p>
          <a:p>
            <a:pPr algn="ctr">
              <a:spcBef>
                <a:spcPct val="50000"/>
              </a:spcBef>
            </a:pPr>
            <a:r>
              <a:rPr lang="en-US" sz="2400" b="1"/>
              <a:t>Mỗi khóa học có thể có 0 hoặc nhiều sv tham gia</a:t>
            </a:r>
          </a:p>
        </p:txBody>
      </p:sp>
    </p:spTree>
    <p:extLst>
      <p:ext uri="{BB962C8B-B14F-4D97-AF65-F5344CB8AC3E}">
        <p14:creationId xmlns:p14="http://schemas.microsoft.com/office/powerpoint/2010/main" val="1566066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algn="ctr"/>
            <a:r>
              <a:rPr lang="en-US" sz="2800"/>
              <a:t>3. Một số biểu đồ UML cơ bản</a:t>
            </a:r>
          </a:p>
        </p:txBody>
      </p:sp>
      <p:sp>
        <p:nvSpPr>
          <p:cNvPr id="67587" name="Rectangle 3"/>
          <p:cNvSpPr>
            <a:spLocks noGrp="1" noChangeArrowheads="1"/>
          </p:cNvSpPr>
          <p:nvPr>
            <p:ph type="body" idx="4294967295"/>
          </p:nvPr>
        </p:nvSpPr>
        <p:spPr/>
        <p:txBody>
          <a:bodyPr/>
          <a:lstStyle/>
          <a:p>
            <a:endParaRPr lang="en-US" smtClean="0"/>
          </a:p>
        </p:txBody>
      </p:sp>
      <p:grpSp>
        <p:nvGrpSpPr>
          <p:cNvPr id="2" name="Group 3"/>
          <p:cNvGrpSpPr>
            <a:grpSpLocks/>
          </p:cNvGrpSpPr>
          <p:nvPr/>
        </p:nvGrpSpPr>
        <p:grpSpPr bwMode="auto">
          <a:xfrm>
            <a:off x="1828801" y="1603375"/>
            <a:ext cx="2170113" cy="4035424"/>
            <a:chOff x="720" y="1296"/>
            <a:chExt cx="1367" cy="2542"/>
          </a:xfrm>
        </p:grpSpPr>
        <p:sp>
          <p:nvSpPr>
            <p:cNvPr id="69636"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7"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8"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9"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40"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41"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7595" name="Group 10"/>
            <p:cNvGrpSpPr>
              <a:grpSpLocks/>
            </p:cNvGrpSpPr>
            <p:nvPr/>
          </p:nvGrpSpPr>
          <p:grpSpPr bwMode="auto">
            <a:xfrm>
              <a:off x="1190" y="1296"/>
              <a:ext cx="404" cy="395"/>
              <a:chOff x="1291" y="582"/>
              <a:chExt cx="666" cy="652"/>
            </a:xfrm>
          </p:grpSpPr>
          <p:sp>
            <p:nvSpPr>
              <p:cNvPr id="69643" name="Oval 11"/>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44"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5" name="Oval 13"/>
              <p:cNvSpPr>
                <a:spLocks noChangeArrowheads="1"/>
              </p:cNvSpPr>
              <p:nvPr/>
            </p:nvSpPr>
            <p:spPr bwMode="gray">
              <a:xfrm>
                <a:off x="1304" y="590"/>
                <a:ext cx="631"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6"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7" name="Oval 15"/>
              <p:cNvSpPr>
                <a:spLocks noChangeArrowheads="1"/>
              </p:cNvSpPr>
              <p:nvPr/>
            </p:nvSpPr>
            <p:spPr bwMode="gray">
              <a:xfrm>
                <a:off x="1345"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69648"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defRPr/>
              </a:pPr>
              <a:r>
                <a:rPr lang="en-US" sz="2400">
                  <a:solidFill>
                    <a:schemeClr val="tx2">
                      <a:lumMod val="75000"/>
                    </a:schemeClr>
                  </a:solidFill>
                  <a:latin typeface="Arial" charset="0"/>
                </a:rPr>
                <a:t>1</a:t>
              </a:r>
              <a:endParaRPr lang="en-US">
                <a:solidFill>
                  <a:schemeClr val="tx2">
                    <a:lumMod val="75000"/>
                  </a:schemeClr>
                </a:solidFill>
                <a:latin typeface="Arial" charset="0"/>
              </a:endParaRPr>
            </a:p>
          </p:txBody>
        </p:sp>
        <p:sp>
          <p:nvSpPr>
            <p:cNvPr id="69649" name="Text Box 17"/>
            <p:cNvSpPr txBox="1">
              <a:spLocks noChangeArrowheads="1"/>
            </p:cNvSpPr>
            <p:nvPr/>
          </p:nvSpPr>
          <p:spPr bwMode="gray">
            <a:xfrm>
              <a:off x="768" y="1776"/>
              <a:ext cx="1296"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latin typeface="Verdana" panose="020B0604030504040204" pitchFamily="34" charset="0"/>
                </a:rPr>
                <a:t>Biểu đồ ca sử dụng</a:t>
              </a:r>
            </a:p>
            <a:p>
              <a:pPr algn="ctr" eaLnBrk="1" hangingPunct="1">
                <a:buFont typeface="Wingdings" panose="05000000000000000000" pitchFamily="2" charset="2"/>
                <a:buNone/>
              </a:pPr>
              <a:r>
                <a:rPr lang="en-US" sz="2400" b="1">
                  <a:solidFill>
                    <a:srgbClr val="00264D"/>
                  </a:solidFill>
                  <a:latin typeface="Verdana" panose="020B0604030504040204" pitchFamily="34" charset="0"/>
                </a:rPr>
                <a:t>Use Case Diagram</a:t>
              </a:r>
              <a:endParaRPr lang="en-US" sz="2400" b="1" i="1">
                <a:solidFill>
                  <a:srgbClr val="00264D"/>
                </a:solidFill>
                <a:latin typeface="Verdana" panose="020B0604030504040204" pitchFamily="34" charset="0"/>
              </a:endParaRPr>
            </a:p>
          </p:txBody>
        </p:sp>
      </p:grpSp>
      <p:grpSp>
        <p:nvGrpSpPr>
          <p:cNvPr id="4" name="Group 18"/>
          <p:cNvGrpSpPr>
            <a:grpSpLocks/>
          </p:cNvGrpSpPr>
          <p:nvPr/>
        </p:nvGrpSpPr>
        <p:grpSpPr bwMode="auto">
          <a:xfrm>
            <a:off x="6248400" y="1603375"/>
            <a:ext cx="1981200" cy="4035424"/>
            <a:chOff x="2208" y="1296"/>
            <a:chExt cx="1365" cy="2542"/>
          </a:xfrm>
        </p:grpSpPr>
        <p:sp>
          <p:nvSpPr>
            <p:cNvPr id="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7"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8"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9" name="Oval 23"/>
            <p:cNvSpPr>
              <a:spLocks noChangeArrowheads="1"/>
            </p:cNvSpPr>
            <p:nvPr/>
          </p:nvSpPr>
          <p:spPr bwMode="gray">
            <a:xfrm>
              <a:off x="2678" y="1296"/>
              <a:ext cx="404" cy="327"/>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10" name="Oval 24"/>
            <p:cNvSpPr>
              <a:spLocks noChangeArrowheads="1"/>
            </p:cNvSpPr>
            <p:nvPr/>
          </p:nvSpPr>
          <p:spPr bwMode="gray">
            <a:xfrm>
              <a:off x="2680" y="1299"/>
              <a:ext cx="393"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1"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2" name="Oval 26"/>
            <p:cNvSpPr>
              <a:spLocks noChangeArrowheads="1"/>
            </p:cNvSpPr>
            <p:nvPr/>
          </p:nvSpPr>
          <p:spPr bwMode="gray">
            <a:xfrm>
              <a:off x="2690" y="1305"/>
              <a:ext cx="363"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3"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4" name="Text Box 28"/>
            <p:cNvSpPr txBox="1">
              <a:spLocks noChangeArrowheads="1"/>
            </p:cNvSpPr>
            <p:nvPr/>
          </p:nvSpPr>
          <p:spPr bwMode="gray">
            <a:xfrm>
              <a:off x="2754"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3</a:t>
              </a:r>
              <a:endParaRPr lang="en-US">
                <a:solidFill>
                  <a:srgbClr val="00264D"/>
                </a:solidFill>
              </a:endParaRPr>
            </a:p>
          </p:txBody>
        </p:sp>
        <p:sp>
          <p:nvSpPr>
            <p:cNvPr id="15" name="Text Box 29"/>
            <p:cNvSpPr txBox="1">
              <a:spLocks noChangeArrowheads="1"/>
            </p:cNvSpPr>
            <p:nvPr/>
          </p:nvSpPr>
          <p:spPr bwMode="gray">
            <a:xfrm>
              <a:off x="2256" y="1776"/>
              <a:ext cx="1296" cy="1221"/>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Tuần tự</a:t>
              </a:r>
            </a:p>
            <a:p>
              <a:pPr algn="ctr" eaLnBrk="1" hangingPunct="1"/>
              <a:r>
                <a:rPr lang="en-US" sz="2400" b="1">
                  <a:solidFill>
                    <a:srgbClr val="00264D"/>
                  </a:solidFill>
                </a:rPr>
                <a:t>Sequence</a:t>
              </a:r>
            </a:p>
            <a:p>
              <a:pPr algn="ctr" eaLnBrk="1" hangingPunct="1"/>
              <a:r>
                <a:rPr lang="en-US" sz="2400" b="1">
                  <a:solidFill>
                    <a:srgbClr val="00264D"/>
                  </a:solidFill>
                </a:rPr>
                <a:t>Diagram </a:t>
              </a:r>
            </a:p>
            <a:p>
              <a:pPr eaLnBrk="1" hangingPunct="1">
                <a:buFont typeface="Wingdings" panose="05000000000000000000" pitchFamily="2" charset="2"/>
                <a:buChar char="v"/>
              </a:pPr>
              <a:endParaRPr lang="en-US" sz="2400" b="1">
                <a:solidFill>
                  <a:srgbClr val="00264D"/>
                </a:solidFill>
              </a:endParaRPr>
            </a:p>
          </p:txBody>
        </p:sp>
        <p:sp>
          <p:nvSpPr>
            <p:cNvPr id="16"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17" name="AutoShape 31"/>
            <p:cNvSpPr>
              <a:spLocks noChangeArrowheads="1"/>
            </p:cNvSpPr>
            <p:nvPr/>
          </p:nvSpPr>
          <p:spPr bwMode="gray">
            <a:xfrm>
              <a:off x="2238" y="3305"/>
              <a:ext cx="1305"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grpSp>
        <p:nvGrpSpPr>
          <p:cNvPr id="5" name="Group 32"/>
          <p:cNvGrpSpPr>
            <a:grpSpLocks/>
          </p:cNvGrpSpPr>
          <p:nvPr/>
        </p:nvGrpSpPr>
        <p:grpSpPr bwMode="auto">
          <a:xfrm>
            <a:off x="4114800" y="1603375"/>
            <a:ext cx="1981200" cy="4035424"/>
            <a:chOff x="3692" y="1296"/>
            <a:chExt cx="1367" cy="2542"/>
          </a:xfrm>
        </p:grpSpPr>
        <p:sp>
          <p:nvSpPr>
            <p:cNvPr id="18"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19"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0"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1"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7622" name="Group 37"/>
            <p:cNvGrpSpPr>
              <a:grpSpLocks/>
            </p:cNvGrpSpPr>
            <p:nvPr/>
          </p:nvGrpSpPr>
          <p:grpSpPr bwMode="auto">
            <a:xfrm>
              <a:off x="4166" y="1296"/>
              <a:ext cx="404" cy="395"/>
              <a:chOff x="1291" y="582"/>
              <a:chExt cx="666" cy="652"/>
            </a:xfrm>
          </p:grpSpPr>
          <p:sp>
            <p:nvSpPr>
              <p:cNvPr id="22"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23"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4"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5"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6"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27"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2</a:t>
              </a:r>
              <a:endParaRPr lang="en-US">
                <a:solidFill>
                  <a:srgbClr val="00264D"/>
                </a:solidFill>
              </a:endParaRPr>
            </a:p>
          </p:txBody>
        </p:sp>
        <p:sp>
          <p:nvSpPr>
            <p:cNvPr id="28"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rPr>
                <a:t>Biểu đồ Lớp</a:t>
              </a:r>
            </a:p>
            <a:p>
              <a:pPr algn="ctr" eaLnBrk="1" hangingPunct="1">
                <a:buFont typeface="Wingdings" panose="05000000000000000000" pitchFamily="2" charset="2"/>
                <a:buNone/>
              </a:pPr>
              <a:r>
                <a:rPr lang="en-US" sz="2400">
                  <a:solidFill>
                    <a:srgbClr val="00264D"/>
                  </a:solidFill>
                </a:rPr>
                <a:t> </a:t>
              </a:r>
              <a:r>
                <a:rPr lang="en-US" sz="2400" b="1">
                  <a:solidFill>
                    <a:srgbClr val="00264D"/>
                  </a:solidFill>
                </a:rPr>
                <a:t>Class </a:t>
              </a:r>
            </a:p>
            <a:p>
              <a:pPr algn="ctr" eaLnBrk="1" hangingPunct="1">
                <a:buFont typeface="Wingdings" panose="05000000000000000000" pitchFamily="2" charset="2"/>
                <a:buNone/>
              </a:pPr>
              <a:r>
                <a:rPr lang="en-US" sz="2400" b="1">
                  <a:solidFill>
                    <a:srgbClr val="00264D"/>
                  </a:solidFill>
                </a:rPr>
                <a:t>Diagram</a:t>
              </a:r>
            </a:p>
          </p:txBody>
        </p:sp>
        <p:sp>
          <p:nvSpPr>
            <p:cNvPr id="2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30"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grpSp>
        <p:nvGrpSpPr>
          <p:cNvPr id="31" name="Group 32"/>
          <p:cNvGrpSpPr>
            <a:grpSpLocks/>
          </p:cNvGrpSpPr>
          <p:nvPr/>
        </p:nvGrpSpPr>
        <p:grpSpPr bwMode="auto">
          <a:xfrm>
            <a:off x="8458200" y="1603375"/>
            <a:ext cx="1981200" cy="4035424"/>
            <a:chOff x="3692" y="1296"/>
            <a:chExt cx="1367" cy="2542"/>
          </a:xfrm>
        </p:grpSpPr>
        <p:sp>
          <p:nvSpPr>
            <p:cNvPr id="69665"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6"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7"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8"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7637" name="Group 37"/>
            <p:cNvGrpSpPr>
              <a:grpSpLocks/>
            </p:cNvGrpSpPr>
            <p:nvPr/>
          </p:nvGrpSpPr>
          <p:grpSpPr bwMode="auto">
            <a:xfrm>
              <a:off x="4166" y="1296"/>
              <a:ext cx="404" cy="395"/>
              <a:chOff x="1291" y="582"/>
              <a:chExt cx="666" cy="652"/>
            </a:xfrm>
          </p:grpSpPr>
          <p:sp>
            <p:nvSpPr>
              <p:cNvPr id="69670"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71"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2"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3"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4"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69675"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4</a:t>
              </a:r>
              <a:endParaRPr lang="en-US">
                <a:solidFill>
                  <a:srgbClr val="00264D"/>
                </a:solidFill>
              </a:endParaRPr>
            </a:p>
          </p:txBody>
        </p:sp>
        <p:sp>
          <p:nvSpPr>
            <p:cNvPr id="69676"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Hoạt động</a:t>
              </a:r>
            </a:p>
            <a:p>
              <a:pPr algn="ctr" eaLnBrk="1" hangingPunct="1"/>
              <a:r>
                <a:rPr lang="en-US" sz="2400">
                  <a:solidFill>
                    <a:srgbClr val="00264D"/>
                  </a:solidFill>
                </a:rPr>
                <a:t> </a:t>
              </a:r>
              <a:r>
                <a:rPr lang="en-US" sz="2400" b="1">
                  <a:solidFill>
                    <a:srgbClr val="00264D"/>
                  </a:solidFill>
                </a:rPr>
                <a:t>Activity </a:t>
              </a:r>
            </a:p>
            <a:p>
              <a:pPr algn="ctr" eaLnBrk="1" hangingPunct="1"/>
              <a:r>
                <a:rPr lang="en-US" sz="2400" b="1">
                  <a:solidFill>
                    <a:srgbClr val="00264D"/>
                  </a:solidFill>
                </a:rPr>
                <a:t>Diagram</a:t>
              </a:r>
            </a:p>
          </p:txBody>
        </p:sp>
        <p:sp>
          <p:nvSpPr>
            <p:cNvPr id="69677"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78"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sp>
        <p:nvSpPr>
          <p:cNvPr id="67647" name="AutoShape 63"/>
          <p:cNvSpPr>
            <a:spLocks noChangeArrowheads="1"/>
          </p:cNvSpPr>
          <p:nvPr/>
        </p:nvSpPr>
        <p:spPr bwMode="auto">
          <a:xfrm>
            <a:off x="9448800" y="5867400"/>
            <a:ext cx="914400" cy="762000"/>
          </a:xfrm>
          <a:prstGeom prst="chevron">
            <a:avLst>
              <a:gd name="adj" fmla="val 18911"/>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State</a:t>
            </a:r>
          </a:p>
        </p:txBody>
      </p:sp>
      <p:sp>
        <p:nvSpPr>
          <p:cNvPr id="67648" name="AutoShape 64"/>
          <p:cNvSpPr>
            <a:spLocks noChangeArrowheads="1"/>
          </p:cNvSpPr>
          <p:nvPr/>
        </p:nvSpPr>
        <p:spPr bwMode="auto">
          <a:xfrm>
            <a:off x="1981200" y="5867400"/>
            <a:ext cx="1295400" cy="762000"/>
          </a:xfrm>
          <a:prstGeom prst="chevron">
            <a:avLst>
              <a:gd name="adj" fmla="val 32080"/>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Component</a:t>
            </a:r>
          </a:p>
        </p:txBody>
      </p:sp>
      <p:sp>
        <p:nvSpPr>
          <p:cNvPr id="67649" name="AutoShape 65"/>
          <p:cNvSpPr>
            <a:spLocks noChangeArrowheads="1"/>
          </p:cNvSpPr>
          <p:nvPr/>
        </p:nvSpPr>
        <p:spPr bwMode="auto">
          <a:xfrm>
            <a:off x="3200400" y="5867400"/>
            <a:ext cx="1600200" cy="762000"/>
          </a:xfrm>
          <a:prstGeom prst="chevron">
            <a:avLst>
              <a:gd name="adj" fmla="val 31043"/>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Deployment</a:t>
            </a:r>
          </a:p>
        </p:txBody>
      </p:sp>
      <p:sp>
        <p:nvSpPr>
          <p:cNvPr id="67650" name="AutoShape 66"/>
          <p:cNvSpPr>
            <a:spLocks noChangeArrowheads="1"/>
          </p:cNvSpPr>
          <p:nvPr/>
        </p:nvSpPr>
        <p:spPr bwMode="auto">
          <a:xfrm>
            <a:off x="4800600" y="5867400"/>
            <a:ext cx="1828800" cy="762000"/>
          </a:xfrm>
          <a:prstGeom prst="chevron">
            <a:avLst>
              <a:gd name="adj" fmla="val 23389"/>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Communication</a:t>
            </a:r>
          </a:p>
        </p:txBody>
      </p:sp>
      <p:sp>
        <p:nvSpPr>
          <p:cNvPr id="67651" name="AutoShape 67"/>
          <p:cNvSpPr>
            <a:spLocks noChangeArrowheads="1"/>
          </p:cNvSpPr>
          <p:nvPr/>
        </p:nvSpPr>
        <p:spPr bwMode="auto">
          <a:xfrm>
            <a:off x="8229600" y="5867400"/>
            <a:ext cx="1219200" cy="762000"/>
          </a:xfrm>
          <a:prstGeom prst="chevron">
            <a:avLst>
              <a:gd name="adj" fmla="val 26141"/>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Timing</a:t>
            </a:r>
          </a:p>
        </p:txBody>
      </p:sp>
      <p:sp>
        <p:nvSpPr>
          <p:cNvPr id="67652" name="AutoShape 68"/>
          <p:cNvSpPr>
            <a:spLocks noChangeArrowheads="1"/>
          </p:cNvSpPr>
          <p:nvPr/>
        </p:nvSpPr>
        <p:spPr bwMode="auto">
          <a:xfrm>
            <a:off x="6629400" y="5867400"/>
            <a:ext cx="1600200" cy="762000"/>
          </a:xfrm>
          <a:prstGeom prst="chevron">
            <a:avLst>
              <a:gd name="adj" fmla="val 30431"/>
            </a:avLst>
          </a:prstGeom>
          <a:gradFill rotWithShape="1">
            <a:gsLst>
              <a:gs pos="0">
                <a:schemeClr val="accent2"/>
              </a:gs>
              <a:gs pos="50000">
                <a:schemeClr val="bg1"/>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Collaboration</a:t>
            </a:r>
          </a:p>
        </p:txBody>
      </p:sp>
      <p:sp>
        <p:nvSpPr>
          <p:cNvPr id="67653" name="Rectangle 69"/>
          <p:cNvSpPr>
            <a:spLocks noChangeArrowheads="1"/>
          </p:cNvSpPr>
          <p:nvPr/>
        </p:nvSpPr>
        <p:spPr bwMode="auto">
          <a:xfrm>
            <a:off x="1524000" y="1524000"/>
            <a:ext cx="9144000" cy="5334000"/>
          </a:xfrm>
          <a:prstGeom prst="rect">
            <a:avLst/>
          </a:prstGeom>
          <a:solidFill>
            <a:schemeClr val="bg2">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8"/>
          <p:cNvGrpSpPr>
            <a:grpSpLocks/>
          </p:cNvGrpSpPr>
          <p:nvPr/>
        </p:nvGrpSpPr>
        <p:grpSpPr bwMode="auto">
          <a:xfrm>
            <a:off x="6248400" y="1595438"/>
            <a:ext cx="1981200" cy="4035426"/>
            <a:chOff x="2208" y="1296"/>
            <a:chExt cx="1365" cy="2542"/>
          </a:xfrm>
        </p:grpSpPr>
        <p:sp>
          <p:nvSpPr>
            <p:cNvPr id="6965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2"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4"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5" name="Oval 23"/>
            <p:cNvSpPr>
              <a:spLocks noChangeArrowheads="1"/>
            </p:cNvSpPr>
            <p:nvPr/>
          </p:nvSpPr>
          <p:spPr bwMode="gray">
            <a:xfrm>
              <a:off x="2678" y="1296"/>
              <a:ext cx="404" cy="327"/>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56" name="Oval 24"/>
            <p:cNvSpPr>
              <a:spLocks noChangeArrowheads="1"/>
            </p:cNvSpPr>
            <p:nvPr/>
          </p:nvSpPr>
          <p:spPr bwMode="gray">
            <a:xfrm>
              <a:off x="2680" y="1299"/>
              <a:ext cx="393"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8" name="Oval 26"/>
            <p:cNvSpPr>
              <a:spLocks noChangeArrowheads="1"/>
            </p:cNvSpPr>
            <p:nvPr/>
          </p:nvSpPr>
          <p:spPr bwMode="gray">
            <a:xfrm>
              <a:off x="2690" y="1305"/>
              <a:ext cx="363"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9"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60" name="Text Box 28"/>
            <p:cNvSpPr txBox="1">
              <a:spLocks noChangeArrowheads="1"/>
            </p:cNvSpPr>
            <p:nvPr/>
          </p:nvSpPr>
          <p:spPr bwMode="gray">
            <a:xfrm>
              <a:off x="2754"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3</a:t>
              </a:r>
              <a:endParaRPr lang="en-US">
                <a:solidFill>
                  <a:srgbClr val="00264D"/>
                </a:solidFill>
              </a:endParaRPr>
            </a:p>
          </p:txBody>
        </p:sp>
        <p:sp>
          <p:nvSpPr>
            <p:cNvPr id="69661" name="Text Box 29"/>
            <p:cNvSpPr txBox="1">
              <a:spLocks noChangeArrowheads="1"/>
            </p:cNvSpPr>
            <p:nvPr/>
          </p:nvSpPr>
          <p:spPr bwMode="gray">
            <a:xfrm>
              <a:off x="2256" y="1776"/>
              <a:ext cx="1296" cy="1221"/>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Tuần tự</a:t>
              </a:r>
            </a:p>
            <a:p>
              <a:pPr algn="ctr" eaLnBrk="1" hangingPunct="1"/>
              <a:r>
                <a:rPr lang="en-US" sz="2400" b="1">
                  <a:solidFill>
                    <a:srgbClr val="00264D"/>
                  </a:solidFill>
                </a:rPr>
                <a:t>Sequence</a:t>
              </a:r>
            </a:p>
            <a:p>
              <a:pPr algn="ctr" eaLnBrk="1" hangingPunct="1"/>
              <a:r>
                <a:rPr lang="en-US" sz="2400" b="1">
                  <a:solidFill>
                    <a:srgbClr val="00264D"/>
                  </a:solidFill>
                </a:rPr>
                <a:t>Diagram </a:t>
              </a:r>
            </a:p>
            <a:p>
              <a:pPr eaLnBrk="1" hangingPunct="1">
                <a:buFont typeface="Wingdings" panose="05000000000000000000" pitchFamily="2" charset="2"/>
                <a:buChar char="v"/>
              </a:pPr>
              <a:endParaRPr lang="en-US" sz="2400" b="1">
                <a:solidFill>
                  <a:srgbClr val="00264D"/>
                </a:solidFill>
              </a:endParaRPr>
            </a:p>
          </p:txBody>
        </p:sp>
        <p:sp>
          <p:nvSpPr>
            <p:cNvPr id="6966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3" name="AutoShape 31"/>
            <p:cNvSpPr>
              <a:spLocks noChangeArrowheads="1"/>
            </p:cNvSpPr>
            <p:nvPr/>
          </p:nvSpPr>
          <p:spPr bwMode="gray">
            <a:xfrm>
              <a:off x="2238" y="3305"/>
              <a:ext cx="1305"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sp>
        <p:nvSpPr>
          <p:cNvPr id="67669" name="AutoShape 85"/>
          <p:cNvSpPr>
            <a:spLocks noChangeArrowheads="1"/>
          </p:cNvSpPr>
          <p:nvPr/>
        </p:nvSpPr>
        <p:spPr bwMode="auto">
          <a:xfrm>
            <a:off x="1752600" y="1905000"/>
            <a:ext cx="3810000" cy="3429000"/>
          </a:xfrm>
          <a:prstGeom prst="wedgeRoundRectCallout">
            <a:avLst>
              <a:gd name="adj1" fmla="val 69583"/>
              <a:gd name="adj2" fmla="val 8102"/>
              <a:gd name="adj3" fmla="val 16667"/>
            </a:avLst>
          </a:prstGeom>
          <a:gradFill rotWithShape="1">
            <a:gsLst>
              <a:gs pos="0">
                <a:schemeClr val="accent2"/>
              </a:gs>
              <a:gs pos="100000">
                <a:schemeClr val="bg1"/>
              </a:gs>
            </a:gsLst>
            <a:lin ang="5400000" scaled="1"/>
          </a:gradFill>
          <a:ln w="9525">
            <a:solidFill>
              <a:schemeClr val="tx1"/>
            </a:solidFill>
            <a:miter lim="800000"/>
            <a:headEnd/>
            <a:tailEnd/>
          </a:ln>
          <a:effectLst>
            <a:outerShdw dist="107763" dir="2700000" algn="ctr" rotWithShape="0">
              <a:srgbClr val="113EFB">
                <a:alpha val="50000"/>
              </a:srgbClr>
            </a:outerShdw>
          </a:effectLst>
        </p:spPr>
        <p:txBody>
          <a:bodyPr/>
          <a:lstStyle/>
          <a:p>
            <a:pPr>
              <a:spcBef>
                <a:spcPct val="15000"/>
              </a:spcBef>
              <a:spcAft>
                <a:spcPct val="15000"/>
              </a:spcAft>
              <a:buFontTx/>
              <a:buChar char="•"/>
            </a:pPr>
            <a:r>
              <a:rPr lang="en-US" sz="2400"/>
              <a:t> Mô tả sự tương tác của các đối tượng theo trình tự về thời gian.</a:t>
            </a:r>
          </a:p>
          <a:p>
            <a:pPr>
              <a:spcBef>
                <a:spcPct val="15000"/>
              </a:spcBef>
              <a:spcAft>
                <a:spcPct val="15000"/>
              </a:spcAft>
              <a:buFontTx/>
              <a:buChar char="•"/>
            </a:pPr>
            <a:r>
              <a:rPr lang="en-US" sz="2400"/>
              <a:t> Có sự liên kết chặt chẽ với biểu đồ lớp.</a:t>
            </a:r>
          </a:p>
          <a:p>
            <a:pPr>
              <a:spcBef>
                <a:spcPct val="15000"/>
              </a:spcBef>
              <a:spcAft>
                <a:spcPct val="15000"/>
              </a:spcAft>
              <a:buFontTx/>
              <a:buChar char="•"/>
            </a:pPr>
            <a:r>
              <a:rPr lang="en-US" sz="2400"/>
              <a:t> Mỗi biểu đồ tuần tự mô tả một tình huống xử lý.</a:t>
            </a:r>
          </a:p>
        </p:txBody>
      </p:sp>
    </p:spTree>
    <p:extLst>
      <p:ext uri="{BB962C8B-B14F-4D97-AF65-F5344CB8AC3E}">
        <p14:creationId xmlns:p14="http://schemas.microsoft.com/office/powerpoint/2010/main" val="255496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669"/>
                                        </p:tgtEl>
                                        <p:attrNameLst>
                                          <p:attrName>style.visibility</p:attrName>
                                        </p:attrNameLst>
                                      </p:cBhvr>
                                      <p:to>
                                        <p:strVal val="visible"/>
                                      </p:to>
                                    </p:set>
                                    <p:animEffect transition="in" filter="fade">
                                      <p:cBhvr>
                                        <p:cTn id="7" dur="2000"/>
                                        <p:tgtEl>
                                          <p:spTgt spid="6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119" y="976352"/>
            <a:ext cx="5944333" cy="782659"/>
          </a:xfrm>
        </p:spPr>
        <p:txBody>
          <a:bodyPr anchor="ctr">
            <a:normAutofit/>
          </a:bodyPr>
          <a:lstStyle/>
          <a:p>
            <a:pPr algn="ctr"/>
            <a:r>
              <a:rPr lang="en-US" b="1" i="1" dirty="0" smtClean="0">
                <a:latin typeface="Times New Roman" panose="02020603050405020304" pitchFamily="18" charset="0"/>
                <a:cs typeface="Times New Roman" panose="02020603050405020304" pitchFamily="18" charset="0"/>
              </a:rPr>
              <a:t>Nội dung</a:t>
            </a:r>
            <a:endParaRPr lang="en-US" b="1" i="1" dirty="0">
              <a:latin typeface="Times New Roman" panose="02020603050405020304" pitchFamily="18" charset="0"/>
              <a:cs typeface="Times New Roman" panose="02020603050405020304" pitchFamily="18" charset="0"/>
            </a:endParaRPr>
          </a:p>
        </p:txBody>
      </p:sp>
      <p:grpSp>
        <p:nvGrpSpPr>
          <p:cNvPr id="74" name="Group 3"/>
          <p:cNvGrpSpPr>
            <a:grpSpLocks/>
          </p:cNvGrpSpPr>
          <p:nvPr/>
        </p:nvGrpSpPr>
        <p:grpSpPr bwMode="auto">
          <a:xfrm>
            <a:off x="3474720" y="2235079"/>
            <a:ext cx="762000" cy="665162"/>
            <a:chOff x="1110" y="2656"/>
            <a:chExt cx="1549" cy="1351"/>
          </a:xfrm>
        </p:grpSpPr>
        <p:sp>
          <p:nvSpPr>
            <p:cNvPr id="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7"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Arial" charset="0"/>
                <a:cs typeface="+mn-cs"/>
              </a:endParaRPr>
            </a:p>
          </p:txBody>
        </p:sp>
      </p:grpSp>
      <p:grpSp>
        <p:nvGrpSpPr>
          <p:cNvPr id="78" name="Group 7"/>
          <p:cNvGrpSpPr>
            <a:grpSpLocks/>
          </p:cNvGrpSpPr>
          <p:nvPr/>
        </p:nvGrpSpPr>
        <p:grpSpPr bwMode="auto">
          <a:xfrm>
            <a:off x="3474720" y="3149479"/>
            <a:ext cx="762000" cy="665162"/>
            <a:chOff x="3174" y="2656"/>
            <a:chExt cx="1549" cy="1351"/>
          </a:xfrm>
        </p:grpSpPr>
        <p:sp>
          <p:nvSpPr>
            <p:cNvPr id="7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1"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Arial" charset="0"/>
                <a:cs typeface="+mn-cs"/>
              </a:endParaRPr>
            </a:p>
          </p:txBody>
        </p:sp>
      </p:grpSp>
      <p:sp>
        <p:nvSpPr>
          <p:cNvPr id="82" name="Line 11"/>
          <p:cNvSpPr>
            <a:spLocks noChangeShapeType="1"/>
          </p:cNvSpPr>
          <p:nvPr/>
        </p:nvSpPr>
        <p:spPr bwMode="auto">
          <a:xfrm>
            <a:off x="4084320" y="2844679"/>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 name="Text Box 12"/>
          <p:cNvSpPr txBox="1">
            <a:spLocks noChangeArrowheads="1"/>
          </p:cNvSpPr>
          <p:nvPr/>
        </p:nvSpPr>
        <p:spPr bwMode="auto">
          <a:xfrm>
            <a:off x="4465320" y="2311279"/>
            <a:ext cx="4340225" cy="457200"/>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dirty="0">
                <a:solidFill>
                  <a:srgbClr val="606060"/>
                </a:solidFill>
              </a:rPr>
              <a:t>Giới thiệu tổng quan về UML</a:t>
            </a:r>
          </a:p>
        </p:txBody>
      </p:sp>
      <p:sp>
        <p:nvSpPr>
          <p:cNvPr id="84" name="Text Box 13"/>
          <p:cNvSpPr txBox="1">
            <a:spLocks noChangeArrowheads="1"/>
          </p:cNvSpPr>
          <p:nvPr/>
        </p:nvSpPr>
        <p:spPr bwMode="gray">
          <a:xfrm>
            <a:off x="3671570" y="2333504"/>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dirty="0">
                <a:solidFill>
                  <a:schemeClr val="bg1"/>
                </a:solidFill>
              </a:rPr>
              <a:t>1</a:t>
            </a:r>
          </a:p>
        </p:txBody>
      </p:sp>
      <p:sp>
        <p:nvSpPr>
          <p:cNvPr id="85" name="Line 14"/>
          <p:cNvSpPr>
            <a:spLocks noChangeShapeType="1"/>
          </p:cNvSpPr>
          <p:nvPr/>
        </p:nvSpPr>
        <p:spPr bwMode="auto">
          <a:xfrm>
            <a:off x="4084320" y="3759079"/>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 name="Text Box 15"/>
          <p:cNvSpPr txBox="1">
            <a:spLocks noChangeArrowheads="1"/>
          </p:cNvSpPr>
          <p:nvPr/>
        </p:nvSpPr>
        <p:spPr bwMode="auto">
          <a:xfrm>
            <a:off x="4462145" y="3189359"/>
            <a:ext cx="2733441" cy="461665"/>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dirty="0" smtClean="0">
                <a:solidFill>
                  <a:srgbClr val="606060"/>
                </a:solidFill>
              </a:rPr>
              <a:t>Biểu đồ Use case</a:t>
            </a:r>
            <a:endParaRPr lang="en-US" sz="2400" b="1" dirty="0">
              <a:solidFill>
                <a:srgbClr val="606060"/>
              </a:solidFill>
            </a:endParaRPr>
          </a:p>
        </p:txBody>
      </p:sp>
      <p:sp>
        <p:nvSpPr>
          <p:cNvPr id="87" name="Text Box 16"/>
          <p:cNvSpPr txBox="1">
            <a:spLocks noChangeArrowheads="1"/>
          </p:cNvSpPr>
          <p:nvPr/>
        </p:nvSpPr>
        <p:spPr bwMode="gray">
          <a:xfrm>
            <a:off x="3671570" y="3247904"/>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dirty="0">
                <a:solidFill>
                  <a:schemeClr val="bg1"/>
                </a:solidFill>
              </a:rPr>
              <a:t>2</a:t>
            </a:r>
          </a:p>
        </p:txBody>
      </p:sp>
      <p:grpSp>
        <p:nvGrpSpPr>
          <p:cNvPr id="88" name="Group 17"/>
          <p:cNvGrpSpPr>
            <a:grpSpLocks/>
          </p:cNvGrpSpPr>
          <p:nvPr/>
        </p:nvGrpSpPr>
        <p:grpSpPr bwMode="auto">
          <a:xfrm>
            <a:off x="3474720" y="4041654"/>
            <a:ext cx="762000" cy="665162"/>
            <a:chOff x="1110" y="2656"/>
            <a:chExt cx="1549" cy="1351"/>
          </a:xfrm>
        </p:grpSpPr>
        <p:sp>
          <p:nvSpPr>
            <p:cNvPr id="8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1"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Arial" charset="0"/>
                <a:cs typeface="+mn-cs"/>
              </a:endParaRPr>
            </a:p>
          </p:txBody>
        </p:sp>
      </p:grpSp>
      <p:grpSp>
        <p:nvGrpSpPr>
          <p:cNvPr id="92" name="Group 21"/>
          <p:cNvGrpSpPr>
            <a:grpSpLocks/>
          </p:cNvGrpSpPr>
          <p:nvPr/>
        </p:nvGrpSpPr>
        <p:grpSpPr bwMode="auto">
          <a:xfrm>
            <a:off x="3474720" y="4956054"/>
            <a:ext cx="762000" cy="665162"/>
            <a:chOff x="3174" y="2656"/>
            <a:chExt cx="1549" cy="1351"/>
          </a:xfrm>
        </p:grpSpPr>
        <p:sp>
          <p:nvSpPr>
            <p:cNvPr id="9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5"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Arial" charset="0"/>
                <a:cs typeface="+mn-cs"/>
              </a:endParaRPr>
            </a:p>
          </p:txBody>
        </p:sp>
      </p:grpSp>
      <p:sp>
        <p:nvSpPr>
          <p:cNvPr id="96" name="Line 25"/>
          <p:cNvSpPr>
            <a:spLocks noChangeShapeType="1"/>
          </p:cNvSpPr>
          <p:nvPr/>
        </p:nvSpPr>
        <p:spPr bwMode="auto">
          <a:xfrm>
            <a:off x="4084320" y="4651254"/>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 name="Text Box 26"/>
          <p:cNvSpPr txBox="1">
            <a:spLocks noChangeArrowheads="1"/>
          </p:cNvSpPr>
          <p:nvPr/>
        </p:nvSpPr>
        <p:spPr bwMode="auto">
          <a:xfrm>
            <a:off x="4465320" y="4117854"/>
            <a:ext cx="3501280" cy="461665"/>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dirty="0" smtClean="0">
                <a:solidFill>
                  <a:srgbClr val="606060"/>
                </a:solidFill>
              </a:rPr>
              <a:t>Biểu đồ Class diagram</a:t>
            </a:r>
            <a:endParaRPr lang="en-US" sz="2400" b="1" dirty="0">
              <a:solidFill>
                <a:srgbClr val="606060"/>
              </a:solidFill>
            </a:endParaRPr>
          </a:p>
        </p:txBody>
      </p:sp>
      <p:sp>
        <p:nvSpPr>
          <p:cNvPr id="98" name="Text Box 27"/>
          <p:cNvSpPr txBox="1">
            <a:spLocks noChangeArrowheads="1"/>
          </p:cNvSpPr>
          <p:nvPr/>
        </p:nvSpPr>
        <p:spPr bwMode="gray">
          <a:xfrm>
            <a:off x="3671570" y="41400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a:solidFill>
                  <a:schemeClr val="bg1"/>
                </a:solidFill>
              </a:rPr>
              <a:t>3</a:t>
            </a:r>
          </a:p>
        </p:txBody>
      </p:sp>
      <p:sp>
        <p:nvSpPr>
          <p:cNvPr id="99" name="Line 28"/>
          <p:cNvSpPr>
            <a:spLocks noChangeShapeType="1"/>
          </p:cNvSpPr>
          <p:nvPr/>
        </p:nvSpPr>
        <p:spPr bwMode="auto">
          <a:xfrm>
            <a:off x="4084320" y="5565654"/>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 name="Text Box 29"/>
          <p:cNvSpPr txBox="1">
            <a:spLocks noChangeArrowheads="1"/>
          </p:cNvSpPr>
          <p:nvPr/>
        </p:nvSpPr>
        <p:spPr bwMode="auto">
          <a:xfrm>
            <a:off x="4465320" y="5032254"/>
            <a:ext cx="4132863" cy="461665"/>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dirty="0" smtClean="0">
                <a:solidFill>
                  <a:srgbClr val="606060"/>
                </a:solidFill>
              </a:rPr>
              <a:t>Biểu đồ Sequence diagram</a:t>
            </a:r>
            <a:endParaRPr lang="en-US" sz="2400" b="1" dirty="0">
              <a:solidFill>
                <a:srgbClr val="606060"/>
              </a:solidFill>
            </a:endParaRPr>
          </a:p>
        </p:txBody>
      </p:sp>
      <p:sp>
        <p:nvSpPr>
          <p:cNvPr id="101" name="Text Box 30"/>
          <p:cNvSpPr txBox="1">
            <a:spLocks noChangeArrowheads="1"/>
          </p:cNvSpPr>
          <p:nvPr/>
        </p:nvSpPr>
        <p:spPr bwMode="gray">
          <a:xfrm>
            <a:off x="3671570" y="5054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a:solidFill>
                  <a:schemeClr val="bg1"/>
                </a:solidFill>
              </a:rPr>
              <a:t>4</a:t>
            </a:r>
          </a:p>
        </p:txBody>
      </p:sp>
      <p:grpSp>
        <p:nvGrpSpPr>
          <p:cNvPr id="102" name="Group 17"/>
          <p:cNvGrpSpPr>
            <a:grpSpLocks/>
          </p:cNvGrpSpPr>
          <p:nvPr/>
        </p:nvGrpSpPr>
        <p:grpSpPr bwMode="auto">
          <a:xfrm>
            <a:off x="3474720" y="5849816"/>
            <a:ext cx="762000" cy="665163"/>
            <a:chOff x="1110" y="2656"/>
            <a:chExt cx="1549" cy="1351"/>
          </a:xfrm>
        </p:grpSpPr>
        <p:sp>
          <p:nvSpPr>
            <p:cNvPr id="10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0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05"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Arial" charset="0"/>
                <a:cs typeface="+mn-cs"/>
              </a:endParaRPr>
            </a:p>
          </p:txBody>
        </p:sp>
      </p:grpSp>
      <p:sp>
        <p:nvSpPr>
          <p:cNvPr id="106" name="Line 25"/>
          <p:cNvSpPr>
            <a:spLocks noChangeShapeType="1"/>
          </p:cNvSpPr>
          <p:nvPr/>
        </p:nvSpPr>
        <p:spPr bwMode="auto">
          <a:xfrm>
            <a:off x="4084320" y="6459416"/>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Text Box 26"/>
          <p:cNvSpPr txBox="1">
            <a:spLocks noChangeArrowheads="1"/>
          </p:cNvSpPr>
          <p:nvPr/>
        </p:nvSpPr>
        <p:spPr bwMode="auto">
          <a:xfrm>
            <a:off x="4414651" y="5945956"/>
            <a:ext cx="3780009" cy="461665"/>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dirty="0" smtClean="0">
                <a:solidFill>
                  <a:srgbClr val="606060"/>
                </a:solidFill>
              </a:rPr>
              <a:t>Biểu đồ Activity diagram</a:t>
            </a:r>
            <a:endParaRPr lang="en-US" sz="2400" b="1" dirty="0">
              <a:solidFill>
                <a:srgbClr val="606060"/>
              </a:solidFill>
            </a:endParaRPr>
          </a:p>
        </p:txBody>
      </p:sp>
      <p:sp>
        <p:nvSpPr>
          <p:cNvPr id="108" name="Text Box 27"/>
          <p:cNvSpPr txBox="1">
            <a:spLocks noChangeArrowheads="1"/>
          </p:cNvSpPr>
          <p:nvPr/>
        </p:nvSpPr>
        <p:spPr bwMode="gray">
          <a:xfrm>
            <a:off x="3703320" y="5926016"/>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a:solidFill>
                  <a:schemeClr val="bg1"/>
                </a:solidFill>
              </a:rPr>
              <a:t>5</a:t>
            </a:r>
          </a:p>
        </p:txBody>
      </p:sp>
    </p:spTree>
    <p:extLst>
      <p:ext uri="{BB962C8B-B14F-4D97-AF65-F5344CB8AC3E}">
        <p14:creationId xmlns:p14="http://schemas.microsoft.com/office/powerpoint/2010/main" val="343552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anim calcmode="lin" valueType="num">
                                      <p:cBhvr>
                                        <p:cTn id="8" dur="2000" fill="hold"/>
                                        <p:tgtEl>
                                          <p:spTgt spid="74"/>
                                        </p:tgtEl>
                                        <p:attrNameLst>
                                          <p:attrName>ppt_x</p:attrName>
                                        </p:attrNameLst>
                                      </p:cBhvr>
                                      <p:tavLst>
                                        <p:tav tm="0">
                                          <p:val>
                                            <p:strVal val="#ppt_x"/>
                                          </p:val>
                                        </p:tav>
                                        <p:tav tm="100000">
                                          <p:val>
                                            <p:strVal val="#ppt_x"/>
                                          </p:val>
                                        </p:tav>
                                      </p:tavLst>
                                    </p:anim>
                                    <p:anim calcmode="lin" valueType="num">
                                      <p:cBhvr>
                                        <p:cTn id="9" dur="2000" fill="hold"/>
                                        <p:tgtEl>
                                          <p:spTgt spid="7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7" presetClass="entr" presetSubtype="0" fill="hold" nodeType="after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1000"/>
                                        <p:tgtEl>
                                          <p:spTgt spid="78"/>
                                        </p:tgtEl>
                                      </p:cBhvr>
                                    </p:animEffect>
                                    <p:anim calcmode="lin" valueType="num">
                                      <p:cBhvr>
                                        <p:cTn id="14" dur="1000" fill="hold"/>
                                        <p:tgtEl>
                                          <p:spTgt spid="78"/>
                                        </p:tgtEl>
                                        <p:attrNameLst>
                                          <p:attrName>ppt_x</p:attrName>
                                        </p:attrNameLst>
                                      </p:cBhvr>
                                      <p:tavLst>
                                        <p:tav tm="0">
                                          <p:val>
                                            <p:strVal val="#ppt_x"/>
                                          </p:val>
                                        </p:tav>
                                        <p:tav tm="100000">
                                          <p:val>
                                            <p:strVal val="#ppt_x"/>
                                          </p:val>
                                        </p:tav>
                                      </p:tavLst>
                                    </p:anim>
                                    <p:anim calcmode="lin" valueType="num">
                                      <p:cBhvr>
                                        <p:cTn id="15" dur="1000" fill="hold"/>
                                        <p:tgtEl>
                                          <p:spTgt spid="78"/>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1000"/>
                                        <p:tgtEl>
                                          <p:spTgt spid="82"/>
                                        </p:tgtEl>
                                      </p:cBhvr>
                                    </p:animEffect>
                                    <p:anim calcmode="lin" valueType="num">
                                      <p:cBhvr>
                                        <p:cTn id="19" dur="1000" fill="hold"/>
                                        <p:tgtEl>
                                          <p:spTgt spid="82"/>
                                        </p:tgtEl>
                                        <p:attrNameLst>
                                          <p:attrName>ppt_x</p:attrName>
                                        </p:attrNameLst>
                                      </p:cBhvr>
                                      <p:tavLst>
                                        <p:tav tm="0">
                                          <p:val>
                                            <p:strVal val="#ppt_x"/>
                                          </p:val>
                                        </p:tav>
                                        <p:tav tm="100000">
                                          <p:val>
                                            <p:strVal val="#ppt_x"/>
                                          </p:val>
                                        </p:tav>
                                      </p:tavLst>
                                    </p:anim>
                                    <p:anim calcmode="lin" valueType="num">
                                      <p:cBhvr>
                                        <p:cTn id="20" dur="1000" fill="hold"/>
                                        <p:tgtEl>
                                          <p:spTgt spid="82"/>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1000"/>
                                        <p:tgtEl>
                                          <p:spTgt spid="83"/>
                                        </p:tgtEl>
                                      </p:cBhvr>
                                    </p:animEffect>
                                    <p:anim calcmode="lin" valueType="num">
                                      <p:cBhvr>
                                        <p:cTn id="24" dur="1000" fill="hold"/>
                                        <p:tgtEl>
                                          <p:spTgt spid="83"/>
                                        </p:tgtEl>
                                        <p:attrNameLst>
                                          <p:attrName>ppt_x</p:attrName>
                                        </p:attrNameLst>
                                      </p:cBhvr>
                                      <p:tavLst>
                                        <p:tav tm="0">
                                          <p:val>
                                            <p:strVal val="#ppt_x"/>
                                          </p:val>
                                        </p:tav>
                                        <p:tav tm="100000">
                                          <p:val>
                                            <p:strVal val="#ppt_x"/>
                                          </p:val>
                                        </p:tav>
                                      </p:tavLst>
                                    </p:anim>
                                    <p:anim calcmode="lin" valueType="num">
                                      <p:cBhvr>
                                        <p:cTn id="25" dur="1000" fill="hold"/>
                                        <p:tgtEl>
                                          <p:spTgt spid="8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1000"/>
                                        <p:tgtEl>
                                          <p:spTgt spid="84"/>
                                        </p:tgtEl>
                                      </p:cBhvr>
                                    </p:animEffect>
                                    <p:anim calcmode="lin" valueType="num">
                                      <p:cBhvr>
                                        <p:cTn id="29" dur="1000" fill="hold"/>
                                        <p:tgtEl>
                                          <p:spTgt spid="84"/>
                                        </p:tgtEl>
                                        <p:attrNameLst>
                                          <p:attrName>ppt_x</p:attrName>
                                        </p:attrNameLst>
                                      </p:cBhvr>
                                      <p:tavLst>
                                        <p:tav tm="0">
                                          <p:val>
                                            <p:strVal val="#ppt_x"/>
                                          </p:val>
                                        </p:tav>
                                        <p:tav tm="100000">
                                          <p:val>
                                            <p:strVal val="#ppt_x"/>
                                          </p:val>
                                        </p:tav>
                                      </p:tavLst>
                                    </p:anim>
                                    <p:anim calcmode="lin" valueType="num">
                                      <p:cBhvr>
                                        <p:cTn id="30" dur="1000" fill="hold"/>
                                        <p:tgtEl>
                                          <p:spTgt spid="84"/>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fade">
                                      <p:cBhvr>
                                        <p:cTn id="33" dur="1000"/>
                                        <p:tgtEl>
                                          <p:spTgt spid="85"/>
                                        </p:tgtEl>
                                      </p:cBhvr>
                                    </p:animEffect>
                                    <p:anim calcmode="lin" valueType="num">
                                      <p:cBhvr>
                                        <p:cTn id="34" dur="1000" fill="hold"/>
                                        <p:tgtEl>
                                          <p:spTgt spid="85"/>
                                        </p:tgtEl>
                                        <p:attrNameLst>
                                          <p:attrName>ppt_x</p:attrName>
                                        </p:attrNameLst>
                                      </p:cBhvr>
                                      <p:tavLst>
                                        <p:tav tm="0">
                                          <p:val>
                                            <p:strVal val="#ppt_x"/>
                                          </p:val>
                                        </p:tav>
                                        <p:tav tm="100000">
                                          <p:val>
                                            <p:strVal val="#ppt_x"/>
                                          </p:val>
                                        </p:tav>
                                      </p:tavLst>
                                    </p:anim>
                                    <p:anim calcmode="lin" valueType="num">
                                      <p:cBhvr>
                                        <p:cTn id="35" dur="1000" fill="hold"/>
                                        <p:tgtEl>
                                          <p:spTgt spid="85"/>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1000"/>
                                        <p:tgtEl>
                                          <p:spTgt spid="86"/>
                                        </p:tgtEl>
                                      </p:cBhvr>
                                    </p:animEffect>
                                    <p:anim calcmode="lin" valueType="num">
                                      <p:cBhvr>
                                        <p:cTn id="39" dur="1000" fill="hold"/>
                                        <p:tgtEl>
                                          <p:spTgt spid="86"/>
                                        </p:tgtEl>
                                        <p:attrNameLst>
                                          <p:attrName>ppt_x</p:attrName>
                                        </p:attrNameLst>
                                      </p:cBhvr>
                                      <p:tavLst>
                                        <p:tav tm="0">
                                          <p:val>
                                            <p:strVal val="#ppt_x"/>
                                          </p:val>
                                        </p:tav>
                                        <p:tav tm="100000">
                                          <p:val>
                                            <p:strVal val="#ppt_x"/>
                                          </p:val>
                                        </p:tav>
                                      </p:tavLst>
                                    </p:anim>
                                    <p:anim calcmode="lin" valueType="num">
                                      <p:cBhvr>
                                        <p:cTn id="40" dur="1000" fill="hold"/>
                                        <p:tgtEl>
                                          <p:spTgt spid="86"/>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fade">
                                      <p:cBhvr>
                                        <p:cTn id="43" dur="1000"/>
                                        <p:tgtEl>
                                          <p:spTgt spid="87"/>
                                        </p:tgtEl>
                                      </p:cBhvr>
                                    </p:animEffect>
                                    <p:anim calcmode="lin" valueType="num">
                                      <p:cBhvr>
                                        <p:cTn id="44" dur="1000" fill="hold"/>
                                        <p:tgtEl>
                                          <p:spTgt spid="87"/>
                                        </p:tgtEl>
                                        <p:attrNameLst>
                                          <p:attrName>ppt_x</p:attrName>
                                        </p:attrNameLst>
                                      </p:cBhvr>
                                      <p:tavLst>
                                        <p:tav tm="0">
                                          <p:val>
                                            <p:strVal val="#ppt_x"/>
                                          </p:val>
                                        </p:tav>
                                        <p:tav tm="100000">
                                          <p:val>
                                            <p:strVal val="#ppt_x"/>
                                          </p:val>
                                        </p:tav>
                                      </p:tavLst>
                                    </p:anim>
                                    <p:anim calcmode="lin" valueType="num">
                                      <p:cBhvr>
                                        <p:cTn id="45" dur="1000" fill="hold"/>
                                        <p:tgtEl>
                                          <p:spTgt spid="87"/>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47" presetClass="entr" presetSubtype="0" fill="hold" nodeType="after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1000"/>
                                        <p:tgtEl>
                                          <p:spTgt spid="88"/>
                                        </p:tgtEl>
                                      </p:cBhvr>
                                    </p:animEffect>
                                    <p:anim calcmode="lin" valueType="num">
                                      <p:cBhvr>
                                        <p:cTn id="50" dur="1000" fill="hold"/>
                                        <p:tgtEl>
                                          <p:spTgt spid="88"/>
                                        </p:tgtEl>
                                        <p:attrNameLst>
                                          <p:attrName>ppt_x</p:attrName>
                                        </p:attrNameLst>
                                      </p:cBhvr>
                                      <p:tavLst>
                                        <p:tav tm="0">
                                          <p:val>
                                            <p:strVal val="#ppt_x"/>
                                          </p:val>
                                        </p:tav>
                                        <p:tav tm="100000">
                                          <p:val>
                                            <p:strVal val="#ppt_x"/>
                                          </p:val>
                                        </p:tav>
                                      </p:tavLst>
                                    </p:anim>
                                    <p:anim calcmode="lin" valueType="num">
                                      <p:cBhvr>
                                        <p:cTn id="51" dur="1000" fill="hold"/>
                                        <p:tgtEl>
                                          <p:spTgt spid="88"/>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7" presetClass="entr" presetSubtype="0" fill="hold" nodeType="after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fade">
                                      <p:cBhvr>
                                        <p:cTn id="55" dur="1000"/>
                                        <p:tgtEl>
                                          <p:spTgt spid="92"/>
                                        </p:tgtEl>
                                      </p:cBhvr>
                                    </p:animEffect>
                                    <p:anim calcmode="lin" valueType="num">
                                      <p:cBhvr>
                                        <p:cTn id="56" dur="1000" fill="hold"/>
                                        <p:tgtEl>
                                          <p:spTgt spid="92"/>
                                        </p:tgtEl>
                                        <p:attrNameLst>
                                          <p:attrName>ppt_x</p:attrName>
                                        </p:attrNameLst>
                                      </p:cBhvr>
                                      <p:tavLst>
                                        <p:tav tm="0">
                                          <p:val>
                                            <p:strVal val="#ppt_x"/>
                                          </p:val>
                                        </p:tav>
                                        <p:tav tm="100000">
                                          <p:val>
                                            <p:strVal val="#ppt_x"/>
                                          </p:val>
                                        </p:tav>
                                      </p:tavLst>
                                    </p:anim>
                                    <p:anim calcmode="lin" valueType="num">
                                      <p:cBhvr>
                                        <p:cTn id="57" dur="1000" fill="hold"/>
                                        <p:tgtEl>
                                          <p:spTgt spid="92"/>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1000"/>
                                        <p:tgtEl>
                                          <p:spTgt spid="96"/>
                                        </p:tgtEl>
                                      </p:cBhvr>
                                    </p:animEffect>
                                    <p:anim calcmode="lin" valueType="num">
                                      <p:cBhvr>
                                        <p:cTn id="61" dur="1000" fill="hold"/>
                                        <p:tgtEl>
                                          <p:spTgt spid="96"/>
                                        </p:tgtEl>
                                        <p:attrNameLst>
                                          <p:attrName>ppt_x</p:attrName>
                                        </p:attrNameLst>
                                      </p:cBhvr>
                                      <p:tavLst>
                                        <p:tav tm="0">
                                          <p:val>
                                            <p:strVal val="#ppt_x"/>
                                          </p:val>
                                        </p:tav>
                                        <p:tav tm="100000">
                                          <p:val>
                                            <p:strVal val="#ppt_x"/>
                                          </p:val>
                                        </p:tav>
                                      </p:tavLst>
                                    </p:anim>
                                    <p:anim calcmode="lin" valueType="num">
                                      <p:cBhvr>
                                        <p:cTn id="62" dur="1000" fill="hold"/>
                                        <p:tgtEl>
                                          <p:spTgt spid="9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fade">
                                      <p:cBhvr>
                                        <p:cTn id="65" dur="1000"/>
                                        <p:tgtEl>
                                          <p:spTgt spid="97"/>
                                        </p:tgtEl>
                                      </p:cBhvr>
                                    </p:animEffect>
                                    <p:anim calcmode="lin" valueType="num">
                                      <p:cBhvr>
                                        <p:cTn id="66" dur="1000" fill="hold"/>
                                        <p:tgtEl>
                                          <p:spTgt spid="97"/>
                                        </p:tgtEl>
                                        <p:attrNameLst>
                                          <p:attrName>ppt_x</p:attrName>
                                        </p:attrNameLst>
                                      </p:cBhvr>
                                      <p:tavLst>
                                        <p:tav tm="0">
                                          <p:val>
                                            <p:strVal val="#ppt_x"/>
                                          </p:val>
                                        </p:tav>
                                        <p:tav tm="100000">
                                          <p:val>
                                            <p:strVal val="#ppt_x"/>
                                          </p:val>
                                        </p:tav>
                                      </p:tavLst>
                                    </p:anim>
                                    <p:anim calcmode="lin" valueType="num">
                                      <p:cBhvr>
                                        <p:cTn id="67" dur="1000" fill="hold"/>
                                        <p:tgtEl>
                                          <p:spTgt spid="9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1000"/>
                                        <p:tgtEl>
                                          <p:spTgt spid="98"/>
                                        </p:tgtEl>
                                      </p:cBhvr>
                                    </p:animEffect>
                                    <p:anim calcmode="lin" valueType="num">
                                      <p:cBhvr>
                                        <p:cTn id="71" dur="1000" fill="hold"/>
                                        <p:tgtEl>
                                          <p:spTgt spid="98"/>
                                        </p:tgtEl>
                                        <p:attrNameLst>
                                          <p:attrName>ppt_x</p:attrName>
                                        </p:attrNameLst>
                                      </p:cBhvr>
                                      <p:tavLst>
                                        <p:tav tm="0">
                                          <p:val>
                                            <p:strVal val="#ppt_x"/>
                                          </p:val>
                                        </p:tav>
                                        <p:tav tm="100000">
                                          <p:val>
                                            <p:strVal val="#ppt_x"/>
                                          </p:val>
                                        </p:tav>
                                      </p:tavLst>
                                    </p:anim>
                                    <p:anim calcmode="lin" valueType="num">
                                      <p:cBhvr>
                                        <p:cTn id="72" dur="1000" fill="hold"/>
                                        <p:tgtEl>
                                          <p:spTgt spid="98"/>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fade">
                                      <p:cBhvr>
                                        <p:cTn id="75" dur="1000"/>
                                        <p:tgtEl>
                                          <p:spTgt spid="99"/>
                                        </p:tgtEl>
                                      </p:cBhvr>
                                    </p:animEffect>
                                    <p:anim calcmode="lin" valueType="num">
                                      <p:cBhvr>
                                        <p:cTn id="76" dur="1000" fill="hold"/>
                                        <p:tgtEl>
                                          <p:spTgt spid="99"/>
                                        </p:tgtEl>
                                        <p:attrNameLst>
                                          <p:attrName>ppt_x</p:attrName>
                                        </p:attrNameLst>
                                      </p:cBhvr>
                                      <p:tavLst>
                                        <p:tav tm="0">
                                          <p:val>
                                            <p:strVal val="#ppt_x"/>
                                          </p:val>
                                        </p:tav>
                                        <p:tav tm="100000">
                                          <p:val>
                                            <p:strVal val="#ppt_x"/>
                                          </p:val>
                                        </p:tav>
                                      </p:tavLst>
                                    </p:anim>
                                    <p:anim calcmode="lin" valueType="num">
                                      <p:cBhvr>
                                        <p:cTn id="77" dur="1000" fill="hold"/>
                                        <p:tgtEl>
                                          <p:spTgt spid="99"/>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fade">
                                      <p:cBhvr>
                                        <p:cTn id="80" dur="1000"/>
                                        <p:tgtEl>
                                          <p:spTgt spid="100"/>
                                        </p:tgtEl>
                                      </p:cBhvr>
                                    </p:animEffect>
                                    <p:anim calcmode="lin" valueType="num">
                                      <p:cBhvr>
                                        <p:cTn id="81" dur="1000" fill="hold"/>
                                        <p:tgtEl>
                                          <p:spTgt spid="100"/>
                                        </p:tgtEl>
                                        <p:attrNameLst>
                                          <p:attrName>ppt_x</p:attrName>
                                        </p:attrNameLst>
                                      </p:cBhvr>
                                      <p:tavLst>
                                        <p:tav tm="0">
                                          <p:val>
                                            <p:strVal val="#ppt_x"/>
                                          </p:val>
                                        </p:tav>
                                        <p:tav tm="100000">
                                          <p:val>
                                            <p:strVal val="#ppt_x"/>
                                          </p:val>
                                        </p:tav>
                                      </p:tavLst>
                                    </p:anim>
                                    <p:anim calcmode="lin" valueType="num">
                                      <p:cBhvr>
                                        <p:cTn id="82" dur="1000" fill="hold"/>
                                        <p:tgtEl>
                                          <p:spTgt spid="100"/>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101"/>
                                        </p:tgtEl>
                                        <p:attrNameLst>
                                          <p:attrName>style.visibility</p:attrName>
                                        </p:attrNameLst>
                                      </p:cBhvr>
                                      <p:to>
                                        <p:strVal val="visible"/>
                                      </p:to>
                                    </p:set>
                                    <p:animEffect transition="in" filter="fade">
                                      <p:cBhvr>
                                        <p:cTn id="85" dur="1000"/>
                                        <p:tgtEl>
                                          <p:spTgt spid="101"/>
                                        </p:tgtEl>
                                      </p:cBhvr>
                                    </p:animEffect>
                                    <p:anim calcmode="lin" valueType="num">
                                      <p:cBhvr>
                                        <p:cTn id="86" dur="1000" fill="hold"/>
                                        <p:tgtEl>
                                          <p:spTgt spid="101"/>
                                        </p:tgtEl>
                                        <p:attrNameLst>
                                          <p:attrName>ppt_x</p:attrName>
                                        </p:attrNameLst>
                                      </p:cBhvr>
                                      <p:tavLst>
                                        <p:tav tm="0">
                                          <p:val>
                                            <p:strVal val="#ppt_x"/>
                                          </p:val>
                                        </p:tav>
                                        <p:tav tm="100000">
                                          <p:val>
                                            <p:strVal val="#ppt_x"/>
                                          </p:val>
                                        </p:tav>
                                      </p:tavLst>
                                    </p:anim>
                                    <p:anim calcmode="lin" valueType="num">
                                      <p:cBhvr>
                                        <p:cTn id="87" dur="1000" fill="hold"/>
                                        <p:tgtEl>
                                          <p:spTgt spid="101"/>
                                        </p:tgtEl>
                                        <p:attrNameLst>
                                          <p:attrName>ppt_y</p:attrName>
                                        </p:attrNameLst>
                                      </p:cBhvr>
                                      <p:tavLst>
                                        <p:tav tm="0">
                                          <p:val>
                                            <p:strVal val="#ppt_y-.1"/>
                                          </p:val>
                                        </p:tav>
                                        <p:tav tm="100000">
                                          <p:val>
                                            <p:strVal val="#ppt_y"/>
                                          </p:val>
                                        </p:tav>
                                      </p:tavLst>
                                    </p:anim>
                                  </p:childTnLst>
                                </p:cTn>
                              </p:par>
                            </p:childTnLst>
                          </p:cTn>
                        </p:par>
                        <p:par>
                          <p:cTn id="88" fill="hold">
                            <p:stCondLst>
                              <p:cond delay="5000"/>
                            </p:stCondLst>
                            <p:childTnLst>
                              <p:par>
                                <p:cTn id="89" presetID="47" presetClass="entr" presetSubtype="0" fill="hold" nodeType="after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fade">
                                      <p:cBhvr>
                                        <p:cTn id="91" dur="2000"/>
                                        <p:tgtEl>
                                          <p:spTgt spid="102"/>
                                        </p:tgtEl>
                                      </p:cBhvr>
                                    </p:animEffect>
                                    <p:anim calcmode="lin" valueType="num">
                                      <p:cBhvr>
                                        <p:cTn id="92" dur="2000" fill="hold"/>
                                        <p:tgtEl>
                                          <p:spTgt spid="102"/>
                                        </p:tgtEl>
                                        <p:attrNameLst>
                                          <p:attrName>ppt_x</p:attrName>
                                        </p:attrNameLst>
                                      </p:cBhvr>
                                      <p:tavLst>
                                        <p:tav tm="0">
                                          <p:val>
                                            <p:strVal val="#ppt_x"/>
                                          </p:val>
                                        </p:tav>
                                        <p:tav tm="100000">
                                          <p:val>
                                            <p:strVal val="#ppt_x"/>
                                          </p:val>
                                        </p:tav>
                                      </p:tavLst>
                                    </p:anim>
                                    <p:anim calcmode="lin" valueType="num">
                                      <p:cBhvr>
                                        <p:cTn id="93" dur="2000" fill="hold"/>
                                        <p:tgtEl>
                                          <p:spTgt spid="102"/>
                                        </p:tgtEl>
                                        <p:attrNameLst>
                                          <p:attrName>ppt_y</p:attrName>
                                        </p:attrNameLst>
                                      </p:cBhvr>
                                      <p:tavLst>
                                        <p:tav tm="0">
                                          <p:val>
                                            <p:strVal val="#ppt_y-.1"/>
                                          </p:val>
                                        </p:tav>
                                        <p:tav tm="100000">
                                          <p:val>
                                            <p:strVal val="#ppt_y"/>
                                          </p:val>
                                        </p:tav>
                                      </p:tavLst>
                                    </p:anim>
                                  </p:childTnLst>
                                </p:cTn>
                              </p:par>
                              <p:par>
                                <p:cTn id="94" presetID="47" presetClass="entr" presetSubtype="0" fill="hold" grpId="0" nodeType="withEffect">
                                  <p:stCondLst>
                                    <p:cond delay="0"/>
                                  </p:stCondLst>
                                  <p:childTnLst>
                                    <p:set>
                                      <p:cBhvr>
                                        <p:cTn id="95" dur="1" fill="hold">
                                          <p:stCondLst>
                                            <p:cond delay="0"/>
                                          </p:stCondLst>
                                        </p:cTn>
                                        <p:tgtEl>
                                          <p:spTgt spid="106"/>
                                        </p:tgtEl>
                                        <p:attrNameLst>
                                          <p:attrName>style.visibility</p:attrName>
                                        </p:attrNameLst>
                                      </p:cBhvr>
                                      <p:to>
                                        <p:strVal val="visible"/>
                                      </p:to>
                                    </p:set>
                                    <p:animEffect transition="in" filter="fade">
                                      <p:cBhvr>
                                        <p:cTn id="96" dur="2000"/>
                                        <p:tgtEl>
                                          <p:spTgt spid="106"/>
                                        </p:tgtEl>
                                      </p:cBhvr>
                                    </p:animEffect>
                                    <p:anim calcmode="lin" valueType="num">
                                      <p:cBhvr>
                                        <p:cTn id="97" dur="2000" fill="hold"/>
                                        <p:tgtEl>
                                          <p:spTgt spid="106"/>
                                        </p:tgtEl>
                                        <p:attrNameLst>
                                          <p:attrName>ppt_x</p:attrName>
                                        </p:attrNameLst>
                                      </p:cBhvr>
                                      <p:tavLst>
                                        <p:tav tm="0">
                                          <p:val>
                                            <p:strVal val="#ppt_x"/>
                                          </p:val>
                                        </p:tav>
                                        <p:tav tm="100000">
                                          <p:val>
                                            <p:strVal val="#ppt_x"/>
                                          </p:val>
                                        </p:tav>
                                      </p:tavLst>
                                    </p:anim>
                                    <p:anim calcmode="lin" valueType="num">
                                      <p:cBhvr>
                                        <p:cTn id="98" dur="2000" fill="hold"/>
                                        <p:tgtEl>
                                          <p:spTgt spid="106"/>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107"/>
                                        </p:tgtEl>
                                        <p:attrNameLst>
                                          <p:attrName>style.visibility</p:attrName>
                                        </p:attrNameLst>
                                      </p:cBhvr>
                                      <p:to>
                                        <p:strVal val="visible"/>
                                      </p:to>
                                    </p:set>
                                    <p:animEffect transition="in" filter="fade">
                                      <p:cBhvr>
                                        <p:cTn id="101" dur="2000"/>
                                        <p:tgtEl>
                                          <p:spTgt spid="107"/>
                                        </p:tgtEl>
                                      </p:cBhvr>
                                    </p:animEffect>
                                    <p:anim calcmode="lin" valueType="num">
                                      <p:cBhvr>
                                        <p:cTn id="102" dur="2000" fill="hold"/>
                                        <p:tgtEl>
                                          <p:spTgt spid="107"/>
                                        </p:tgtEl>
                                        <p:attrNameLst>
                                          <p:attrName>ppt_x</p:attrName>
                                        </p:attrNameLst>
                                      </p:cBhvr>
                                      <p:tavLst>
                                        <p:tav tm="0">
                                          <p:val>
                                            <p:strVal val="#ppt_x"/>
                                          </p:val>
                                        </p:tav>
                                        <p:tav tm="100000">
                                          <p:val>
                                            <p:strVal val="#ppt_x"/>
                                          </p:val>
                                        </p:tav>
                                      </p:tavLst>
                                    </p:anim>
                                    <p:anim calcmode="lin" valueType="num">
                                      <p:cBhvr>
                                        <p:cTn id="103" dur="2000" fill="hold"/>
                                        <p:tgtEl>
                                          <p:spTgt spid="107"/>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0"/>
                                  </p:stCondLst>
                                  <p:childTnLst>
                                    <p:set>
                                      <p:cBhvr>
                                        <p:cTn id="105" dur="1" fill="hold">
                                          <p:stCondLst>
                                            <p:cond delay="0"/>
                                          </p:stCondLst>
                                        </p:cTn>
                                        <p:tgtEl>
                                          <p:spTgt spid="108"/>
                                        </p:tgtEl>
                                        <p:attrNameLst>
                                          <p:attrName>style.visibility</p:attrName>
                                        </p:attrNameLst>
                                      </p:cBhvr>
                                      <p:to>
                                        <p:strVal val="visible"/>
                                      </p:to>
                                    </p:set>
                                    <p:animEffect transition="in" filter="fade">
                                      <p:cBhvr>
                                        <p:cTn id="106" dur="2000"/>
                                        <p:tgtEl>
                                          <p:spTgt spid="108"/>
                                        </p:tgtEl>
                                      </p:cBhvr>
                                    </p:animEffect>
                                    <p:anim calcmode="lin" valueType="num">
                                      <p:cBhvr>
                                        <p:cTn id="107" dur="2000" fill="hold"/>
                                        <p:tgtEl>
                                          <p:spTgt spid="108"/>
                                        </p:tgtEl>
                                        <p:attrNameLst>
                                          <p:attrName>ppt_x</p:attrName>
                                        </p:attrNameLst>
                                      </p:cBhvr>
                                      <p:tavLst>
                                        <p:tav tm="0">
                                          <p:val>
                                            <p:strVal val="#ppt_x"/>
                                          </p:val>
                                        </p:tav>
                                        <p:tav tm="100000">
                                          <p:val>
                                            <p:strVal val="#ppt_x"/>
                                          </p:val>
                                        </p:tav>
                                      </p:tavLst>
                                    </p:anim>
                                    <p:anim calcmode="lin" valueType="num">
                                      <p:cBhvr>
                                        <p:cTn id="108" dur="20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p:bldP spid="84" grpId="0"/>
      <p:bldP spid="85" grpId="0" animBg="1"/>
      <p:bldP spid="86" grpId="0"/>
      <p:bldP spid="87" grpId="0"/>
      <p:bldP spid="96" grpId="0" animBg="1"/>
      <p:bldP spid="97" grpId="0"/>
      <p:bldP spid="98" grpId="0"/>
      <p:bldP spid="99" grpId="0" animBg="1"/>
      <p:bldP spid="100" grpId="0"/>
      <p:bldP spid="101" grpId="0"/>
      <p:bldP spid="106" grpId="0" animBg="1"/>
      <p:bldP spid="107" grpId="0"/>
      <p:bldP spid="10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angNhapDangXu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85" y="4763"/>
            <a:ext cx="11109278" cy="643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822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algn="ctr"/>
            <a:r>
              <a:rPr lang="en-US" sz="2800"/>
              <a:t>3. Một số biểu đồ UML cơ bản</a:t>
            </a:r>
          </a:p>
        </p:txBody>
      </p:sp>
      <p:sp>
        <p:nvSpPr>
          <p:cNvPr id="68611" name="Rectangle 3"/>
          <p:cNvSpPr>
            <a:spLocks noGrp="1" noChangeArrowheads="1"/>
          </p:cNvSpPr>
          <p:nvPr>
            <p:ph type="body" idx="4294967295"/>
          </p:nvPr>
        </p:nvSpPr>
        <p:spPr/>
        <p:txBody>
          <a:bodyPr/>
          <a:lstStyle/>
          <a:p>
            <a:endParaRPr lang="en-US" smtClean="0"/>
          </a:p>
        </p:txBody>
      </p:sp>
      <p:grpSp>
        <p:nvGrpSpPr>
          <p:cNvPr id="2" name="Group 3"/>
          <p:cNvGrpSpPr>
            <a:grpSpLocks/>
          </p:cNvGrpSpPr>
          <p:nvPr/>
        </p:nvGrpSpPr>
        <p:grpSpPr bwMode="auto">
          <a:xfrm>
            <a:off x="1828801" y="1603375"/>
            <a:ext cx="2170113" cy="4035424"/>
            <a:chOff x="720" y="1296"/>
            <a:chExt cx="1367" cy="2542"/>
          </a:xfrm>
        </p:grpSpPr>
        <p:sp>
          <p:nvSpPr>
            <p:cNvPr id="69636"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7"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8"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9"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40"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41"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8619" name="Group 10"/>
            <p:cNvGrpSpPr>
              <a:grpSpLocks/>
            </p:cNvGrpSpPr>
            <p:nvPr/>
          </p:nvGrpSpPr>
          <p:grpSpPr bwMode="auto">
            <a:xfrm>
              <a:off x="1190" y="1296"/>
              <a:ext cx="404" cy="395"/>
              <a:chOff x="1291" y="582"/>
              <a:chExt cx="666" cy="652"/>
            </a:xfrm>
          </p:grpSpPr>
          <p:sp>
            <p:nvSpPr>
              <p:cNvPr id="69643" name="Oval 11"/>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44"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5" name="Oval 13"/>
              <p:cNvSpPr>
                <a:spLocks noChangeArrowheads="1"/>
              </p:cNvSpPr>
              <p:nvPr/>
            </p:nvSpPr>
            <p:spPr bwMode="gray">
              <a:xfrm>
                <a:off x="1304" y="590"/>
                <a:ext cx="631"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6"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7" name="Oval 15"/>
              <p:cNvSpPr>
                <a:spLocks noChangeArrowheads="1"/>
              </p:cNvSpPr>
              <p:nvPr/>
            </p:nvSpPr>
            <p:spPr bwMode="gray">
              <a:xfrm>
                <a:off x="1345"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69648"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defRPr/>
              </a:pPr>
              <a:r>
                <a:rPr lang="en-US" sz="2400">
                  <a:solidFill>
                    <a:schemeClr val="tx2">
                      <a:lumMod val="75000"/>
                    </a:schemeClr>
                  </a:solidFill>
                  <a:latin typeface="Arial" charset="0"/>
                </a:rPr>
                <a:t>1</a:t>
              </a:r>
              <a:endParaRPr lang="en-US">
                <a:solidFill>
                  <a:schemeClr val="tx2">
                    <a:lumMod val="75000"/>
                  </a:schemeClr>
                </a:solidFill>
                <a:latin typeface="Arial" charset="0"/>
              </a:endParaRPr>
            </a:p>
          </p:txBody>
        </p:sp>
        <p:sp>
          <p:nvSpPr>
            <p:cNvPr id="69649" name="Text Box 17"/>
            <p:cNvSpPr txBox="1">
              <a:spLocks noChangeArrowheads="1"/>
            </p:cNvSpPr>
            <p:nvPr/>
          </p:nvSpPr>
          <p:spPr bwMode="gray">
            <a:xfrm>
              <a:off x="768" y="1776"/>
              <a:ext cx="1296"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latin typeface="Verdana" panose="020B0604030504040204" pitchFamily="34" charset="0"/>
                </a:rPr>
                <a:t>Biểu đồ ca sử dụng</a:t>
              </a:r>
            </a:p>
            <a:p>
              <a:pPr algn="ctr" eaLnBrk="1" hangingPunct="1">
                <a:buFont typeface="Wingdings" panose="05000000000000000000" pitchFamily="2" charset="2"/>
                <a:buNone/>
              </a:pPr>
              <a:r>
                <a:rPr lang="en-US" sz="2400" b="1">
                  <a:solidFill>
                    <a:srgbClr val="00264D"/>
                  </a:solidFill>
                  <a:latin typeface="Verdana" panose="020B0604030504040204" pitchFamily="34" charset="0"/>
                </a:rPr>
                <a:t>Use Case Diagram</a:t>
              </a:r>
              <a:endParaRPr lang="en-US" sz="2400" b="1" i="1">
                <a:solidFill>
                  <a:srgbClr val="00264D"/>
                </a:solidFill>
                <a:latin typeface="Verdana" panose="020B0604030504040204" pitchFamily="34" charset="0"/>
              </a:endParaRPr>
            </a:p>
          </p:txBody>
        </p:sp>
      </p:grpSp>
      <p:grpSp>
        <p:nvGrpSpPr>
          <p:cNvPr id="4" name="Group 18"/>
          <p:cNvGrpSpPr>
            <a:grpSpLocks/>
          </p:cNvGrpSpPr>
          <p:nvPr/>
        </p:nvGrpSpPr>
        <p:grpSpPr bwMode="auto">
          <a:xfrm>
            <a:off x="6248400" y="1603375"/>
            <a:ext cx="1981200" cy="4035424"/>
            <a:chOff x="2208" y="1296"/>
            <a:chExt cx="1365" cy="2542"/>
          </a:xfrm>
        </p:grpSpPr>
        <p:sp>
          <p:nvSpPr>
            <p:cNvPr id="6965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2"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4"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5" name="Oval 23"/>
            <p:cNvSpPr>
              <a:spLocks noChangeArrowheads="1"/>
            </p:cNvSpPr>
            <p:nvPr/>
          </p:nvSpPr>
          <p:spPr bwMode="gray">
            <a:xfrm>
              <a:off x="2678" y="1296"/>
              <a:ext cx="404" cy="327"/>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56" name="Oval 24"/>
            <p:cNvSpPr>
              <a:spLocks noChangeArrowheads="1"/>
            </p:cNvSpPr>
            <p:nvPr/>
          </p:nvSpPr>
          <p:spPr bwMode="gray">
            <a:xfrm>
              <a:off x="2680" y="1299"/>
              <a:ext cx="393"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8" name="Oval 26"/>
            <p:cNvSpPr>
              <a:spLocks noChangeArrowheads="1"/>
            </p:cNvSpPr>
            <p:nvPr/>
          </p:nvSpPr>
          <p:spPr bwMode="gray">
            <a:xfrm>
              <a:off x="2690" y="1305"/>
              <a:ext cx="363"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9"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60" name="Text Box 28"/>
            <p:cNvSpPr txBox="1">
              <a:spLocks noChangeArrowheads="1"/>
            </p:cNvSpPr>
            <p:nvPr/>
          </p:nvSpPr>
          <p:spPr bwMode="gray">
            <a:xfrm>
              <a:off x="2754"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3</a:t>
              </a:r>
              <a:endParaRPr lang="en-US">
                <a:solidFill>
                  <a:srgbClr val="00264D"/>
                </a:solidFill>
              </a:endParaRPr>
            </a:p>
          </p:txBody>
        </p:sp>
        <p:sp>
          <p:nvSpPr>
            <p:cNvPr id="69661" name="Text Box 29"/>
            <p:cNvSpPr txBox="1">
              <a:spLocks noChangeArrowheads="1"/>
            </p:cNvSpPr>
            <p:nvPr/>
          </p:nvSpPr>
          <p:spPr bwMode="gray">
            <a:xfrm>
              <a:off x="2256" y="1776"/>
              <a:ext cx="1296" cy="1221"/>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Tuần tự</a:t>
              </a:r>
            </a:p>
            <a:p>
              <a:pPr algn="ctr" eaLnBrk="1" hangingPunct="1"/>
              <a:r>
                <a:rPr lang="en-US" sz="2400" b="1">
                  <a:solidFill>
                    <a:srgbClr val="00264D"/>
                  </a:solidFill>
                </a:rPr>
                <a:t>Sequence</a:t>
              </a:r>
            </a:p>
            <a:p>
              <a:pPr algn="ctr" eaLnBrk="1" hangingPunct="1"/>
              <a:r>
                <a:rPr lang="en-US" sz="2400" b="1">
                  <a:solidFill>
                    <a:srgbClr val="00264D"/>
                  </a:solidFill>
                </a:rPr>
                <a:t>Diagram </a:t>
              </a:r>
            </a:p>
            <a:p>
              <a:pPr eaLnBrk="1" hangingPunct="1">
                <a:buFont typeface="Wingdings" panose="05000000000000000000" pitchFamily="2" charset="2"/>
                <a:buChar char="v"/>
              </a:pPr>
              <a:endParaRPr lang="en-US" sz="2400" b="1">
                <a:solidFill>
                  <a:srgbClr val="00264D"/>
                </a:solidFill>
              </a:endParaRPr>
            </a:p>
          </p:txBody>
        </p:sp>
        <p:sp>
          <p:nvSpPr>
            <p:cNvPr id="6966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3" name="AutoShape 31"/>
            <p:cNvSpPr>
              <a:spLocks noChangeArrowheads="1"/>
            </p:cNvSpPr>
            <p:nvPr/>
          </p:nvSpPr>
          <p:spPr bwMode="gray">
            <a:xfrm>
              <a:off x="2238" y="3305"/>
              <a:ext cx="1305"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grpSp>
        <p:nvGrpSpPr>
          <p:cNvPr id="5" name="Group 32"/>
          <p:cNvGrpSpPr>
            <a:grpSpLocks/>
          </p:cNvGrpSpPr>
          <p:nvPr/>
        </p:nvGrpSpPr>
        <p:grpSpPr bwMode="auto">
          <a:xfrm>
            <a:off x="4114800" y="1603375"/>
            <a:ext cx="1981200" cy="4035424"/>
            <a:chOff x="3692" y="1296"/>
            <a:chExt cx="1367" cy="2542"/>
          </a:xfrm>
        </p:grpSpPr>
        <p:sp>
          <p:nvSpPr>
            <p:cNvPr id="3"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7"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8"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8646" name="Group 37"/>
            <p:cNvGrpSpPr>
              <a:grpSpLocks/>
            </p:cNvGrpSpPr>
            <p:nvPr/>
          </p:nvGrpSpPr>
          <p:grpSpPr bwMode="auto">
            <a:xfrm>
              <a:off x="4166" y="1296"/>
              <a:ext cx="404" cy="395"/>
              <a:chOff x="1291" y="582"/>
              <a:chExt cx="666" cy="652"/>
            </a:xfrm>
          </p:grpSpPr>
          <p:sp>
            <p:nvSpPr>
              <p:cNvPr id="9"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10"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1"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2"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3"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14"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2</a:t>
              </a:r>
              <a:endParaRPr lang="en-US">
                <a:solidFill>
                  <a:srgbClr val="00264D"/>
                </a:solidFill>
              </a:endParaRPr>
            </a:p>
          </p:txBody>
        </p:sp>
        <p:sp>
          <p:nvSpPr>
            <p:cNvPr id="15"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rPr>
                <a:t>Biểu đồ Lớp</a:t>
              </a:r>
            </a:p>
            <a:p>
              <a:pPr algn="ctr" eaLnBrk="1" hangingPunct="1">
                <a:buFont typeface="Wingdings" panose="05000000000000000000" pitchFamily="2" charset="2"/>
                <a:buNone/>
              </a:pPr>
              <a:r>
                <a:rPr lang="en-US" sz="2400">
                  <a:solidFill>
                    <a:srgbClr val="00264D"/>
                  </a:solidFill>
                </a:rPr>
                <a:t> </a:t>
              </a:r>
              <a:r>
                <a:rPr lang="en-US" sz="2400" b="1">
                  <a:solidFill>
                    <a:srgbClr val="00264D"/>
                  </a:solidFill>
                </a:rPr>
                <a:t>Class </a:t>
              </a:r>
            </a:p>
            <a:p>
              <a:pPr algn="ctr" eaLnBrk="1" hangingPunct="1">
                <a:buFont typeface="Wingdings" panose="05000000000000000000" pitchFamily="2" charset="2"/>
                <a:buNone/>
              </a:pPr>
              <a:r>
                <a:rPr lang="en-US" sz="2400" b="1">
                  <a:solidFill>
                    <a:srgbClr val="00264D"/>
                  </a:solidFill>
                </a:rPr>
                <a:t>Diagram</a:t>
              </a:r>
            </a:p>
          </p:txBody>
        </p:sp>
        <p:sp>
          <p:nvSpPr>
            <p:cNvPr id="16"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17"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grpSp>
        <p:nvGrpSpPr>
          <p:cNvPr id="18" name="Group 32"/>
          <p:cNvGrpSpPr>
            <a:grpSpLocks/>
          </p:cNvGrpSpPr>
          <p:nvPr/>
        </p:nvGrpSpPr>
        <p:grpSpPr bwMode="auto">
          <a:xfrm>
            <a:off x="8458200" y="1603375"/>
            <a:ext cx="1981200" cy="4035424"/>
            <a:chOff x="3692" y="1296"/>
            <a:chExt cx="1367" cy="2542"/>
          </a:xfrm>
        </p:grpSpPr>
        <p:sp>
          <p:nvSpPr>
            <p:cNvPr id="1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0"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1"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2"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8661" name="Group 37"/>
            <p:cNvGrpSpPr>
              <a:grpSpLocks/>
            </p:cNvGrpSpPr>
            <p:nvPr/>
          </p:nvGrpSpPr>
          <p:grpSpPr bwMode="auto">
            <a:xfrm>
              <a:off x="4166" y="1296"/>
              <a:ext cx="404" cy="395"/>
              <a:chOff x="1291" y="582"/>
              <a:chExt cx="666" cy="652"/>
            </a:xfrm>
          </p:grpSpPr>
          <p:sp>
            <p:nvSpPr>
              <p:cNvPr id="23"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24"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5"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6"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7"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28"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4</a:t>
              </a:r>
              <a:endParaRPr lang="en-US">
                <a:solidFill>
                  <a:srgbClr val="00264D"/>
                </a:solidFill>
              </a:endParaRPr>
            </a:p>
          </p:txBody>
        </p:sp>
        <p:sp>
          <p:nvSpPr>
            <p:cNvPr id="29"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Hoạt động</a:t>
              </a:r>
            </a:p>
            <a:p>
              <a:pPr algn="ctr" eaLnBrk="1" hangingPunct="1"/>
              <a:r>
                <a:rPr lang="en-US" sz="2400">
                  <a:solidFill>
                    <a:srgbClr val="00264D"/>
                  </a:solidFill>
                </a:rPr>
                <a:t> </a:t>
              </a:r>
              <a:r>
                <a:rPr lang="en-US" sz="2400" b="1">
                  <a:solidFill>
                    <a:srgbClr val="00264D"/>
                  </a:solidFill>
                </a:rPr>
                <a:t>Activity </a:t>
              </a:r>
            </a:p>
            <a:p>
              <a:pPr algn="ctr" eaLnBrk="1" hangingPunct="1"/>
              <a:r>
                <a:rPr lang="en-US" sz="2400" b="1">
                  <a:solidFill>
                    <a:srgbClr val="00264D"/>
                  </a:solidFill>
                </a:rPr>
                <a:t>Diagram</a:t>
              </a:r>
            </a:p>
          </p:txBody>
        </p:sp>
        <p:sp>
          <p:nvSpPr>
            <p:cNvPr id="30"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31"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sp>
        <p:nvSpPr>
          <p:cNvPr id="68671" name="AutoShape 63"/>
          <p:cNvSpPr>
            <a:spLocks noChangeArrowheads="1"/>
          </p:cNvSpPr>
          <p:nvPr/>
        </p:nvSpPr>
        <p:spPr bwMode="auto">
          <a:xfrm>
            <a:off x="9448800" y="5867400"/>
            <a:ext cx="914400" cy="762000"/>
          </a:xfrm>
          <a:prstGeom prst="chevron">
            <a:avLst>
              <a:gd name="adj" fmla="val 18911"/>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State</a:t>
            </a:r>
          </a:p>
        </p:txBody>
      </p:sp>
      <p:sp>
        <p:nvSpPr>
          <p:cNvPr id="68672" name="AutoShape 64"/>
          <p:cNvSpPr>
            <a:spLocks noChangeArrowheads="1"/>
          </p:cNvSpPr>
          <p:nvPr/>
        </p:nvSpPr>
        <p:spPr bwMode="auto">
          <a:xfrm>
            <a:off x="1981200" y="5867400"/>
            <a:ext cx="1295400" cy="762000"/>
          </a:xfrm>
          <a:prstGeom prst="chevron">
            <a:avLst>
              <a:gd name="adj" fmla="val 32080"/>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Component</a:t>
            </a:r>
          </a:p>
        </p:txBody>
      </p:sp>
      <p:sp>
        <p:nvSpPr>
          <p:cNvPr id="68673" name="AutoShape 65"/>
          <p:cNvSpPr>
            <a:spLocks noChangeArrowheads="1"/>
          </p:cNvSpPr>
          <p:nvPr/>
        </p:nvSpPr>
        <p:spPr bwMode="auto">
          <a:xfrm>
            <a:off x="3200400" y="5867400"/>
            <a:ext cx="1600200" cy="762000"/>
          </a:xfrm>
          <a:prstGeom prst="chevron">
            <a:avLst>
              <a:gd name="adj" fmla="val 31043"/>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Deployment</a:t>
            </a:r>
          </a:p>
        </p:txBody>
      </p:sp>
      <p:sp>
        <p:nvSpPr>
          <p:cNvPr id="68674" name="AutoShape 66"/>
          <p:cNvSpPr>
            <a:spLocks noChangeArrowheads="1"/>
          </p:cNvSpPr>
          <p:nvPr/>
        </p:nvSpPr>
        <p:spPr bwMode="auto">
          <a:xfrm>
            <a:off x="4800600" y="5867400"/>
            <a:ext cx="1828800" cy="762000"/>
          </a:xfrm>
          <a:prstGeom prst="chevron">
            <a:avLst>
              <a:gd name="adj" fmla="val 23389"/>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Communication</a:t>
            </a:r>
          </a:p>
        </p:txBody>
      </p:sp>
      <p:sp>
        <p:nvSpPr>
          <p:cNvPr id="68675" name="AutoShape 67"/>
          <p:cNvSpPr>
            <a:spLocks noChangeArrowheads="1"/>
          </p:cNvSpPr>
          <p:nvPr/>
        </p:nvSpPr>
        <p:spPr bwMode="auto">
          <a:xfrm>
            <a:off x="8229600" y="5867400"/>
            <a:ext cx="1219200" cy="762000"/>
          </a:xfrm>
          <a:prstGeom prst="chevron">
            <a:avLst>
              <a:gd name="adj" fmla="val 26141"/>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Timing</a:t>
            </a:r>
          </a:p>
        </p:txBody>
      </p:sp>
      <p:sp>
        <p:nvSpPr>
          <p:cNvPr id="68676" name="AutoShape 68"/>
          <p:cNvSpPr>
            <a:spLocks noChangeArrowheads="1"/>
          </p:cNvSpPr>
          <p:nvPr/>
        </p:nvSpPr>
        <p:spPr bwMode="auto">
          <a:xfrm>
            <a:off x="6629400" y="5867400"/>
            <a:ext cx="1600200" cy="762000"/>
          </a:xfrm>
          <a:prstGeom prst="chevron">
            <a:avLst>
              <a:gd name="adj" fmla="val 30431"/>
            </a:avLst>
          </a:prstGeom>
          <a:gradFill rotWithShape="1">
            <a:gsLst>
              <a:gs pos="0">
                <a:schemeClr val="accent2"/>
              </a:gs>
              <a:gs pos="50000">
                <a:schemeClr val="bg1"/>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Collaboration</a:t>
            </a:r>
          </a:p>
        </p:txBody>
      </p:sp>
      <p:sp>
        <p:nvSpPr>
          <p:cNvPr id="68677" name="Rectangle 69"/>
          <p:cNvSpPr>
            <a:spLocks noChangeArrowheads="1"/>
          </p:cNvSpPr>
          <p:nvPr/>
        </p:nvSpPr>
        <p:spPr bwMode="auto">
          <a:xfrm>
            <a:off x="1524000" y="1524000"/>
            <a:ext cx="9144000" cy="5334000"/>
          </a:xfrm>
          <a:prstGeom prst="rect">
            <a:avLst/>
          </a:prstGeom>
          <a:solidFill>
            <a:schemeClr val="bg2">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32"/>
          <p:cNvGrpSpPr>
            <a:grpSpLocks/>
          </p:cNvGrpSpPr>
          <p:nvPr/>
        </p:nvGrpSpPr>
        <p:grpSpPr bwMode="auto">
          <a:xfrm>
            <a:off x="8458200" y="1527175"/>
            <a:ext cx="1981200" cy="4035424"/>
            <a:chOff x="3692" y="1296"/>
            <a:chExt cx="1367" cy="2542"/>
          </a:xfrm>
        </p:grpSpPr>
        <p:sp>
          <p:nvSpPr>
            <p:cNvPr id="69665"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6"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7"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8"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8698" name="Group 37"/>
            <p:cNvGrpSpPr>
              <a:grpSpLocks/>
            </p:cNvGrpSpPr>
            <p:nvPr/>
          </p:nvGrpSpPr>
          <p:grpSpPr bwMode="auto">
            <a:xfrm>
              <a:off x="4166" y="1296"/>
              <a:ext cx="404" cy="395"/>
              <a:chOff x="1291" y="582"/>
              <a:chExt cx="666" cy="652"/>
            </a:xfrm>
          </p:grpSpPr>
          <p:sp>
            <p:nvSpPr>
              <p:cNvPr id="69670"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71"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2"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3"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4"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69675"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4</a:t>
              </a:r>
              <a:endParaRPr lang="en-US">
                <a:solidFill>
                  <a:srgbClr val="00264D"/>
                </a:solidFill>
              </a:endParaRPr>
            </a:p>
          </p:txBody>
        </p:sp>
        <p:sp>
          <p:nvSpPr>
            <p:cNvPr id="69676"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Hoạt động</a:t>
              </a:r>
            </a:p>
            <a:p>
              <a:pPr algn="ctr" eaLnBrk="1" hangingPunct="1"/>
              <a:r>
                <a:rPr lang="en-US" sz="2400">
                  <a:solidFill>
                    <a:srgbClr val="00264D"/>
                  </a:solidFill>
                </a:rPr>
                <a:t> </a:t>
              </a:r>
              <a:r>
                <a:rPr lang="en-US" sz="2400" b="1">
                  <a:solidFill>
                    <a:srgbClr val="00264D"/>
                  </a:solidFill>
                </a:rPr>
                <a:t>Activity </a:t>
              </a:r>
            </a:p>
            <a:p>
              <a:pPr algn="ctr" eaLnBrk="1" hangingPunct="1"/>
              <a:r>
                <a:rPr lang="en-US" sz="2400" b="1">
                  <a:solidFill>
                    <a:srgbClr val="00264D"/>
                  </a:solidFill>
                </a:rPr>
                <a:t>Diagram</a:t>
              </a:r>
            </a:p>
          </p:txBody>
        </p:sp>
        <p:sp>
          <p:nvSpPr>
            <p:cNvPr id="69677"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78"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sp>
        <p:nvSpPr>
          <p:cNvPr id="68692" name="AutoShape 84"/>
          <p:cNvSpPr>
            <a:spLocks noChangeArrowheads="1"/>
          </p:cNvSpPr>
          <p:nvPr/>
        </p:nvSpPr>
        <p:spPr bwMode="auto">
          <a:xfrm>
            <a:off x="3962400" y="1905000"/>
            <a:ext cx="3810000" cy="3048000"/>
          </a:xfrm>
          <a:prstGeom prst="wedgeRoundRectCallout">
            <a:avLst>
              <a:gd name="adj1" fmla="val 68000"/>
              <a:gd name="adj2" fmla="val -2551"/>
              <a:gd name="adj3" fmla="val 16667"/>
            </a:avLst>
          </a:prstGeom>
          <a:gradFill rotWithShape="1">
            <a:gsLst>
              <a:gs pos="0">
                <a:schemeClr val="accent2"/>
              </a:gs>
              <a:gs pos="100000">
                <a:schemeClr val="bg1"/>
              </a:gs>
            </a:gsLst>
            <a:lin ang="5400000" scaled="1"/>
          </a:gradFill>
          <a:ln w="9525">
            <a:solidFill>
              <a:schemeClr val="tx1"/>
            </a:solidFill>
            <a:miter lim="800000"/>
            <a:headEnd/>
            <a:tailEnd/>
          </a:ln>
          <a:effectLst>
            <a:outerShdw dist="107763" dir="2700000" algn="ctr" rotWithShape="0">
              <a:srgbClr val="113EFB">
                <a:alpha val="50000"/>
              </a:srgbClr>
            </a:outerShdw>
          </a:effectLst>
        </p:spPr>
        <p:txBody>
          <a:bodyPr/>
          <a:lstStyle/>
          <a:p>
            <a:pPr>
              <a:spcBef>
                <a:spcPct val="15000"/>
              </a:spcBef>
              <a:spcAft>
                <a:spcPct val="15000"/>
              </a:spcAft>
              <a:buFontTx/>
              <a:buChar char="•"/>
            </a:pPr>
            <a:r>
              <a:rPr lang="en-US" sz="2400"/>
              <a:t> Mô tả các luồng công việc, qui trình nghiệp vụ.</a:t>
            </a:r>
          </a:p>
          <a:p>
            <a:pPr>
              <a:spcBef>
                <a:spcPct val="15000"/>
              </a:spcBef>
              <a:spcAft>
                <a:spcPct val="15000"/>
              </a:spcAft>
              <a:buFontTx/>
              <a:buChar char="•"/>
            </a:pPr>
            <a:r>
              <a:rPr lang="en-US" sz="2400"/>
              <a:t> Tương tự như sơ đồ khối (Flowchart).</a:t>
            </a:r>
          </a:p>
          <a:p>
            <a:pPr>
              <a:spcBef>
                <a:spcPct val="15000"/>
              </a:spcBef>
              <a:spcAft>
                <a:spcPct val="15000"/>
              </a:spcAft>
              <a:buFontTx/>
              <a:buChar char="•"/>
            </a:pPr>
            <a:r>
              <a:rPr lang="en-US" sz="2400"/>
              <a:t> Hỗ trợ việc mô tả các xử lý song song.</a:t>
            </a:r>
          </a:p>
        </p:txBody>
      </p:sp>
    </p:spTree>
    <p:extLst>
      <p:ext uri="{BB962C8B-B14F-4D97-AF65-F5344CB8AC3E}">
        <p14:creationId xmlns:p14="http://schemas.microsoft.com/office/powerpoint/2010/main" val="3630301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92"/>
                                        </p:tgtEl>
                                        <p:attrNameLst>
                                          <p:attrName>style.visibility</p:attrName>
                                        </p:attrNameLst>
                                      </p:cBhvr>
                                      <p:to>
                                        <p:strVal val="visible"/>
                                      </p:to>
                                    </p:set>
                                    <p:animEffect transition="in" filter="fade">
                                      <p:cBhvr>
                                        <p:cTn id="7" dur="2000"/>
                                        <p:tgtEl>
                                          <p:spTgt spid="6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594" y="741680"/>
            <a:ext cx="4824966" cy="4750016"/>
          </a:xfrm>
          <a:prstGeom prst="rect">
            <a:avLst/>
          </a:prstGeom>
        </p:spPr>
      </p:pic>
      <p:sp>
        <p:nvSpPr>
          <p:cNvPr id="5" name="Title 4"/>
          <p:cNvSpPr>
            <a:spLocks noGrp="1"/>
          </p:cNvSpPr>
          <p:nvPr>
            <p:ph type="title"/>
          </p:nvPr>
        </p:nvSpPr>
        <p:spPr>
          <a:xfrm>
            <a:off x="2957594" y="5598160"/>
            <a:ext cx="4164566" cy="568960"/>
          </a:xfrm>
        </p:spPr>
        <p:txBody>
          <a:bodyPr>
            <a:normAutofit/>
          </a:bodyPr>
          <a:lstStyle/>
          <a:p>
            <a:r>
              <a:rPr lang="en-US" sz="1800" dirty="0" err="1" smtClean="0">
                <a:latin typeface="Times New Roman" pitchFamily="18" charset="0"/>
                <a:cs typeface="Times New Roman" pitchFamily="18" charset="0"/>
              </a:rPr>
              <a:t>Chức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năng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thêm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nhân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viên</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175583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Cảm ơn cô và các bạn đã lắng nghe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066" y="1781884"/>
            <a:ext cx="5076967" cy="3540741"/>
          </a:xfrm>
          <a:prstGeom prst="rect">
            <a:avLst/>
          </a:prstGeom>
        </p:spPr>
      </p:pic>
    </p:spTree>
    <p:extLst>
      <p:ext uri="{BB962C8B-B14F-4D97-AF65-F5344CB8AC3E}">
        <p14:creationId xmlns:p14="http://schemas.microsoft.com/office/powerpoint/2010/main" val="1798591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Tổng quan về UML</a:t>
            </a:r>
          </a:p>
        </p:txBody>
      </p:sp>
      <p:sp>
        <p:nvSpPr>
          <p:cNvPr id="3" name="Content Placeholder 2"/>
          <p:cNvSpPr>
            <a:spLocks noGrp="1"/>
          </p:cNvSpPr>
          <p:nvPr>
            <p:ph idx="1"/>
          </p:nvPr>
        </p:nvSpPr>
        <p:spPr/>
        <p:txBody>
          <a:bodyPr>
            <a:normAutofit/>
          </a:bodyPr>
          <a:lstStyle/>
          <a:p>
            <a:pPr>
              <a:lnSpc>
                <a:spcPct val="90000"/>
              </a:lnSpc>
              <a:spcBef>
                <a:spcPct val="40000"/>
              </a:spcBef>
            </a:pPr>
            <a:r>
              <a:rPr lang="en-US" sz="2400" dirty="0" smtClean="0">
                <a:latin typeface="Times New Roman" panose="02020603050405020304" pitchFamily="18" charset="0"/>
                <a:cs typeface="Times New Roman" panose="02020603050405020304" pitchFamily="18" charset="0"/>
              </a:rPr>
              <a:t>Dùng </a:t>
            </a:r>
            <a:r>
              <a:rPr lang="en-US" sz="2400" dirty="0">
                <a:latin typeface="Times New Roman" panose="02020603050405020304" pitchFamily="18" charset="0"/>
                <a:cs typeface="Times New Roman" panose="02020603050405020304" pitchFamily="18" charset="0"/>
              </a:rPr>
              <a:t>cho phân tích thiết kế hướng đối tượng (OOAD – Object Oriented Analys and Design</a:t>
            </a:r>
            <a:r>
              <a:rPr lang="en-US" sz="2400" dirty="0" smtClean="0">
                <a:latin typeface="Times New Roman" panose="02020603050405020304" pitchFamily="18" charset="0"/>
                <a:cs typeface="Times New Roman" panose="02020603050405020304" pitchFamily="18" charset="0"/>
              </a:rPr>
              <a:t>)</a:t>
            </a:r>
          </a:p>
          <a:p>
            <a:pPr>
              <a:lnSpc>
                <a:spcPct val="90000"/>
              </a:lnSpc>
              <a:spcBef>
                <a:spcPct val="40000"/>
              </a:spcBef>
            </a:pPr>
            <a:r>
              <a:rPr lang="en-US" sz="2400" dirty="0">
                <a:latin typeface="Times New Roman" panose="02020603050405020304" pitchFamily="18" charset="0"/>
                <a:cs typeface="Times New Roman" panose="02020603050405020304" pitchFamily="18" charset="0"/>
              </a:rPr>
              <a:t>Hiện nay UML được sử dụng rất phổ biến trong các dự án phần mềm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90000"/>
              </a:lnSpc>
              <a:spcBef>
                <a:spcPct val="40000"/>
              </a:spcBef>
            </a:pPr>
            <a:r>
              <a:rPr lang="en-US" sz="2400" dirty="0" smtClean="0">
                <a:latin typeface="Times New Roman" panose="02020603050405020304" pitchFamily="18" charset="0"/>
                <a:cs typeface="Times New Roman" panose="02020603050405020304" pitchFamily="18" charset="0"/>
              </a:rPr>
              <a:t>Các </a:t>
            </a:r>
            <a:r>
              <a:rPr lang="en-US" sz="2400" dirty="0">
                <a:latin typeface="Times New Roman" panose="02020603050405020304" pitchFamily="18" charset="0"/>
                <a:cs typeface="Times New Roman" panose="02020603050405020304" pitchFamily="18" charset="0"/>
              </a:rPr>
              <a:t>biểu đồ UML cho ta cái nhìn rõ hơn về hệ thống (cả cái nhìn tĩnh và động</a:t>
            </a:r>
            <a:r>
              <a:rPr lang="en-US" sz="2400" dirty="0" smtClean="0">
                <a:latin typeface="Times New Roman" panose="02020603050405020304" pitchFamily="18" charset="0"/>
                <a:cs typeface="Times New Roman" panose="02020603050405020304" pitchFamily="18" charset="0"/>
              </a:rPr>
              <a:t>)</a:t>
            </a:r>
          </a:p>
          <a:p>
            <a:pPr>
              <a:lnSpc>
                <a:spcPct val="90000"/>
              </a:lnSpc>
              <a:spcBef>
                <a:spcPct val="40000"/>
              </a:spcBef>
            </a:pPr>
            <a:r>
              <a:rPr lang="en-US" sz="2400" dirty="0">
                <a:latin typeface="Times New Roman" panose="02020603050405020304" pitchFamily="18" charset="0"/>
                <a:cs typeface="Times New Roman" panose="02020603050405020304" pitchFamily="18" charset="0"/>
              </a:rPr>
              <a:t>UML không phải là ngôn ngữ lập trình !. </a:t>
            </a:r>
          </a:p>
          <a:p>
            <a:pPr>
              <a:lnSpc>
                <a:spcPct val="90000"/>
              </a:lnSpc>
              <a:spcBef>
                <a:spcPct val="40000"/>
              </a:spcBef>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7065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UML dùng để làm gì ?</a:t>
            </a:r>
          </a:p>
        </p:txBody>
      </p:sp>
      <p:sp>
        <p:nvSpPr>
          <p:cNvPr id="3" name="Content Placeholder 2"/>
          <p:cNvSpPr>
            <a:spLocks noGrp="1"/>
          </p:cNvSpPr>
          <p:nvPr>
            <p:ph idx="1"/>
          </p:nvPr>
        </p:nvSpPr>
        <p:spPr>
          <a:xfrm>
            <a:off x="1928030" y="2021059"/>
            <a:ext cx="8915400" cy="3777622"/>
          </a:xfrm>
        </p:spPr>
        <p:txBody>
          <a:bodyPr/>
          <a:lstStyle/>
          <a:p>
            <a:pPr marL="533400" indent="-533400"/>
            <a:r>
              <a:rPr lang="en-US" sz="2800" dirty="0">
                <a:latin typeface="Times New Roman" panose="02020603050405020304" pitchFamily="18" charset="0"/>
                <a:cs typeface="Times New Roman" panose="02020603050405020304" pitchFamily="18" charset="0"/>
              </a:rPr>
              <a:t>UML là một ngôn ngữ dùng để:</a:t>
            </a:r>
          </a:p>
          <a:p>
            <a:pPr marL="952500" lvl="1" indent="-495300">
              <a:buFont typeface="Wingdings" panose="05000000000000000000" pitchFamily="2" charset="2"/>
              <a:buAutoNum type="arabicPeriod"/>
            </a:pPr>
            <a:r>
              <a:rPr lang="en-US" sz="2800" dirty="0">
                <a:solidFill>
                  <a:srgbClr val="005A9E"/>
                </a:solidFill>
                <a:latin typeface="Times New Roman" panose="02020603050405020304" pitchFamily="18" charset="0"/>
                <a:cs typeface="Times New Roman" panose="02020603050405020304" pitchFamily="18" charset="0"/>
              </a:rPr>
              <a:t>Trực quan hóa (Visualizing)</a:t>
            </a:r>
          </a:p>
          <a:p>
            <a:pPr marL="952500" lvl="1" indent="-495300">
              <a:buFont typeface="Wingdings" panose="05000000000000000000" pitchFamily="2" charset="2"/>
              <a:buAutoNum type="arabicPeriod"/>
            </a:pPr>
            <a:r>
              <a:rPr lang="en-US" sz="2800" dirty="0">
                <a:solidFill>
                  <a:srgbClr val="005A9E"/>
                </a:solidFill>
                <a:latin typeface="Times New Roman" panose="02020603050405020304" pitchFamily="18" charset="0"/>
                <a:cs typeface="Times New Roman" panose="02020603050405020304" pitchFamily="18" charset="0"/>
              </a:rPr>
              <a:t>Đặc tả (Specifying)</a:t>
            </a:r>
          </a:p>
          <a:p>
            <a:pPr marL="952500" lvl="1" indent="-495300">
              <a:buFont typeface="Wingdings" panose="05000000000000000000" pitchFamily="2" charset="2"/>
              <a:buAutoNum type="arabicPeriod"/>
            </a:pPr>
            <a:r>
              <a:rPr lang="en-US" sz="2800" dirty="0">
                <a:solidFill>
                  <a:srgbClr val="005A9E"/>
                </a:solidFill>
                <a:latin typeface="Times New Roman" panose="02020603050405020304" pitchFamily="18" charset="0"/>
                <a:cs typeface="Times New Roman" panose="02020603050405020304" pitchFamily="18" charset="0"/>
              </a:rPr>
              <a:t>Xây dựng (Constructing)</a:t>
            </a:r>
          </a:p>
          <a:p>
            <a:pPr marL="952500" lvl="1" indent="-495300">
              <a:buFont typeface="Wingdings" panose="05000000000000000000" pitchFamily="2" charset="2"/>
              <a:buAutoNum type="arabicPeriod"/>
            </a:pPr>
            <a:r>
              <a:rPr lang="en-US" sz="2800" dirty="0">
                <a:solidFill>
                  <a:srgbClr val="005A9E"/>
                </a:solidFill>
                <a:latin typeface="Times New Roman" panose="02020603050405020304" pitchFamily="18" charset="0"/>
                <a:cs typeface="Times New Roman" panose="02020603050405020304" pitchFamily="18" charset="0"/>
              </a:rPr>
              <a:t>Viết tài liệu (Documenting)</a:t>
            </a:r>
          </a:p>
          <a:p>
            <a:endParaRPr lang="en-US" dirty="0"/>
          </a:p>
        </p:txBody>
      </p:sp>
    </p:spTree>
    <p:extLst>
      <p:ext uri="{BB962C8B-B14F-4D97-AF65-F5344CB8AC3E}">
        <p14:creationId xmlns:p14="http://schemas.microsoft.com/office/powerpoint/2010/main" val="3808670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2209800" y="990601"/>
            <a:ext cx="6400800" cy="487363"/>
          </a:xfrm>
        </p:spPr>
        <p:txBody>
          <a:bodyPr>
            <a:normAutofit fontScale="90000"/>
          </a:bodyPr>
          <a:lstStyle/>
          <a:p>
            <a:r>
              <a:rPr lang="en-US" sz="2800" dirty="0">
                <a:latin typeface="Times New Roman" panose="02020603050405020304" pitchFamily="18" charset="0"/>
                <a:cs typeface="Times New Roman" panose="02020603050405020304" pitchFamily="18" charset="0"/>
              </a:rPr>
              <a:t>Trực quan hóa-Visualizing</a:t>
            </a:r>
          </a:p>
        </p:txBody>
      </p:sp>
      <p:sp>
        <p:nvSpPr>
          <p:cNvPr id="58371" name="Rectangle 3"/>
          <p:cNvSpPr>
            <a:spLocks noGrp="1" noChangeArrowheads="1"/>
          </p:cNvSpPr>
          <p:nvPr>
            <p:ph type="body" idx="4294967295"/>
          </p:nvPr>
        </p:nvSpPr>
        <p:spPr>
          <a:xfrm>
            <a:off x="1981200" y="2144714"/>
            <a:ext cx="8191500" cy="4103687"/>
          </a:xfrm>
        </p:spPr>
        <p:txBody>
          <a:bodyPr/>
          <a:lstStyle/>
          <a:p>
            <a:pPr>
              <a:spcAft>
                <a:spcPct val="50000"/>
              </a:spcAft>
            </a:pPr>
            <a:r>
              <a:rPr lang="en-US" sz="2800" dirty="0" smtClean="0">
                <a:latin typeface="Times New Roman" panose="02020603050405020304" pitchFamily="18" charset="0"/>
                <a:cs typeface="Times New Roman" panose="02020603050405020304" pitchFamily="18" charset="0"/>
              </a:rPr>
              <a:t>Dùng tập các ký hiệu đồ họa phong phú để biểu diễn hệ thống đang được nghiên cứu.</a:t>
            </a:r>
          </a:p>
          <a:p>
            <a:pPr>
              <a:spcAft>
                <a:spcPct val="50000"/>
              </a:spcAft>
            </a:pPr>
            <a:r>
              <a:rPr lang="en-US" sz="2800" dirty="0" smtClean="0">
                <a:latin typeface="Times New Roman" panose="02020603050405020304" pitchFamily="18" charset="0"/>
                <a:cs typeface="Times New Roman" panose="02020603050405020304" pitchFamily="18" charset="0"/>
              </a:rPr>
              <a:t>Hệ thống ký hiệu đều có ngữ nghĩa chặt chẽ, có thể hiểu bởi nhiều công cụ khác nhau.</a:t>
            </a:r>
          </a:p>
          <a:p>
            <a:pPr>
              <a:spcAft>
                <a:spcPct val="50000"/>
              </a:spcAft>
            </a:pPr>
            <a:r>
              <a:rPr lang="en-US" sz="2800" dirty="0" smtClean="0">
                <a:latin typeface="Times New Roman" panose="02020603050405020304" pitchFamily="18" charset="0"/>
                <a:cs typeface="Times New Roman" panose="02020603050405020304" pitchFamily="18" charset="0"/>
              </a:rPr>
              <a:t>Giúp cho các nhà thiết kế, nhà lập trình khác biệt về ngôn ngữ đều có thể hiểu được. </a:t>
            </a:r>
          </a:p>
          <a:p>
            <a:pPr>
              <a:spcAft>
                <a:spcPct val="50000"/>
              </a:spcAft>
            </a:pPr>
            <a:endParaRPr lang="en-US" dirty="0" smtClean="0"/>
          </a:p>
        </p:txBody>
      </p:sp>
    </p:spTree>
    <p:extLst>
      <p:ext uri="{BB962C8B-B14F-4D97-AF65-F5344CB8AC3E}">
        <p14:creationId xmlns:p14="http://schemas.microsoft.com/office/powerpoint/2010/main" val="3164951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2209800" y="1295401"/>
            <a:ext cx="7696200" cy="487363"/>
          </a:xfrm>
        </p:spPr>
        <p:txBody>
          <a:bodyPr>
            <a:normAutofit fontScale="90000"/>
          </a:bodyPr>
          <a:lstStyle/>
          <a:p>
            <a:r>
              <a:rPr lang="en-US" sz="2800" dirty="0">
                <a:latin typeface="Times New Roman" panose="02020603050405020304" pitchFamily="18" charset="0"/>
                <a:cs typeface="Times New Roman" panose="02020603050405020304" pitchFamily="18" charset="0"/>
              </a:rPr>
              <a:t>UML là ngôn ngữ cho đặc tả - specifying</a:t>
            </a:r>
          </a:p>
        </p:txBody>
      </p:sp>
      <p:sp>
        <p:nvSpPr>
          <p:cNvPr id="60419" name="Rectangle 3"/>
          <p:cNvSpPr>
            <a:spLocks noGrp="1" noChangeArrowheads="1"/>
          </p:cNvSpPr>
          <p:nvPr>
            <p:ph type="body" idx="4294967295"/>
          </p:nvPr>
        </p:nvSpPr>
        <p:spPr>
          <a:xfrm>
            <a:off x="1981200" y="2144714"/>
            <a:ext cx="8191500" cy="4103687"/>
          </a:xfrm>
        </p:spPr>
        <p:txBody>
          <a:bodyPr/>
          <a:lstStyle/>
          <a:p>
            <a:pPr>
              <a:spcAft>
                <a:spcPct val="50000"/>
              </a:spcAft>
            </a:pPr>
            <a:endParaRPr lang="en-US" smtClean="0"/>
          </a:p>
          <a:p>
            <a:pPr>
              <a:spcAft>
                <a:spcPct val="50000"/>
              </a:spcAft>
            </a:pPr>
            <a:endParaRPr lang="en-US" smtClean="0"/>
          </a:p>
        </p:txBody>
      </p:sp>
      <p:sp>
        <p:nvSpPr>
          <p:cNvPr id="60420" name="Rectangle 4"/>
          <p:cNvSpPr>
            <a:spLocks noChangeArrowheads="1"/>
          </p:cNvSpPr>
          <p:nvPr/>
        </p:nvSpPr>
        <p:spPr bwMode="gray">
          <a:xfrm>
            <a:off x="2133600" y="2133600"/>
            <a:ext cx="81915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spcAft>
                <a:spcPct val="50000"/>
              </a:spcAft>
            </a:pPr>
            <a:r>
              <a:rPr lang="en-US" dirty="0">
                <a:latin typeface="Times New Roman" panose="02020603050405020304" pitchFamily="18" charset="0"/>
                <a:cs typeface="Times New Roman" panose="02020603050405020304" pitchFamily="18" charset="0"/>
              </a:rPr>
              <a:t>UML giúp xây dựng các mô hình chính xác, đầy đủ và không nhập nhằng. </a:t>
            </a:r>
          </a:p>
          <a:p>
            <a:pPr>
              <a:spcAft>
                <a:spcPct val="50000"/>
              </a:spcAft>
            </a:pPr>
            <a:r>
              <a:rPr lang="en-US" dirty="0">
                <a:latin typeface="Times New Roman" panose="02020603050405020304" pitchFamily="18" charset="0"/>
                <a:cs typeface="Times New Roman" panose="02020603050405020304" pitchFamily="18" charset="0"/>
              </a:rPr>
              <a:t>Tất cả các công đoạn từ phân tích, thiết kế cho đến triển khai đều có các biểu đồ UML biểu diễn. </a:t>
            </a:r>
          </a:p>
          <a:p>
            <a:pPr>
              <a:spcAft>
                <a:spcPct val="50000"/>
              </a:spcAft>
            </a:pPr>
            <a:r>
              <a:rPr lang="en-US" dirty="0">
                <a:latin typeface="Times New Roman" panose="02020603050405020304" pitchFamily="18" charset="0"/>
                <a:cs typeface="Times New Roman" panose="02020603050405020304" pitchFamily="18" charset="0"/>
              </a:rPr>
              <a:t>Use case (dùng cho phân tích); Class, Sequence, Activity... (cho thiết kế); Component, Deployment (cho triển khai).</a:t>
            </a:r>
          </a:p>
        </p:txBody>
      </p:sp>
    </p:spTree>
    <p:extLst>
      <p:ext uri="{BB962C8B-B14F-4D97-AF65-F5344CB8AC3E}">
        <p14:creationId xmlns:p14="http://schemas.microsoft.com/office/powerpoint/2010/main" val="2355864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2209800" y="990601"/>
            <a:ext cx="6400800" cy="487363"/>
          </a:xfrm>
        </p:spPr>
        <p:txBody>
          <a:bodyPr>
            <a:noAutofit/>
          </a:bodyPr>
          <a:lstStyle/>
          <a:p>
            <a:r>
              <a:rPr lang="en-US" sz="3200" dirty="0">
                <a:latin typeface="Times New Roman" panose="02020603050405020304" pitchFamily="18" charset="0"/>
                <a:cs typeface="Times New Roman" panose="02020603050405020304" pitchFamily="18" charset="0"/>
              </a:rPr>
              <a:t>Xây dựng - Constructing</a:t>
            </a:r>
          </a:p>
        </p:txBody>
      </p:sp>
      <p:sp>
        <p:nvSpPr>
          <p:cNvPr id="59395" name="Rectangle 3"/>
          <p:cNvSpPr>
            <a:spLocks noGrp="1" noChangeArrowheads="1"/>
          </p:cNvSpPr>
          <p:nvPr>
            <p:ph type="body" idx="4294967295"/>
          </p:nvPr>
        </p:nvSpPr>
        <p:spPr>
          <a:xfrm>
            <a:off x="1828800" y="1752600"/>
            <a:ext cx="8839200" cy="5105400"/>
          </a:xfrm>
        </p:spPr>
        <p:txBody>
          <a:bodyPr>
            <a:normAutofit/>
          </a:bodyPr>
          <a:lstStyle/>
          <a:p>
            <a:pPr>
              <a:spcAft>
                <a:spcPct val="50000"/>
              </a:spcAft>
            </a:pPr>
            <a:r>
              <a:rPr lang="en-US" sz="2800" dirty="0" smtClean="0">
                <a:latin typeface="Times New Roman" panose="02020603050405020304" pitchFamily="18" charset="0"/>
                <a:cs typeface="Times New Roman" panose="02020603050405020304" pitchFamily="18" charset="0"/>
              </a:rPr>
              <a:t>Các mô hình của UML có thể kết nối với nhiều ngôn ngữ lập trình. Tức là có thể ánh xạ các mô hình UML về một ngôn ngữ lập trình như C++, Java...</a:t>
            </a:r>
          </a:p>
          <a:p>
            <a:pPr>
              <a:spcAft>
                <a:spcPct val="50000"/>
              </a:spcAft>
            </a:pPr>
            <a:r>
              <a:rPr lang="en-US" sz="2800" dirty="0" smtClean="0">
                <a:latin typeface="Times New Roman" panose="02020603050405020304" pitchFamily="18" charset="0"/>
                <a:cs typeface="Times New Roman" panose="02020603050405020304" pitchFamily="18" charset="0"/>
              </a:rPr>
              <a:t>Việc chuyển các mô hình trong UML thành Code trong ngôn ngữ lập trình </a:t>
            </a: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 Forward engineering</a:t>
            </a:r>
          </a:p>
          <a:p>
            <a:pPr>
              <a:spcAft>
                <a:spcPct val="50000"/>
              </a:spcAft>
            </a:pP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Việc chuyển ngược trở lại code trong một ngôn ngữ lập trình thành UML </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 Reverse Engineering.</a:t>
            </a:r>
          </a:p>
          <a:p>
            <a:pPr>
              <a:spcAft>
                <a:spcPct val="50000"/>
              </a:spcAft>
            </a:pP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Cần công cụ để chuyển đổi “xuôi” &amp; “ngược”</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09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2133600" y="990601"/>
            <a:ext cx="6934200" cy="487363"/>
          </a:xfrm>
        </p:spPr>
        <p:txBody>
          <a:bodyPr>
            <a:noAutofit/>
          </a:bodyPr>
          <a:lstStyle/>
          <a:p>
            <a:r>
              <a:rPr lang="en-US" sz="2800" dirty="0">
                <a:latin typeface="Times New Roman" panose="02020603050405020304" pitchFamily="18" charset="0"/>
                <a:cs typeface="Times New Roman" panose="02020603050405020304" pitchFamily="18" charset="0"/>
              </a:rPr>
              <a:t>UML là ngôn ngữ giúp viết tài liệu</a:t>
            </a:r>
          </a:p>
        </p:txBody>
      </p:sp>
      <p:sp>
        <p:nvSpPr>
          <p:cNvPr id="61443" name="Rectangle 3"/>
          <p:cNvSpPr>
            <a:spLocks noGrp="1" noChangeArrowheads="1"/>
          </p:cNvSpPr>
          <p:nvPr>
            <p:ph type="body" idx="4294967295"/>
          </p:nvPr>
        </p:nvSpPr>
        <p:spPr>
          <a:xfrm>
            <a:off x="1828800" y="1752600"/>
            <a:ext cx="8839200" cy="5105400"/>
          </a:xfrm>
        </p:spPr>
        <p:txBody>
          <a:bodyPr>
            <a:normAutofit/>
          </a:bodyPr>
          <a:lstStyle/>
          <a:p>
            <a:pPr>
              <a:spcAft>
                <a:spcPct val="40000"/>
              </a:spcAft>
            </a:pPr>
            <a:r>
              <a:rPr lang="en-US" sz="2400" dirty="0" smtClean="0">
                <a:latin typeface="Times New Roman" panose="02020603050405020304" pitchFamily="18" charset="0"/>
                <a:cs typeface="Times New Roman" panose="02020603050405020304" pitchFamily="18" charset="0"/>
              </a:rPr>
              <a:t>Giúp xây dựng tài liệu đặc tả - requirements</a:t>
            </a:r>
          </a:p>
          <a:p>
            <a:pPr>
              <a:spcAft>
                <a:spcPct val="40000"/>
              </a:spcAft>
            </a:pPr>
            <a:r>
              <a:rPr lang="en-US" sz="2400" dirty="0" smtClean="0">
                <a:latin typeface="Times New Roman" panose="02020603050405020304" pitchFamily="18" charset="0"/>
                <a:cs typeface="Times New Roman" panose="02020603050405020304" pitchFamily="18" charset="0"/>
              </a:rPr>
              <a:t>Tài liệu kiến trúc (architecture)</a:t>
            </a:r>
          </a:p>
          <a:p>
            <a:pPr>
              <a:spcAft>
                <a:spcPct val="40000"/>
              </a:spcAft>
            </a:pPr>
            <a:r>
              <a:rPr lang="en-US" sz="2400" dirty="0" smtClean="0">
                <a:latin typeface="Times New Roman" panose="02020603050405020304" pitchFamily="18" charset="0"/>
                <a:cs typeface="Times New Roman" panose="02020603050405020304" pitchFamily="18" charset="0"/>
              </a:rPr>
              <a:t>Tài liệu thiết kế</a:t>
            </a:r>
          </a:p>
          <a:p>
            <a:pPr>
              <a:spcAft>
                <a:spcPct val="40000"/>
              </a:spcAft>
            </a:pPr>
            <a:r>
              <a:rPr lang="en-US" sz="2400" dirty="0" smtClean="0">
                <a:latin typeface="Times New Roman" panose="02020603050405020304" pitchFamily="18" charset="0"/>
                <a:cs typeface="Times New Roman" panose="02020603050405020304" pitchFamily="18" charset="0"/>
              </a:rPr>
              <a:t>Source code</a:t>
            </a:r>
          </a:p>
          <a:p>
            <a:pPr>
              <a:spcAft>
                <a:spcPct val="40000"/>
              </a:spcAft>
            </a:pPr>
            <a:r>
              <a:rPr lang="en-US" sz="2400" dirty="0" smtClean="0">
                <a:latin typeface="Times New Roman" panose="02020603050405020304" pitchFamily="18" charset="0"/>
                <a:cs typeface="Times New Roman" panose="02020603050405020304" pitchFamily="18" charset="0"/>
              </a:rPr>
              <a:t>Tài liệu để kiểm thử - Test</a:t>
            </a:r>
          </a:p>
          <a:p>
            <a:pPr>
              <a:spcAft>
                <a:spcPct val="40000"/>
              </a:spcAft>
            </a:pPr>
            <a:r>
              <a:rPr lang="en-US" sz="2400" dirty="0" smtClean="0">
                <a:latin typeface="Times New Roman" panose="02020603050405020304" pitchFamily="18" charset="0"/>
                <a:cs typeface="Times New Roman" panose="02020603050405020304" pitchFamily="18" charset="0"/>
              </a:rPr>
              <a:t>Tài liệu mẫu - Prototype</a:t>
            </a:r>
          </a:p>
          <a:p>
            <a:pPr>
              <a:spcAft>
                <a:spcPct val="40000"/>
              </a:spcAft>
            </a:pPr>
            <a:r>
              <a:rPr lang="en-US" sz="2400" dirty="0" smtClean="0">
                <a:latin typeface="Times New Roman" panose="02020603050405020304" pitchFamily="18" charset="0"/>
                <a:cs typeface="Times New Roman" panose="02020603050405020304" pitchFamily="18" charset="0"/>
              </a:rPr>
              <a:t>Tài liệu triển khai – Deployment ............</a:t>
            </a:r>
          </a:p>
        </p:txBody>
      </p:sp>
    </p:spTree>
    <p:extLst>
      <p:ext uri="{BB962C8B-B14F-4D97-AF65-F5344CB8AC3E}">
        <p14:creationId xmlns:p14="http://schemas.microsoft.com/office/powerpoint/2010/main" val="835494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r>
              <a:rPr lang="en-US" sz="2800" dirty="0" err="1" smtClean="0"/>
              <a:t>Một</a:t>
            </a:r>
            <a:r>
              <a:rPr lang="en-US" sz="2800" dirty="0" smtClean="0"/>
              <a:t> </a:t>
            </a:r>
            <a:r>
              <a:rPr lang="en-US" sz="2800" dirty="0" err="1"/>
              <a:t>số</a:t>
            </a:r>
            <a:r>
              <a:rPr lang="en-US" sz="2800" dirty="0"/>
              <a:t> </a:t>
            </a:r>
            <a:r>
              <a:rPr lang="en-US" sz="2800" dirty="0" err="1"/>
              <a:t>biểu</a:t>
            </a:r>
            <a:r>
              <a:rPr lang="en-US" sz="2800" dirty="0"/>
              <a:t> </a:t>
            </a:r>
            <a:r>
              <a:rPr lang="en-US" sz="2800" dirty="0" err="1"/>
              <a:t>đồ</a:t>
            </a:r>
            <a:r>
              <a:rPr lang="en-US" sz="2800" dirty="0"/>
              <a:t> UML </a:t>
            </a:r>
            <a:r>
              <a:rPr lang="en-US" sz="2800" dirty="0" err="1"/>
              <a:t>cơ</a:t>
            </a:r>
            <a:r>
              <a:rPr lang="en-US" sz="2800" dirty="0"/>
              <a:t> </a:t>
            </a:r>
            <a:r>
              <a:rPr lang="en-US" sz="2800" dirty="0" err="1"/>
              <a:t>bản</a:t>
            </a:r>
            <a:endParaRPr lang="en-US" sz="2800" dirty="0"/>
          </a:p>
        </p:txBody>
      </p:sp>
      <p:sp>
        <p:nvSpPr>
          <p:cNvPr id="65539" name="Rectangle 3"/>
          <p:cNvSpPr>
            <a:spLocks noGrp="1" noChangeArrowheads="1"/>
          </p:cNvSpPr>
          <p:nvPr>
            <p:ph type="body" idx="4294967295"/>
          </p:nvPr>
        </p:nvSpPr>
        <p:spPr/>
        <p:txBody>
          <a:bodyPr/>
          <a:lstStyle/>
          <a:p>
            <a:endParaRPr lang="en-US" smtClean="0"/>
          </a:p>
        </p:txBody>
      </p:sp>
      <p:grpSp>
        <p:nvGrpSpPr>
          <p:cNvPr id="2" name="Group 3"/>
          <p:cNvGrpSpPr>
            <a:grpSpLocks/>
          </p:cNvGrpSpPr>
          <p:nvPr/>
        </p:nvGrpSpPr>
        <p:grpSpPr bwMode="auto">
          <a:xfrm>
            <a:off x="1828801" y="1603375"/>
            <a:ext cx="2170113" cy="4035424"/>
            <a:chOff x="720" y="1296"/>
            <a:chExt cx="1367" cy="2542"/>
          </a:xfrm>
        </p:grpSpPr>
        <p:sp>
          <p:nvSpPr>
            <p:cNvPr id="3"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7"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8"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9"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10"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5547" name="Group 10"/>
            <p:cNvGrpSpPr>
              <a:grpSpLocks/>
            </p:cNvGrpSpPr>
            <p:nvPr/>
          </p:nvGrpSpPr>
          <p:grpSpPr bwMode="auto">
            <a:xfrm>
              <a:off x="1190" y="1296"/>
              <a:ext cx="404" cy="395"/>
              <a:chOff x="1291" y="582"/>
              <a:chExt cx="666" cy="652"/>
            </a:xfrm>
          </p:grpSpPr>
          <p:sp>
            <p:nvSpPr>
              <p:cNvPr id="11" name="Oval 11"/>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12"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3" name="Oval 13"/>
              <p:cNvSpPr>
                <a:spLocks noChangeArrowheads="1"/>
              </p:cNvSpPr>
              <p:nvPr/>
            </p:nvSpPr>
            <p:spPr bwMode="gray">
              <a:xfrm>
                <a:off x="1304" y="590"/>
                <a:ext cx="631"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4"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15" name="Oval 15"/>
              <p:cNvSpPr>
                <a:spLocks noChangeArrowheads="1"/>
              </p:cNvSpPr>
              <p:nvPr/>
            </p:nvSpPr>
            <p:spPr bwMode="gray">
              <a:xfrm>
                <a:off x="1345"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16"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defRPr/>
              </a:pPr>
              <a:r>
                <a:rPr lang="en-US" sz="2400">
                  <a:solidFill>
                    <a:schemeClr val="tx2">
                      <a:lumMod val="75000"/>
                    </a:schemeClr>
                  </a:solidFill>
                  <a:latin typeface="Arial" charset="0"/>
                </a:rPr>
                <a:t>1</a:t>
              </a:r>
              <a:endParaRPr lang="en-US">
                <a:solidFill>
                  <a:schemeClr val="tx2">
                    <a:lumMod val="75000"/>
                  </a:schemeClr>
                </a:solidFill>
                <a:latin typeface="Arial" charset="0"/>
              </a:endParaRPr>
            </a:p>
          </p:txBody>
        </p:sp>
        <p:sp>
          <p:nvSpPr>
            <p:cNvPr id="17" name="Text Box 17"/>
            <p:cNvSpPr txBox="1">
              <a:spLocks noChangeArrowheads="1"/>
            </p:cNvSpPr>
            <p:nvPr/>
          </p:nvSpPr>
          <p:spPr bwMode="gray">
            <a:xfrm>
              <a:off x="768" y="1776"/>
              <a:ext cx="1296"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latin typeface="Verdana" panose="020B0604030504040204" pitchFamily="34" charset="0"/>
                </a:rPr>
                <a:t>Biểu đồ ca sử dụng</a:t>
              </a:r>
            </a:p>
            <a:p>
              <a:pPr algn="ctr" eaLnBrk="1" hangingPunct="1">
                <a:buFont typeface="Wingdings" panose="05000000000000000000" pitchFamily="2" charset="2"/>
                <a:buNone/>
              </a:pPr>
              <a:r>
                <a:rPr lang="en-US" sz="2400" b="1">
                  <a:solidFill>
                    <a:srgbClr val="00264D"/>
                  </a:solidFill>
                  <a:latin typeface="Verdana" panose="020B0604030504040204" pitchFamily="34" charset="0"/>
                </a:rPr>
                <a:t>Use Case Diagram</a:t>
              </a:r>
              <a:endParaRPr lang="en-US" sz="2400" b="1" i="1">
                <a:solidFill>
                  <a:srgbClr val="00264D"/>
                </a:solidFill>
                <a:latin typeface="Verdana" panose="020B0604030504040204" pitchFamily="34" charset="0"/>
              </a:endParaRPr>
            </a:p>
          </p:txBody>
        </p:sp>
      </p:grpSp>
      <p:grpSp>
        <p:nvGrpSpPr>
          <p:cNvPr id="4" name="Group 18"/>
          <p:cNvGrpSpPr>
            <a:grpSpLocks/>
          </p:cNvGrpSpPr>
          <p:nvPr/>
        </p:nvGrpSpPr>
        <p:grpSpPr bwMode="auto">
          <a:xfrm>
            <a:off x="6248400" y="1603375"/>
            <a:ext cx="1981200" cy="4035424"/>
            <a:chOff x="2208" y="1296"/>
            <a:chExt cx="1365" cy="2542"/>
          </a:xfrm>
        </p:grpSpPr>
        <p:sp>
          <p:nvSpPr>
            <p:cNvPr id="6965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2"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4"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55" name="Oval 23"/>
            <p:cNvSpPr>
              <a:spLocks noChangeArrowheads="1"/>
            </p:cNvSpPr>
            <p:nvPr/>
          </p:nvSpPr>
          <p:spPr bwMode="gray">
            <a:xfrm>
              <a:off x="2678" y="1296"/>
              <a:ext cx="404" cy="327"/>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56" name="Oval 24"/>
            <p:cNvSpPr>
              <a:spLocks noChangeArrowheads="1"/>
            </p:cNvSpPr>
            <p:nvPr/>
          </p:nvSpPr>
          <p:spPr bwMode="gray">
            <a:xfrm>
              <a:off x="2680" y="1299"/>
              <a:ext cx="393"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8" name="Oval 26"/>
            <p:cNvSpPr>
              <a:spLocks noChangeArrowheads="1"/>
            </p:cNvSpPr>
            <p:nvPr/>
          </p:nvSpPr>
          <p:spPr bwMode="gray">
            <a:xfrm>
              <a:off x="2690" y="1305"/>
              <a:ext cx="363"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59"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60" name="Text Box 28"/>
            <p:cNvSpPr txBox="1">
              <a:spLocks noChangeArrowheads="1"/>
            </p:cNvSpPr>
            <p:nvPr/>
          </p:nvSpPr>
          <p:spPr bwMode="gray">
            <a:xfrm>
              <a:off x="2754"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3</a:t>
              </a:r>
              <a:endParaRPr lang="en-US">
                <a:solidFill>
                  <a:srgbClr val="00264D"/>
                </a:solidFill>
              </a:endParaRPr>
            </a:p>
          </p:txBody>
        </p:sp>
        <p:sp>
          <p:nvSpPr>
            <p:cNvPr id="69661" name="Text Box 29"/>
            <p:cNvSpPr txBox="1">
              <a:spLocks noChangeArrowheads="1"/>
            </p:cNvSpPr>
            <p:nvPr/>
          </p:nvSpPr>
          <p:spPr bwMode="gray">
            <a:xfrm>
              <a:off x="2256" y="1776"/>
              <a:ext cx="1296" cy="1221"/>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Tuần tự</a:t>
              </a:r>
            </a:p>
            <a:p>
              <a:pPr algn="ctr" eaLnBrk="1" hangingPunct="1"/>
              <a:r>
                <a:rPr lang="en-US" sz="2400" b="1">
                  <a:solidFill>
                    <a:srgbClr val="00264D"/>
                  </a:solidFill>
                </a:rPr>
                <a:t>Sequence</a:t>
              </a:r>
            </a:p>
            <a:p>
              <a:pPr algn="ctr" eaLnBrk="1" hangingPunct="1"/>
              <a:r>
                <a:rPr lang="en-US" sz="2400" b="1">
                  <a:solidFill>
                    <a:srgbClr val="00264D"/>
                  </a:solidFill>
                </a:rPr>
                <a:t>Diagram </a:t>
              </a:r>
            </a:p>
            <a:p>
              <a:pPr eaLnBrk="1" hangingPunct="1">
                <a:buFont typeface="Wingdings" panose="05000000000000000000" pitchFamily="2" charset="2"/>
                <a:buChar char="v"/>
              </a:pPr>
              <a:endParaRPr lang="en-US" sz="2400" b="1">
                <a:solidFill>
                  <a:srgbClr val="00264D"/>
                </a:solidFill>
              </a:endParaRPr>
            </a:p>
          </p:txBody>
        </p:sp>
        <p:sp>
          <p:nvSpPr>
            <p:cNvPr id="6966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3" name="AutoShape 31"/>
            <p:cNvSpPr>
              <a:spLocks noChangeArrowheads="1"/>
            </p:cNvSpPr>
            <p:nvPr/>
          </p:nvSpPr>
          <p:spPr bwMode="gray">
            <a:xfrm>
              <a:off x="2238" y="3305"/>
              <a:ext cx="1305"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grpSp>
        <p:nvGrpSpPr>
          <p:cNvPr id="5" name="Group 32"/>
          <p:cNvGrpSpPr>
            <a:grpSpLocks/>
          </p:cNvGrpSpPr>
          <p:nvPr/>
        </p:nvGrpSpPr>
        <p:grpSpPr bwMode="auto">
          <a:xfrm>
            <a:off x="4114800" y="1603375"/>
            <a:ext cx="1981200" cy="4035424"/>
            <a:chOff x="3692" y="1296"/>
            <a:chExt cx="1367" cy="2542"/>
          </a:xfrm>
        </p:grpSpPr>
        <p:sp>
          <p:nvSpPr>
            <p:cNvPr id="18"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19"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0"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21"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5574" name="Group 37"/>
            <p:cNvGrpSpPr>
              <a:grpSpLocks/>
            </p:cNvGrpSpPr>
            <p:nvPr/>
          </p:nvGrpSpPr>
          <p:grpSpPr bwMode="auto">
            <a:xfrm>
              <a:off x="4166" y="1296"/>
              <a:ext cx="404" cy="395"/>
              <a:chOff x="1291" y="582"/>
              <a:chExt cx="666" cy="652"/>
            </a:xfrm>
          </p:grpSpPr>
          <p:sp>
            <p:nvSpPr>
              <p:cNvPr id="22"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23"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4"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5"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26"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27"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2</a:t>
              </a:r>
              <a:endParaRPr lang="en-US">
                <a:solidFill>
                  <a:srgbClr val="00264D"/>
                </a:solidFill>
              </a:endParaRPr>
            </a:p>
          </p:txBody>
        </p:sp>
        <p:sp>
          <p:nvSpPr>
            <p:cNvPr id="28"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rPr>
                <a:t>Biểu đồ Lớp</a:t>
              </a:r>
            </a:p>
            <a:p>
              <a:pPr algn="ctr" eaLnBrk="1" hangingPunct="1">
                <a:buFont typeface="Wingdings" panose="05000000000000000000" pitchFamily="2" charset="2"/>
                <a:buNone/>
              </a:pPr>
              <a:r>
                <a:rPr lang="en-US" sz="2400">
                  <a:solidFill>
                    <a:srgbClr val="00264D"/>
                  </a:solidFill>
                </a:rPr>
                <a:t> </a:t>
              </a:r>
              <a:r>
                <a:rPr lang="en-US" sz="2400" b="1">
                  <a:solidFill>
                    <a:srgbClr val="00264D"/>
                  </a:solidFill>
                </a:rPr>
                <a:t>Class </a:t>
              </a:r>
            </a:p>
            <a:p>
              <a:pPr algn="ctr" eaLnBrk="1" hangingPunct="1">
                <a:buFont typeface="Wingdings" panose="05000000000000000000" pitchFamily="2" charset="2"/>
                <a:buNone/>
              </a:pPr>
              <a:r>
                <a:rPr lang="en-US" sz="2400" b="1">
                  <a:solidFill>
                    <a:srgbClr val="00264D"/>
                  </a:solidFill>
                </a:rPr>
                <a:t>Diagram</a:t>
              </a:r>
            </a:p>
          </p:txBody>
        </p:sp>
        <p:sp>
          <p:nvSpPr>
            <p:cNvPr id="2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30"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grpSp>
        <p:nvGrpSpPr>
          <p:cNvPr id="31" name="Group 32"/>
          <p:cNvGrpSpPr>
            <a:grpSpLocks/>
          </p:cNvGrpSpPr>
          <p:nvPr/>
        </p:nvGrpSpPr>
        <p:grpSpPr bwMode="auto">
          <a:xfrm>
            <a:off x="8458200" y="1603375"/>
            <a:ext cx="1981200" cy="4035424"/>
            <a:chOff x="3692" y="1296"/>
            <a:chExt cx="1367" cy="2542"/>
          </a:xfrm>
        </p:grpSpPr>
        <p:sp>
          <p:nvSpPr>
            <p:cNvPr id="69665"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6"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7" name="AutoShape 35"/>
            <p:cNvSpPr>
              <a:spLocks noChangeArrowheads="1"/>
            </p:cNvSpPr>
            <p:nvPr/>
          </p:nvSpPr>
          <p:spPr bwMode="gray">
            <a:xfrm>
              <a:off x="3728" y="2795"/>
              <a:ext cx="1303"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68" name="AutoShape 36"/>
            <p:cNvSpPr>
              <a:spLocks noChangeArrowheads="1"/>
            </p:cNvSpPr>
            <p:nvPr/>
          </p:nvSpPr>
          <p:spPr bwMode="gray">
            <a:xfrm>
              <a:off x="3728" y="1509"/>
              <a:ext cx="1303"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5589" name="Group 37"/>
            <p:cNvGrpSpPr>
              <a:grpSpLocks/>
            </p:cNvGrpSpPr>
            <p:nvPr/>
          </p:nvGrpSpPr>
          <p:grpSpPr bwMode="auto">
            <a:xfrm>
              <a:off x="4166" y="1296"/>
              <a:ext cx="404" cy="395"/>
              <a:chOff x="1291" y="582"/>
              <a:chExt cx="666" cy="652"/>
            </a:xfrm>
          </p:grpSpPr>
          <p:sp>
            <p:nvSpPr>
              <p:cNvPr id="69670" name="Oval 38"/>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71" name="Oval 39"/>
              <p:cNvSpPr>
                <a:spLocks noChangeArrowheads="1"/>
              </p:cNvSpPr>
              <p:nvPr/>
            </p:nvSpPr>
            <p:spPr bwMode="gray">
              <a:xfrm>
                <a:off x="1297"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2" name="Oval 40"/>
              <p:cNvSpPr>
                <a:spLocks noChangeArrowheads="1"/>
              </p:cNvSpPr>
              <p:nvPr/>
            </p:nvSpPr>
            <p:spPr bwMode="gray">
              <a:xfrm>
                <a:off x="1304" y="590"/>
                <a:ext cx="632"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3" name="Oval 41"/>
              <p:cNvSpPr>
                <a:spLocks noChangeArrowheads="1"/>
              </p:cNvSpPr>
              <p:nvPr/>
            </p:nvSpPr>
            <p:spPr bwMode="gray">
              <a:xfrm>
                <a:off x="1311" y="597"/>
                <a:ext cx="601"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74" name="Oval 42"/>
              <p:cNvSpPr>
                <a:spLocks noChangeArrowheads="1"/>
              </p:cNvSpPr>
              <p:nvPr/>
            </p:nvSpPr>
            <p:spPr bwMode="gray">
              <a:xfrm>
                <a:off x="1346"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69675" name="Text Box 43"/>
            <p:cNvSpPr txBox="1">
              <a:spLocks noChangeArrowheads="1"/>
            </p:cNvSpPr>
            <p:nvPr/>
          </p:nvSpPr>
          <p:spPr bwMode="gray">
            <a:xfrm>
              <a:off x="4242" y="1354"/>
              <a:ext cx="244" cy="2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4</a:t>
              </a:r>
              <a:endParaRPr lang="en-US">
                <a:solidFill>
                  <a:srgbClr val="00264D"/>
                </a:solidFill>
              </a:endParaRPr>
            </a:p>
          </p:txBody>
        </p:sp>
        <p:sp>
          <p:nvSpPr>
            <p:cNvPr id="69676" name="Text Box 44"/>
            <p:cNvSpPr txBox="1">
              <a:spLocks noChangeArrowheads="1"/>
            </p:cNvSpPr>
            <p:nvPr/>
          </p:nvSpPr>
          <p:spPr bwMode="gray">
            <a:xfrm>
              <a:off x="3743" y="1776"/>
              <a:ext cx="1297"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a:solidFill>
                    <a:srgbClr val="00264D"/>
                  </a:solidFill>
                </a:rPr>
                <a:t>Biểu đồ </a:t>
              </a:r>
            </a:p>
            <a:p>
              <a:pPr algn="ctr" eaLnBrk="1" hangingPunct="1"/>
              <a:r>
                <a:rPr lang="en-US" sz="2400">
                  <a:solidFill>
                    <a:srgbClr val="00264D"/>
                  </a:solidFill>
                </a:rPr>
                <a:t>Hoạt động</a:t>
              </a:r>
            </a:p>
            <a:p>
              <a:pPr algn="ctr" eaLnBrk="1" hangingPunct="1"/>
              <a:r>
                <a:rPr lang="en-US" sz="2400">
                  <a:solidFill>
                    <a:srgbClr val="00264D"/>
                  </a:solidFill>
                </a:rPr>
                <a:t> </a:t>
              </a:r>
              <a:r>
                <a:rPr lang="en-US" sz="2400" b="1">
                  <a:solidFill>
                    <a:srgbClr val="00264D"/>
                  </a:solidFill>
                </a:rPr>
                <a:t>Activity </a:t>
              </a:r>
            </a:p>
            <a:p>
              <a:pPr algn="ctr" eaLnBrk="1" hangingPunct="1"/>
              <a:r>
                <a:rPr lang="en-US" sz="2400" b="1">
                  <a:solidFill>
                    <a:srgbClr val="00264D"/>
                  </a:solidFill>
                </a:rPr>
                <a:t>Diagram</a:t>
              </a:r>
            </a:p>
          </p:txBody>
        </p:sp>
        <p:sp>
          <p:nvSpPr>
            <p:cNvPr id="69677"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78" name="AutoShape 46"/>
            <p:cNvSpPr>
              <a:spLocks noChangeArrowheads="1"/>
            </p:cNvSpPr>
            <p:nvPr/>
          </p:nvSpPr>
          <p:spPr bwMode="gray">
            <a:xfrm>
              <a:off x="3720" y="3305"/>
              <a:ext cx="1303"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sp>
        <p:nvSpPr>
          <p:cNvPr id="65599" name="AutoShape 63"/>
          <p:cNvSpPr>
            <a:spLocks noChangeArrowheads="1"/>
          </p:cNvSpPr>
          <p:nvPr/>
        </p:nvSpPr>
        <p:spPr bwMode="auto">
          <a:xfrm>
            <a:off x="9448800" y="5867400"/>
            <a:ext cx="914400" cy="762000"/>
          </a:xfrm>
          <a:prstGeom prst="chevron">
            <a:avLst>
              <a:gd name="adj" fmla="val 18911"/>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State</a:t>
            </a:r>
          </a:p>
        </p:txBody>
      </p:sp>
      <p:sp>
        <p:nvSpPr>
          <p:cNvPr id="65600" name="AutoShape 64"/>
          <p:cNvSpPr>
            <a:spLocks noChangeArrowheads="1"/>
          </p:cNvSpPr>
          <p:nvPr/>
        </p:nvSpPr>
        <p:spPr bwMode="auto">
          <a:xfrm>
            <a:off x="1981200" y="5867400"/>
            <a:ext cx="1295400" cy="762000"/>
          </a:xfrm>
          <a:prstGeom prst="chevron">
            <a:avLst>
              <a:gd name="adj" fmla="val 32080"/>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Component</a:t>
            </a:r>
          </a:p>
        </p:txBody>
      </p:sp>
      <p:sp>
        <p:nvSpPr>
          <p:cNvPr id="65601" name="AutoShape 65"/>
          <p:cNvSpPr>
            <a:spLocks noChangeArrowheads="1"/>
          </p:cNvSpPr>
          <p:nvPr/>
        </p:nvSpPr>
        <p:spPr bwMode="auto">
          <a:xfrm>
            <a:off x="3200400" y="5867400"/>
            <a:ext cx="1600200" cy="762000"/>
          </a:xfrm>
          <a:prstGeom prst="chevron">
            <a:avLst>
              <a:gd name="adj" fmla="val 31043"/>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Deployment</a:t>
            </a:r>
          </a:p>
        </p:txBody>
      </p:sp>
      <p:sp>
        <p:nvSpPr>
          <p:cNvPr id="65602" name="AutoShape 66"/>
          <p:cNvSpPr>
            <a:spLocks noChangeArrowheads="1"/>
          </p:cNvSpPr>
          <p:nvPr/>
        </p:nvSpPr>
        <p:spPr bwMode="auto">
          <a:xfrm>
            <a:off x="4800600" y="5867400"/>
            <a:ext cx="1828800" cy="762000"/>
          </a:xfrm>
          <a:prstGeom prst="chevron">
            <a:avLst>
              <a:gd name="adj" fmla="val 23389"/>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Communication</a:t>
            </a:r>
          </a:p>
        </p:txBody>
      </p:sp>
      <p:sp>
        <p:nvSpPr>
          <p:cNvPr id="65603" name="AutoShape 67"/>
          <p:cNvSpPr>
            <a:spLocks noChangeArrowheads="1"/>
          </p:cNvSpPr>
          <p:nvPr/>
        </p:nvSpPr>
        <p:spPr bwMode="auto">
          <a:xfrm>
            <a:off x="8229600" y="5867400"/>
            <a:ext cx="1219200" cy="762000"/>
          </a:xfrm>
          <a:prstGeom prst="chevron">
            <a:avLst>
              <a:gd name="adj" fmla="val 26141"/>
            </a:avLst>
          </a:prstGeom>
          <a:gradFill rotWithShape="1">
            <a:gsLst>
              <a:gs pos="0">
                <a:schemeClr val="accent2"/>
              </a:gs>
              <a:gs pos="50000">
                <a:schemeClr val="bg1"/>
              </a:gs>
              <a:gs pos="100000">
                <a:schemeClr val="accent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Timing</a:t>
            </a:r>
          </a:p>
        </p:txBody>
      </p:sp>
      <p:sp>
        <p:nvSpPr>
          <p:cNvPr id="65604" name="AutoShape 68"/>
          <p:cNvSpPr>
            <a:spLocks noChangeArrowheads="1"/>
          </p:cNvSpPr>
          <p:nvPr/>
        </p:nvSpPr>
        <p:spPr bwMode="auto">
          <a:xfrm>
            <a:off x="6629400" y="5867400"/>
            <a:ext cx="1600200" cy="762000"/>
          </a:xfrm>
          <a:prstGeom prst="chevron">
            <a:avLst>
              <a:gd name="adj" fmla="val 30431"/>
            </a:avLst>
          </a:prstGeom>
          <a:gradFill rotWithShape="1">
            <a:gsLst>
              <a:gs pos="0">
                <a:schemeClr val="accent2"/>
              </a:gs>
              <a:gs pos="50000">
                <a:schemeClr val="bg1"/>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en-US" sz="1400"/>
              <a:t>Collaboration</a:t>
            </a:r>
          </a:p>
        </p:txBody>
      </p:sp>
      <p:sp>
        <p:nvSpPr>
          <p:cNvPr id="65605" name="Rectangle 69"/>
          <p:cNvSpPr>
            <a:spLocks noChangeArrowheads="1"/>
          </p:cNvSpPr>
          <p:nvPr/>
        </p:nvSpPr>
        <p:spPr bwMode="auto">
          <a:xfrm>
            <a:off x="1524000" y="1524000"/>
            <a:ext cx="9144000" cy="5334000"/>
          </a:xfrm>
          <a:prstGeom prst="rect">
            <a:avLst/>
          </a:prstGeom>
          <a:solidFill>
            <a:schemeClr val="bg2">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3"/>
          <p:cNvGrpSpPr>
            <a:grpSpLocks/>
          </p:cNvGrpSpPr>
          <p:nvPr/>
        </p:nvGrpSpPr>
        <p:grpSpPr bwMode="auto">
          <a:xfrm>
            <a:off x="1828801" y="1595438"/>
            <a:ext cx="2170113" cy="4035426"/>
            <a:chOff x="720" y="1296"/>
            <a:chExt cx="1367" cy="2542"/>
          </a:xfrm>
        </p:grpSpPr>
        <p:sp>
          <p:nvSpPr>
            <p:cNvPr id="69636"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7"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8"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39"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40"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sp>
          <p:nvSpPr>
            <p:cNvPr id="69641"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a:defRPr/>
              </a:pPr>
              <a:endParaRPr lang="en-US">
                <a:solidFill>
                  <a:schemeClr val="tx2">
                    <a:lumMod val="75000"/>
                  </a:schemeClr>
                </a:solidFill>
                <a:latin typeface="Arial" charset="0"/>
              </a:endParaRPr>
            </a:p>
          </p:txBody>
        </p:sp>
        <p:grpSp>
          <p:nvGrpSpPr>
            <p:cNvPr id="65613" name="Group 10"/>
            <p:cNvGrpSpPr>
              <a:grpSpLocks/>
            </p:cNvGrpSpPr>
            <p:nvPr/>
          </p:nvGrpSpPr>
          <p:grpSpPr bwMode="auto">
            <a:xfrm>
              <a:off x="1190" y="1296"/>
              <a:ext cx="404" cy="395"/>
              <a:chOff x="1291" y="582"/>
              <a:chExt cx="666" cy="652"/>
            </a:xfrm>
          </p:grpSpPr>
          <p:sp>
            <p:nvSpPr>
              <p:cNvPr id="69643" name="Oval 11"/>
              <p:cNvSpPr>
                <a:spLocks noChangeArrowheads="1"/>
              </p:cNvSpPr>
              <p:nvPr/>
            </p:nvSpPr>
            <p:spPr bwMode="gray">
              <a:xfrm>
                <a:off x="1291" y="582"/>
                <a:ext cx="666" cy="540"/>
              </a:xfrm>
              <a:prstGeom prst="ellipse">
                <a:avLst/>
              </a:prstGeom>
              <a:solidFill>
                <a:srgbClr val="333333"/>
              </a:solidFill>
              <a:ln w="38100" algn="ctr">
                <a:noFill/>
                <a:round/>
                <a:headEnd/>
                <a:tailEnd/>
              </a:ln>
              <a:effectLst/>
            </p:spPr>
            <p:txBody>
              <a:bodyPr anchor="ctr">
                <a:spAutoFit/>
              </a:bodyPr>
              <a:lstStyle/>
              <a:p>
                <a:pPr>
                  <a:defRPr/>
                </a:pPr>
                <a:endParaRPr lang="en-US">
                  <a:solidFill>
                    <a:schemeClr val="tx2">
                      <a:lumMod val="75000"/>
                    </a:schemeClr>
                  </a:solidFill>
                  <a:latin typeface="Arial" charset="0"/>
                </a:endParaRPr>
              </a:p>
            </p:txBody>
          </p:sp>
          <p:sp>
            <p:nvSpPr>
              <p:cNvPr id="69644"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5" name="Oval 13"/>
              <p:cNvSpPr>
                <a:spLocks noChangeArrowheads="1"/>
              </p:cNvSpPr>
              <p:nvPr/>
            </p:nvSpPr>
            <p:spPr bwMode="gray">
              <a:xfrm>
                <a:off x="1304" y="590"/>
                <a:ext cx="631" cy="632"/>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6"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sp>
            <p:nvSpPr>
              <p:cNvPr id="69647" name="Oval 15"/>
              <p:cNvSpPr>
                <a:spLocks noChangeArrowheads="1"/>
              </p:cNvSpPr>
              <p:nvPr/>
            </p:nvSpPr>
            <p:spPr bwMode="gray">
              <a:xfrm>
                <a:off x="1345" y="613"/>
                <a:ext cx="534"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defRPr/>
                </a:pPr>
                <a:endParaRPr lang="en-US">
                  <a:solidFill>
                    <a:schemeClr val="tx2">
                      <a:lumMod val="75000"/>
                    </a:schemeClr>
                  </a:solidFill>
                  <a:latin typeface="Arial" charset="0"/>
                </a:endParaRPr>
              </a:p>
            </p:txBody>
          </p:sp>
        </p:grpSp>
        <p:sp>
          <p:nvSpPr>
            <p:cNvPr id="69648"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defRPr/>
              </a:pPr>
              <a:r>
                <a:rPr lang="en-US" sz="2400">
                  <a:solidFill>
                    <a:schemeClr val="tx2">
                      <a:lumMod val="75000"/>
                    </a:schemeClr>
                  </a:solidFill>
                  <a:latin typeface="Arial" charset="0"/>
                </a:rPr>
                <a:t>1</a:t>
              </a:r>
              <a:endParaRPr lang="en-US">
                <a:solidFill>
                  <a:schemeClr val="tx2">
                    <a:lumMod val="75000"/>
                  </a:schemeClr>
                </a:solidFill>
                <a:latin typeface="Arial" charset="0"/>
              </a:endParaRPr>
            </a:p>
          </p:txBody>
        </p:sp>
        <p:sp>
          <p:nvSpPr>
            <p:cNvPr id="69649" name="Text Box 17"/>
            <p:cNvSpPr txBox="1">
              <a:spLocks noChangeArrowheads="1"/>
            </p:cNvSpPr>
            <p:nvPr/>
          </p:nvSpPr>
          <p:spPr bwMode="gray">
            <a:xfrm>
              <a:off x="768" y="1776"/>
              <a:ext cx="1296" cy="989"/>
            </a:xfrm>
            <a:prstGeom prst="rect">
              <a:avLst/>
            </a:prstGeom>
            <a:noFill/>
            <a:ln w="9525" algn="ctr">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v"/>
              </a:pPr>
              <a:r>
                <a:rPr lang="en-US" sz="2400">
                  <a:solidFill>
                    <a:srgbClr val="00264D"/>
                  </a:solidFill>
                  <a:latin typeface="Verdana" panose="020B0604030504040204" pitchFamily="34" charset="0"/>
                </a:rPr>
                <a:t>Biểu đồ ca sử dụng</a:t>
              </a:r>
            </a:p>
            <a:p>
              <a:pPr algn="ctr" eaLnBrk="1" hangingPunct="1">
                <a:buFont typeface="Wingdings" panose="05000000000000000000" pitchFamily="2" charset="2"/>
                <a:buNone/>
              </a:pPr>
              <a:r>
                <a:rPr lang="en-US" sz="2400" b="1">
                  <a:solidFill>
                    <a:srgbClr val="00264D"/>
                  </a:solidFill>
                  <a:latin typeface="Verdana" panose="020B0604030504040204" pitchFamily="34" charset="0"/>
                </a:rPr>
                <a:t>Use Case Diagram</a:t>
              </a:r>
              <a:endParaRPr lang="en-US" sz="2400" b="1" i="1">
                <a:solidFill>
                  <a:srgbClr val="00264D"/>
                </a:solidFill>
                <a:latin typeface="Verdana" panose="020B0604030504040204" pitchFamily="34" charset="0"/>
              </a:endParaRPr>
            </a:p>
          </p:txBody>
        </p:sp>
      </p:grpSp>
      <p:sp>
        <p:nvSpPr>
          <p:cNvPr id="65621" name="AutoShape 85"/>
          <p:cNvSpPr>
            <a:spLocks noChangeArrowheads="1"/>
          </p:cNvSpPr>
          <p:nvPr/>
        </p:nvSpPr>
        <p:spPr bwMode="auto">
          <a:xfrm>
            <a:off x="6096000" y="1524000"/>
            <a:ext cx="4267200" cy="3810000"/>
          </a:xfrm>
          <a:prstGeom prst="wedgeRoundRectCallout">
            <a:avLst>
              <a:gd name="adj1" fmla="val -105245"/>
              <a:gd name="adj2" fmla="val -8792"/>
              <a:gd name="adj3" fmla="val 16667"/>
            </a:avLst>
          </a:prstGeom>
          <a:gradFill rotWithShape="1">
            <a:gsLst>
              <a:gs pos="0">
                <a:schemeClr val="accent2"/>
              </a:gs>
              <a:gs pos="100000">
                <a:schemeClr val="bg1"/>
              </a:gs>
            </a:gsLst>
            <a:lin ang="5400000" scaled="1"/>
          </a:gradFill>
          <a:ln w="9525">
            <a:solidFill>
              <a:schemeClr val="tx1"/>
            </a:solidFill>
            <a:miter lim="800000"/>
            <a:headEnd/>
            <a:tailEnd/>
          </a:ln>
          <a:effectLst>
            <a:outerShdw dist="107763" dir="2700000" algn="ctr" rotWithShape="0">
              <a:srgbClr val="113EFB">
                <a:alpha val="50000"/>
              </a:srgbClr>
            </a:outerShdw>
          </a:effectLst>
        </p:spPr>
        <p:txBody>
          <a:bodyPr/>
          <a:lstStyle/>
          <a:p>
            <a:pPr>
              <a:spcBef>
                <a:spcPct val="15000"/>
              </a:spcBef>
              <a:spcAft>
                <a:spcPct val="15000"/>
              </a:spcAft>
              <a:buFontTx/>
              <a:buChar char="•"/>
            </a:pPr>
            <a:endParaRPr lang="en-US" sz="2400" dirty="0"/>
          </a:p>
          <a:p>
            <a:pPr>
              <a:spcBef>
                <a:spcPct val="15000"/>
              </a:spcBef>
              <a:spcAft>
                <a:spcPct val="15000"/>
              </a:spcAft>
              <a:buFontTx/>
              <a:buChar char="•"/>
            </a:pPr>
            <a:r>
              <a:rPr lang="en-US" sz="2400" dirty="0"/>
              <a:t> Mô tả các chức năng của hệ thống dựa trên quan điểm người sử dụng.</a:t>
            </a:r>
          </a:p>
          <a:p>
            <a:pPr>
              <a:spcBef>
                <a:spcPct val="15000"/>
              </a:spcBef>
              <a:spcAft>
                <a:spcPct val="15000"/>
              </a:spcAft>
              <a:buFontTx/>
              <a:buChar char="•"/>
            </a:pPr>
            <a:r>
              <a:rPr lang="en-US" sz="2400" dirty="0"/>
              <a:t> Mô tả sự tương tác giữa người dùng và hệ thống.</a:t>
            </a:r>
          </a:p>
          <a:p>
            <a:pPr>
              <a:spcBef>
                <a:spcPct val="15000"/>
              </a:spcBef>
              <a:spcAft>
                <a:spcPct val="15000"/>
              </a:spcAft>
              <a:buFontTx/>
              <a:buChar char="•"/>
            </a:pPr>
            <a:r>
              <a:rPr lang="en-US" sz="2400" dirty="0"/>
              <a:t> Cho biết hệ thống được sử dụng như thế nào ?</a:t>
            </a:r>
          </a:p>
        </p:txBody>
      </p:sp>
    </p:spTree>
    <p:extLst>
      <p:ext uri="{BB962C8B-B14F-4D97-AF65-F5344CB8AC3E}">
        <p14:creationId xmlns:p14="http://schemas.microsoft.com/office/powerpoint/2010/main" val="275408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621"/>
                                        </p:tgtEl>
                                        <p:attrNameLst>
                                          <p:attrName>style.visibility</p:attrName>
                                        </p:attrNameLst>
                                      </p:cBhvr>
                                      <p:to>
                                        <p:strVal val="visible"/>
                                      </p:to>
                                    </p:set>
                                    <p:animEffect transition="in" filter="fade">
                                      <p:cBhvr>
                                        <p:cTn id="7" dur="2000"/>
                                        <p:tgtEl>
                                          <p:spTgt spid="6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21"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109</TotalTime>
  <Words>1218</Words>
  <Application>Microsoft Office PowerPoint</Application>
  <PresentationFormat>Widescreen</PresentationFormat>
  <Paragraphs>230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Century Gothic</vt:lpstr>
      <vt:lpstr>Times New Roman</vt:lpstr>
      <vt:lpstr>Verdana</vt:lpstr>
      <vt:lpstr>Wingdings</vt:lpstr>
      <vt:lpstr>Wingdings 3</vt:lpstr>
      <vt:lpstr>Wisp</vt:lpstr>
      <vt:lpstr>CHƯƠNG 3  MÔ HÌNH HÓA DỮ LIỆU VỚI UML</vt:lpstr>
      <vt:lpstr>Nội dung</vt:lpstr>
      <vt:lpstr>1. Tổng quan về UML</vt:lpstr>
      <vt:lpstr>UML dùng để làm gì ?</vt:lpstr>
      <vt:lpstr>Trực quan hóa-Visualizing</vt:lpstr>
      <vt:lpstr>UML là ngôn ngữ cho đặc tả - specifying</vt:lpstr>
      <vt:lpstr>Xây dựng - Constructing</vt:lpstr>
      <vt:lpstr>UML là ngôn ngữ giúp viết tài liệu</vt:lpstr>
      <vt:lpstr>Một số biểu đồ UML cơ bản</vt:lpstr>
      <vt:lpstr>PowerPoint Presentation</vt:lpstr>
      <vt:lpstr>3. Một số biểu đồ UML cơ bản</vt:lpstr>
      <vt:lpstr>Hai dạng lớp: phân tích và thiết kế</vt:lpstr>
      <vt:lpstr>Các quan hệ trong biểu đồ lớp</vt:lpstr>
      <vt:lpstr>Các quan hệ trong biểu đồ lớp (2)</vt:lpstr>
      <vt:lpstr>Ứng số (Multiplicity)</vt:lpstr>
      <vt:lpstr>Ứng số (Multiplicity)</vt:lpstr>
      <vt:lpstr>Ứng số (Multiplicity)</vt:lpstr>
      <vt:lpstr>Ứng số (Multiplicity)</vt:lpstr>
      <vt:lpstr>3. Một số biểu đồ UML cơ bản</vt:lpstr>
      <vt:lpstr>PowerPoint Presentation</vt:lpstr>
      <vt:lpstr>3. Một số biểu đồ UML cơ bản</vt:lpstr>
      <vt:lpstr>Chức năng thêm nhân viên</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MÔ HÌNH HÓA DỮ LIỆU VỚI UML</dc:title>
  <dc:creator>huuquynh</dc:creator>
  <cp:lastModifiedBy>Quyet Hoang Xuan (FIS HN)</cp:lastModifiedBy>
  <cp:revision>13</cp:revision>
  <dcterms:created xsi:type="dcterms:W3CDTF">2019-02-16T07:37:22Z</dcterms:created>
  <dcterms:modified xsi:type="dcterms:W3CDTF">2019-02-22T05:04:29Z</dcterms:modified>
</cp:coreProperties>
</file>