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1" r:id="rId4"/>
    <p:sldId id="285" r:id="rId5"/>
    <p:sldId id="258" r:id="rId6"/>
    <p:sldId id="259" r:id="rId7"/>
    <p:sldId id="286" r:id="rId8"/>
    <p:sldId id="288" r:id="rId9"/>
    <p:sldId id="290" r:id="rId10"/>
    <p:sldId id="287" r:id="rId11"/>
    <p:sldId id="28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87" autoAdjust="0"/>
  </p:normalViewPr>
  <p:slideViewPr>
    <p:cSldViewPr snapToGrid="0" snapToObjects="1">
      <p:cViewPr varScale="1">
        <p:scale>
          <a:sx n="63" d="100"/>
          <a:sy n="63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42311-886C-48E7-85C6-50DEF6B7B12E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AD86-B579-41F3-AF49-4473D342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AD86-B579-41F3-AF49-4473D3425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Doanh số thương mại điện tử bán lẻ toàn cầu sẽ đạt 4,5 tỷ đô la vào năm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AD86-B579-41F3-AF49-4473D3425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2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Doanh số thương mại điện tử bán lẻ toàn cầu sẽ đạt 4,5 tỷ đô la vào năm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AD86-B579-41F3-AF49-4473D3425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Doanh số thương mại điện tử bán lẻ toàn cầu sẽ đạt 4,5 tỷ đô la vào năm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AD86-B579-41F3-AF49-4473D3425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Doanh số thương mại điện tử bán lẻ toàn cầu sẽ đạt 4,5 tỷ đô la vào năm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AD86-B579-41F3-AF49-4473D3425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Doanh số thương mại điện tử bán lẻ toàn cầu sẽ đạt 4,5 tỷ đô la vào năm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AD86-B579-41F3-AF49-4473D3425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C662-3D8F-400A-9DFA-7C85BD469268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2B91-4442-4F4D-84BC-7F1AA780C621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E92-ED85-4173-8B99-7C22E25662C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EE5B-2442-4B6D-B132-5C474336D752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F29D-B520-440B-A410-0075F4B8F2A5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EC0E-AA99-4AFF-B1EE-096594DB8393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9B92-E530-4521-9084-CFD191DB1688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1AB8-2E32-434E-A01D-6BC06F2F6FBF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2985-C2D9-4716-9632-3384E722016E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8A43-BCEF-4BCF-8CEA-051B0686E71C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D44F-ACFA-4C70-BAD3-C8C2943573C9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F4FD-7BBE-4998-98C5-1010B0CA5A1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nytuong.vn/?view=menu&amp;id=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0"/>
          <p:cNvSpPr/>
          <p:nvPr/>
        </p:nvSpPr>
        <p:spPr>
          <a:xfrm>
            <a:off x="0" y="0"/>
            <a:ext cx="4572000" cy="6858000"/>
          </a:xfrm>
          <a:custGeom>
            <a:avLst/>
            <a:gdLst>
              <a:gd name="connsiteX0" fmla="*/ 0 w 4572000"/>
              <a:gd name="connsiteY0" fmla="*/ 6858000 h 6858000"/>
              <a:gd name="connsiteX1" fmla="*/ 4572000 w 4572000"/>
              <a:gd name="connsiteY1" fmla="*/ 6858000 h 6858000"/>
              <a:gd name="connsiteX2" fmla="*/ 4572000 w 4572000"/>
              <a:gd name="connsiteY2" fmla="*/ 0 h 6858000"/>
              <a:gd name="connsiteX3" fmla="*/ 0 w 4572000"/>
              <a:gd name="connsiteY3" fmla="*/ 0 h 6858000"/>
              <a:gd name="connsiteX4" fmla="*/ 0 w 457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6858000">
                <a:moveTo>
                  <a:pt x="0" y="6858000"/>
                </a:moveTo>
                <a:lnTo>
                  <a:pt x="4572000" y="6858000"/>
                </a:lnTo>
                <a:lnTo>
                  <a:pt x="457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"/>
          <p:cNvSpPr/>
          <p:nvPr/>
        </p:nvSpPr>
        <p:spPr>
          <a:xfrm>
            <a:off x="679450" y="984250"/>
            <a:ext cx="5187950" cy="1911350"/>
          </a:xfrm>
          <a:custGeom>
            <a:avLst/>
            <a:gdLst>
              <a:gd name="connsiteX0" fmla="*/ 9398 w 5187950"/>
              <a:gd name="connsiteY0" fmla="*/ 960373 h 1911350"/>
              <a:gd name="connsiteX1" fmla="*/ 960373 w 5187950"/>
              <a:gd name="connsiteY1" fmla="*/ 9397 h 1911350"/>
              <a:gd name="connsiteX2" fmla="*/ 4240022 w 5187950"/>
              <a:gd name="connsiteY2" fmla="*/ 9397 h 1911350"/>
              <a:gd name="connsiteX3" fmla="*/ 5190998 w 5187950"/>
              <a:gd name="connsiteY3" fmla="*/ 960373 h 1911350"/>
              <a:gd name="connsiteX4" fmla="*/ 4240022 w 5187950"/>
              <a:gd name="connsiteY4" fmla="*/ 1911350 h 1911350"/>
              <a:gd name="connsiteX5" fmla="*/ 960373 w 5187950"/>
              <a:gd name="connsiteY5" fmla="*/ 1911350 h 1911350"/>
              <a:gd name="connsiteX6" fmla="*/ 9398 w 5187950"/>
              <a:gd name="connsiteY6" fmla="*/ 960373 h 1911350"/>
              <a:gd name="connsiteX7" fmla="*/ 9398 w 5187950"/>
              <a:gd name="connsiteY7" fmla="*/ 960373 h 19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7950" h="1911350">
                <a:moveTo>
                  <a:pt x="9398" y="960373"/>
                </a:moveTo>
                <a:cubicBezTo>
                  <a:pt x="9398" y="435101"/>
                  <a:pt x="435165" y="9397"/>
                  <a:pt x="960373" y="9397"/>
                </a:cubicBezTo>
                <a:lnTo>
                  <a:pt x="4240022" y="9397"/>
                </a:lnTo>
                <a:cubicBezTo>
                  <a:pt x="4765294" y="9397"/>
                  <a:pt x="5190998" y="435101"/>
                  <a:pt x="5190998" y="960373"/>
                </a:cubicBezTo>
                <a:cubicBezTo>
                  <a:pt x="5190998" y="1485645"/>
                  <a:pt x="4765294" y="1911350"/>
                  <a:pt x="4240022" y="1911350"/>
                </a:cubicBezTo>
                <a:lnTo>
                  <a:pt x="960373" y="1911350"/>
                </a:lnTo>
                <a:cubicBezTo>
                  <a:pt x="435165" y="1911350"/>
                  <a:pt x="9398" y="1485645"/>
                  <a:pt x="9398" y="960373"/>
                </a:cubicBezTo>
                <a:lnTo>
                  <a:pt x="9398" y="96037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/>
          <p:nvPr/>
        </p:nvSpPr>
        <p:spPr>
          <a:xfrm>
            <a:off x="1098365" y="737548"/>
            <a:ext cx="7594970" cy="3123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60"/>
              </a:lnSpc>
            </a:pPr>
            <a:endParaRPr lang="en-US" dirty="0" smtClean="0"/>
          </a:p>
          <a:p>
            <a:pPr marL="0" indent="1604416">
              <a:lnSpc>
                <a:spcPct val="100000"/>
              </a:lnSpc>
            </a:pPr>
            <a:endParaRPr lang="en-US" altLang="zh-CN" sz="3600" b="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0" indent="1604416">
              <a:lnSpc>
                <a:spcPct val="100000"/>
              </a:lnSpc>
            </a:pPr>
            <a:r>
              <a:rPr lang="en-US" altLang="zh-CN" sz="3600" b="1" dirty="0" smtClean="0">
                <a:solidFill>
                  <a:srgbClr val="000000"/>
                </a:solidFill>
                <a:latin typeface="Arial"/>
                <a:ea typeface="Arial"/>
              </a:rPr>
              <a:t>       PHÁT</a:t>
            </a:r>
            <a:r>
              <a:rPr lang="en-US" altLang="zh-CN" sz="3600" b="1" spc="-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</a:p>
          <a:p>
            <a:pPr>
              <a:lnSpc>
                <a:spcPts val="8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THƯƠNG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MẠI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ĐIỆN</a:t>
            </a:r>
            <a:r>
              <a:rPr lang="en-US" altLang="zh-CN" sz="36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TỬ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95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50"/>
              </a:lnSpc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66674" y="1012106"/>
            <a:ext cx="204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-5" dirty="0">
                <a:solidFill>
                  <a:srgbClr val="000000"/>
                </a:solidFill>
                <a:latin typeface="Arial"/>
                <a:ea typeface="Arial"/>
              </a:rPr>
              <a:t>PHẦN </a:t>
            </a:r>
            <a:r>
              <a:rPr lang="en-US" altLang="zh-CN" sz="4000" b="1" spc="-5" dirty="0" smtClean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endParaRPr lang="en-US" altLang="zh-CN" sz="4000" b="1" spc="-15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25" y="4147870"/>
            <a:ext cx="5057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Lê Văn Hùng</a:t>
            </a:r>
          </a:p>
          <a:p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Email:van-hung.le@mica.edu.vn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0" y="0"/>
            <a:ext cx="846905" cy="127267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06449" y="1105510"/>
            <a:ext cx="7927816" cy="2395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3200" b="1" spc="-225" dirty="0" smtClean="0">
                <a:solidFill>
                  <a:srgbClr val="000000"/>
                </a:solidFill>
                <a:latin typeface="Arial"/>
              </a:rPr>
              <a:t>Ranking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10 eCommerce Companies in the World 2017</a:t>
            </a:r>
          </a:p>
          <a:p>
            <a:pPr>
              <a:lnSpc>
                <a:spcPct val="100000"/>
              </a:lnSpc>
            </a:pPr>
            <a:endParaRPr lang="en-US" altLang="zh-CN" sz="2800" spc="-184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659"/>
              </a:lnSpc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4697" y="6174889"/>
            <a:ext cx="817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https://www.mbaskool.com/fun-corner/top-brand-lists/17194-top-10-ecommerce-companies-in-the-world-2017.html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997964"/>
            <a:ext cx="4305300" cy="30575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10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06449" y="1105510"/>
            <a:ext cx="7927816" cy="2026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3200" b="1" spc="-225" dirty="0" smtClean="0">
                <a:solidFill>
                  <a:srgbClr val="000000"/>
                </a:solidFill>
                <a:latin typeface="Arial"/>
              </a:rPr>
              <a:t>Ranking</a:t>
            </a:r>
          </a:p>
          <a:p>
            <a:pPr>
              <a:lnSpc>
                <a:spcPct val="100000"/>
              </a:lnSpc>
            </a:pPr>
            <a:endParaRPr lang="en-US" altLang="zh-CN" sz="2800" spc="-184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659"/>
              </a:lnSpc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2" y="2700552"/>
            <a:ext cx="7081457" cy="4000635"/>
          </a:xfrm>
          <a:prstGeom prst="rect">
            <a:avLst/>
          </a:prstGeom>
        </p:spPr>
      </p:pic>
      <p:sp>
        <p:nvSpPr>
          <p:cNvPr id="11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11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2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64080"/>
            <a:ext cx="5547360" cy="838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802379"/>
            <a:ext cx="8061959" cy="1760220"/>
          </a:xfrm>
          <a:prstGeom prst="rect">
            <a:avLst/>
          </a:prstGeom>
        </p:spPr>
      </p:pic>
      <p:sp>
        <p:nvSpPr>
          <p:cNvPr id="2" name="TextBox 36"/>
          <p:cNvSpPr txBox="1"/>
          <p:nvPr/>
        </p:nvSpPr>
        <p:spPr>
          <a:xfrm>
            <a:off x="1006449" y="1105510"/>
            <a:ext cx="7770413" cy="4222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29"/>
              </a:lnSpc>
            </a:pPr>
            <a:endParaRPr lang="en-US" dirty="0" smtClean="0"/>
          </a:p>
          <a:p>
            <a:pPr marL="0" indent="103327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THẾ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LÀ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800" b="1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TƯỞNG?</a:t>
            </a:r>
          </a:p>
          <a:p>
            <a:pPr>
              <a:lnSpc>
                <a:spcPts val="835"/>
              </a:lnSpc>
            </a:pPr>
            <a:endParaRPr lang="en-US" dirty="0" smtClean="0"/>
          </a:p>
          <a:p>
            <a:pPr marL="103327" hangingPunct="0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khởi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nhu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cầu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cuộc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sống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thúc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bằng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phục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vụ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cuộc</a:t>
            </a:r>
            <a:r>
              <a:rPr lang="en-US" altLang="zh-CN" sz="28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sống.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103327" hangingPunct="0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giá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trị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mang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lợi</a:t>
            </a:r>
            <a:r>
              <a:rPr lang="en-US" altLang="zh-CN" sz="28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ích</a:t>
            </a:r>
            <a:r>
              <a:rPr lang="en-US" altLang="zh-CN" sz="28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riêng</a:t>
            </a:r>
            <a:r>
              <a:rPr lang="en-US" altLang="zh-CN" sz="2800" b="1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doanh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nghiệp/tổ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chức,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lợi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ích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chung</a:t>
            </a:r>
            <a:r>
              <a:rPr lang="en-US" altLang="zh-CN" sz="2800" b="1" spc="22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5" dirty="0">
                <a:solidFill>
                  <a:srgbClr val="000000"/>
                </a:solidFill>
                <a:latin typeface="Arial"/>
                <a:ea typeface="Arial"/>
              </a:rPr>
              <a:t>cộng</a:t>
            </a:r>
            <a:r>
              <a:rPr lang="en-US" altLang="zh-CN" sz="2800" b="1" spc="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spc="-20" dirty="0">
                <a:solidFill>
                  <a:srgbClr val="000000"/>
                </a:solidFill>
                <a:latin typeface="Arial"/>
                <a:ea typeface="Arial"/>
              </a:rPr>
              <a:t>đồng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12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792480"/>
            <a:ext cx="8100059" cy="952500"/>
          </a:xfrm>
          <a:prstGeom prst="rect">
            <a:avLst/>
          </a:prstGeom>
        </p:spPr>
      </p:pic>
      <p:sp>
        <p:nvSpPr>
          <p:cNvPr id="2" name="TextBox 44"/>
          <p:cNvSpPr txBox="1"/>
          <p:nvPr/>
        </p:nvSpPr>
        <p:spPr>
          <a:xfrm>
            <a:off x="1113129" y="958521"/>
            <a:ext cx="7527952" cy="55343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YẾU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TỐ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XÂY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DỰNG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3200" b="1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5"/>
              </a:lnSpc>
            </a:pPr>
            <a:endParaRPr lang="en-US" dirty="0" smtClean="0"/>
          </a:p>
          <a:p>
            <a:pPr marL="0" indent="19535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Đọc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altLang="zh-CN" sz="24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hơn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19535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Học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sáng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24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nhỏ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19535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thói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quen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sáng</a:t>
            </a:r>
            <a:r>
              <a:rPr lang="en-US" altLang="zh-CN" sz="24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tạo</a:t>
            </a:r>
          </a:p>
          <a:p>
            <a:pPr marL="195351" hangingPunct="0">
              <a:lnSpc>
                <a:spcPct val="120000"/>
              </a:lnSpc>
              <a:spcBef>
                <a:spcPts val="29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Mở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rộng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2400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cũ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Lấy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cảm</a:t>
            </a:r>
            <a:r>
              <a:rPr lang="en-US" altLang="zh-CN" sz="24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hứng</a:t>
            </a:r>
          </a:p>
          <a:p>
            <a:pPr marL="195351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môi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trường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sáng</a:t>
            </a:r>
            <a:r>
              <a:rPr lang="en-US" altLang="zh-CN" sz="24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tạo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Học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cách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quan</a:t>
            </a:r>
            <a:r>
              <a:rPr lang="en-US" altLang="zh-CN" sz="24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sát</a:t>
            </a:r>
          </a:p>
          <a:p>
            <a:pPr marL="195351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Lưu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trữ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24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ngay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tin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altLang="zh-CN" sz="24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tâm</a:t>
            </a:r>
          </a:p>
          <a:p>
            <a:pPr marL="0" indent="195351">
              <a:lnSpc>
                <a:spcPct val="100000"/>
              </a:lnSpc>
              <a:spcBef>
                <a:spcPts val="29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Bắt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ngay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bây</a:t>
            </a:r>
            <a:r>
              <a:rPr lang="en-US" altLang="zh-CN" sz="24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giờ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13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6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973580"/>
            <a:ext cx="7010400" cy="6096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19" y="883919"/>
            <a:ext cx="7437120" cy="93726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0" y="2575560"/>
            <a:ext cx="2948940" cy="845819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20" y="2788920"/>
            <a:ext cx="982980" cy="38862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960" y="3421379"/>
            <a:ext cx="2903220" cy="8382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960" y="4351020"/>
            <a:ext cx="2903220" cy="845819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960" y="5204460"/>
            <a:ext cx="2903220" cy="83058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5080" y="6256020"/>
            <a:ext cx="1638300" cy="40386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1479" y="6065520"/>
            <a:ext cx="2933700" cy="79248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3020" y="3611879"/>
            <a:ext cx="982980" cy="40386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1120" y="4556760"/>
            <a:ext cx="975360" cy="38862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1120" y="5379720"/>
            <a:ext cx="975360" cy="403860"/>
          </a:xfrm>
          <a:prstGeom prst="rect">
            <a:avLst/>
          </a:prstGeom>
        </p:spPr>
      </p:pic>
      <p:sp>
        <p:nvSpPr>
          <p:cNvPr id="2" name="TextBox 63"/>
          <p:cNvSpPr txBox="1"/>
          <p:nvPr/>
        </p:nvSpPr>
        <p:spPr>
          <a:xfrm>
            <a:off x="888491" y="1047019"/>
            <a:ext cx="8050041" cy="5597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25196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CÁCH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32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Đặt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bút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viết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gợi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luôn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gắn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với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</a:p>
          <a:p>
            <a:pPr>
              <a:lnSpc>
                <a:spcPts val="1870"/>
              </a:lnSpc>
            </a:pPr>
            <a:endParaRPr lang="en-US" dirty="0" smtClean="0"/>
          </a:p>
          <a:p>
            <a:pPr marL="0" indent="152400">
              <a:lnSpc>
                <a:spcPct val="100000"/>
              </a:lnSpc>
              <a:tabLst>
                <a:tab pos="5437632" algn="l"/>
              </a:tabLst>
            </a:pPr>
            <a:r>
              <a:rPr lang="en-US" altLang="zh-CN" sz="2000" spc="34" dirty="0">
                <a:solidFill>
                  <a:srgbClr val="323232"/>
                </a:solidFill>
                <a:latin typeface="Arial"/>
                <a:ea typeface="Arial"/>
              </a:rPr>
              <a:t>•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 </a:t>
            </a:r>
            <a:r>
              <a:rPr lang="en-US" altLang="zh-CN" sz="2000" spc="64" dirty="0">
                <a:solidFill>
                  <a:srgbClr val="323232"/>
                </a:solidFill>
                <a:latin typeface="Arial"/>
                <a:ea typeface="Arial"/>
              </a:rPr>
              <a:t>Các</a:t>
            </a:r>
            <a:r>
              <a:rPr lang="en-US" altLang="zh-CN" sz="2000" spc="3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vấn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4" dirty="0">
                <a:solidFill>
                  <a:srgbClr val="323232"/>
                </a:solidFill>
                <a:latin typeface="Arial"/>
                <a:ea typeface="Arial"/>
              </a:rPr>
              <a:t>đề</a:t>
            </a:r>
            <a:r>
              <a:rPr lang="en-US" altLang="zh-CN" sz="2000" spc="3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50" dirty="0">
                <a:solidFill>
                  <a:srgbClr val="323232"/>
                </a:solidFill>
                <a:latin typeface="Arial"/>
                <a:ea typeface="Arial"/>
              </a:rPr>
              <a:t>trong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cuộc</a:t>
            </a:r>
            <a:r>
              <a:rPr lang="en-US" altLang="zh-CN" sz="2000" spc="3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55" dirty="0">
                <a:solidFill>
                  <a:srgbClr val="323232"/>
                </a:solidFill>
                <a:latin typeface="Arial"/>
                <a:ea typeface="Arial"/>
              </a:rPr>
              <a:t>sống,	</a:t>
            </a:r>
            <a:r>
              <a:rPr lang="en-US" altLang="zh-CN" sz="1800" spc="80" dirty="0">
                <a:solidFill>
                  <a:srgbClr val="000000"/>
                </a:solidFill>
                <a:latin typeface="Arial"/>
                <a:ea typeface="Arial"/>
              </a:rPr>
              <a:t>Giải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800" spc="89" dirty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800" spc="104" dirty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800" spc="104" dirty="0">
                <a:solidFill>
                  <a:srgbClr val="000000"/>
                </a:solidFill>
                <a:latin typeface="Arial"/>
                <a:ea typeface="Arial"/>
              </a:rPr>
              <a:t>đề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1800" spc="100" dirty="0">
                <a:solidFill>
                  <a:srgbClr val="000000"/>
                </a:solidFill>
                <a:latin typeface="Arial"/>
                <a:ea typeface="Arial"/>
              </a:rPr>
              <a:t>đó</a:t>
            </a:r>
          </a:p>
          <a:p>
            <a:pPr marL="0" indent="390397">
              <a:lnSpc>
                <a:spcPct val="100000"/>
              </a:lnSpc>
              <a:tabLst>
                <a:tab pos="5437632" algn="l"/>
              </a:tabLst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công</a:t>
            </a:r>
            <a:r>
              <a:rPr lang="en-US" altLang="zh-CN" sz="2000" spc="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việc</a:t>
            </a:r>
            <a:r>
              <a:rPr lang="en-US" altLang="zh-CN" sz="2000" spc="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mà</a:t>
            </a:r>
            <a:r>
              <a:rPr lang="en-US" altLang="zh-CN" sz="2000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người</a:t>
            </a:r>
            <a:r>
              <a:rPr lang="en-US" altLang="zh-CN" sz="2000" spc="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thân,</a:t>
            </a:r>
            <a:r>
              <a:rPr lang="en-US" altLang="zh-CN" sz="2000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bạn	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bằng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cách</a:t>
            </a:r>
            <a:r>
              <a:rPr lang="en-US" altLang="zh-CN" sz="18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nào</a:t>
            </a:r>
          </a:p>
          <a:p>
            <a:pPr marL="0" indent="390397">
              <a:lnSpc>
                <a:spcPct val="69166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bè,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bản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thân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gặp</a:t>
            </a:r>
            <a:r>
              <a:rPr lang="en-US" altLang="zh-CN" sz="2000" spc="-4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phải</a:t>
            </a:r>
          </a:p>
          <a:p>
            <a:pPr marL="0" indent="5437632">
              <a:lnSpc>
                <a:spcPct val="68333"/>
              </a:lnSpc>
            </a:pPr>
            <a:r>
              <a:rPr lang="en-US" altLang="zh-CN" sz="1800" spc="80" dirty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69" dirty="0">
                <a:solidFill>
                  <a:srgbClr val="000000"/>
                </a:solidFill>
                <a:latin typeface="Arial"/>
                <a:ea typeface="Arial"/>
              </a:rPr>
              <a:t>sung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8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64" dirty="0">
                <a:solidFill>
                  <a:srgbClr val="000000"/>
                </a:solidFill>
                <a:latin typeface="Arial"/>
                <a:ea typeface="Arial"/>
              </a:rPr>
              <a:t>điều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75" dirty="0">
                <a:solidFill>
                  <a:srgbClr val="000000"/>
                </a:solidFill>
                <a:latin typeface="Arial"/>
                <a:ea typeface="Arial"/>
              </a:rPr>
              <a:t>đó</a:t>
            </a:r>
          </a:p>
          <a:p>
            <a:pPr marL="0" indent="152400">
              <a:lnSpc>
                <a:spcPct val="68333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•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Những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gì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còn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thiếu</a:t>
            </a:r>
            <a:r>
              <a:rPr lang="en-US" altLang="zh-CN" sz="2000" spc="145" dirty="0">
                <a:solidFill>
                  <a:srgbClr val="323232"/>
                </a:solidFill>
                <a:latin typeface="Arial"/>
                <a:cs typeface="Arial"/>
              </a:rPr>
              <a:t>  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trong</a:t>
            </a:r>
          </a:p>
          <a:p>
            <a:pPr marL="0" indent="5437632">
              <a:lnSpc>
                <a:spcPct val="6833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bằng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cách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nào</a:t>
            </a:r>
          </a:p>
          <a:p>
            <a:pPr marL="0" indent="390397">
              <a:lnSpc>
                <a:spcPct val="10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nhóm/cộng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đồng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của</a:t>
            </a:r>
            <a:r>
              <a:rPr lang="en-US" altLang="zh-CN" sz="2000" spc="-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323232"/>
                </a:solidFill>
                <a:latin typeface="Arial"/>
                <a:ea typeface="Arial"/>
              </a:rPr>
              <a:t>bạn</a:t>
            </a:r>
            <a:endParaRPr lang="en-US" altLang="zh-CN" sz="2000" dirty="0">
              <a:solidFill>
                <a:srgbClr val="323232"/>
              </a:solidFill>
              <a:latin typeface="Arial"/>
              <a:ea typeface="Arial"/>
            </a:endParaRPr>
          </a:p>
          <a:p>
            <a:pPr marL="0" indent="152400">
              <a:lnSpc>
                <a:spcPct val="62500"/>
              </a:lnSpc>
            </a:pPr>
            <a:r>
              <a:rPr lang="en-US" altLang="zh-CN" sz="2000" spc="34" dirty="0">
                <a:solidFill>
                  <a:srgbClr val="323232"/>
                </a:solidFill>
                <a:latin typeface="Arial"/>
                <a:ea typeface="Arial"/>
              </a:rPr>
              <a:t>•</a:t>
            </a:r>
            <a:r>
              <a:rPr lang="en-US" altLang="zh-CN" sz="2000" spc="25" dirty="0">
                <a:solidFill>
                  <a:srgbClr val="323232"/>
                </a:solidFill>
                <a:latin typeface="Arial"/>
                <a:cs typeface="Arial"/>
              </a:rPr>
              <a:t> 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Các</a:t>
            </a:r>
            <a:r>
              <a:rPr lang="en-US" altLang="zh-CN" sz="2000" spc="3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nhu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cầu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chưa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ea typeface="Arial"/>
              </a:rPr>
              <a:t>được</a:t>
            </a:r>
            <a:r>
              <a:rPr lang="en-US" altLang="zh-CN" sz="2000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64" dirty="0">
                <a:solidFill>
                  <a:srgbClr val="323232"/>
                </a:solidFill>
                <a:latin typeface="Arial"/>
                <a:ea typeface="Arial"/>
              </a:rPr>
              <a:t>đáp</a:t>
            </a:r>
          </a:p>
          <a:p>
            <a:pPr marL="0" indent="5437632">
              <a:lnSpc>
                <a:spcPct val="62500"/>
              </a:lnSpc>
            </a:pPr>
            <a:r>
              <a:rPr lang="en-US" altLang="zh-CN" sz="1800" spc="69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69" dirty="0">
                <a:solidFill>
                  <a:srgbClr val="000000"/>
                </a:solidFill>
                <a:latin typeface="Arial"/>
                <a:ea typeface="Arial"/>
              </a:rPr>
              <a:t>sản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75" dirty="0">
                <a:solidFill>
                  <a:srgbClr val="000000"/>
                </a:solidFill>
                <a:latin typeface="Arial"/>
                <a:ea typeface="Arial"/>
              </a:rPr>
              <a:t>phẩm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69" dirty="0">
                <a:solidFill>
                  <a:srgbClr val="000000"/>
                </a:solidFill>
                <a:latin typeface="Arial"/>
                <a:ea typeface="Arial"/>
              </a:rPr>
              <a:t>hay</a:t>
            </a:r>
            <a:r>
              <a:rPr lang="en-US" altLang="zh-CN" sz="1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60" dirty="0">
                <a:solidFill>
                  <a:srgbClr val="000000"/>
                </a:solidFill>
                <a:latin typeface="Arial"/>
                <a:ea typeface="Arial"/>
              </a:rPr>
              <a:t>dịch</a:t>
            </a:r>
          </a:p>
          <a:p>
            <a:pPr marL="0" indent="390397">
              <a:lnSpc>
                <a:spcPct val="62083"/>
              </a:lnSpc>
            </a:pPr>
            <a:r>
              <a:rPr lang="en-US" altLang="zh-CN" sz="2000" spc="125" dirty="0">
                <a:solidFill>
                  <a:srgbClr val="323232"/>
                </a:solidFill>
                <a:latin typeface="Arial"/>
                <a:ea typeface="Arial"/>
              </a:rPr>
              <a:t>ứng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114" dirty="0">
                <a:solidFill>
                  <a:srgbClr val="323232"/>
                </a:solidFill>
                <a:latin typeface="Arial"/>
                <a:ea typeface="Arial"/>
              </a:rPr>
              <a:t>hoặc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120" dirty="0">
                <a:solidFill>
                  <a:srgbClr val="323232"/>
                </a:solidFill>
                <a:latin typeface="Arial"/>
                <a:ea typeface="Arial"/>
              </a:rPr>
              <a:t>đáp</a:t>
            </a:r>
            <a:r>
              <a:rPr lang="en-US" altLang="zh-CN" sz="2000" spc="6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125" dirty="0">
                <a:solidFill>
                  <a:srgbClr val="323232"/>
                </a:solidFill>
                <a:latin typeface="Arial"/>
                <a:ea typeface="Arial"/>
              </a:rPr>
              <a:t>ứng</a:t>
            </a:r>
            <a:r>
              <a:rPr lang="en-US" altLang="zh-CN" sz="2000" spc="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120" dirty="0">
                <a:solidFill>
                  <a:srgbClr val="323232"/>
                </a:solidFill>
                <a:latin typeface="Arial"/>
                <a:ea typeface="Arial"/>
              </a:rPr>
              <a:t>chưa</a:t>
            </a:r>
            <a:r>
              <a:rPr lang="en-US" altLang="zh-CN" sz="2000" spc="6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spc="80" dirty="0">
                <a:solidFill>
                  <a:srgbClr val="323232"/>
                </a:solidFill>
                <a:latin typeface="Arial"/>
                <a:ea typeface="Arial"/>
              </a:rPr>
              <a:t>tốt</a:t>
            </a:r>
          </a:p>
          <a:p>
            <a:pPr marL="0" indent="5437632">
              <a:lnSpc>
                <a:spcPct val="625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vụ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cung</a:t>
            </a:r>
            <a:r>
              <a:rPr lang="en-US" altLang="zh-CN" sz="180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cấp</a:t>
            </a:r>
          </a:p>
          <a:p>
            <a:pPr marL="0" indent="390397">
              <a:lnSpc>
                <a:spcPct val="82499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hoặc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có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thể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tốt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hơn,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rẻ</a:t>
            </a:r>
            <a:r>
              <a:rPr lang="en-US" altLang="zh-CN" sz="2000" spc="-3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 smtClean="0">
                <a:solidFill>
                  <a:srgbClr val="323232"/>
                </a:solidFill>
                <a:latin typeface="Arial"/>
                <a:ea typeface="Arial"/>
              </a:rPr>
              <a:t>hơn</a:t>
            </a:r>
            <a:endParaRPr lang="en-US" altLang="zh-CN" sz="2000" dirty="0">
              <a:solidFill>
                <a:srgbClr val="323232"/>
              </a:solidFill>
              <a:latin typeface="Arial"/>
              <a:ea typeface="Arial"/>
            </a:endParaRPr>
          </a:p>
          <a:p>
            <a:pPr marL="0" indent="152400">
              <a:lnSpc>
                <a:spcPct val="72500"/>
              </a:lnSpc>
              <a:tabLst>
                <a:tab pos="5437632" algn="l"/>
              </a:tabLst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•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Viết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ngay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suy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nghĩ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hoặc</a:t>
            </a:r>
            <a:r>
              <a:rPr lang="en-US" altLang="zh-CN" sz="2000" spc="11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mong	</a:t>
            </a:r>
            <a:r>
              <a:rPr lang="en-US" altLang="zh-CN" sz="1800" spc="85" dirty="0">
                <a:solidFill>
                  <a:srgbClr val="000000"/>
                </a:solidFill>
                <a:latin typeface="Arial"/>
                <a:ea typeface="Arial"/>
              </a:rPr>
              <a:t>Ghi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ea typeface="Arial"/>
              </a:rPr>
              <a:t>lại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85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114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89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75" dirty="0">
                <a:solidFill>
                  <a:srgbClr val="000000"/>
                </a:solidFill>
                <a:latin typeface="Arial"/>
                <a:ea typeface="Arial"/>
              </a:rPr>
              <a:t>loé</a:t>
            </a:r>
          </a:p>
          <a:p>
            <a:pPr marL="0" indent="5437632">
              <a:lnSpc>
                <a:spcPct val="7208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altLang="zh-CN" sz="1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</a:p>
          <a:p>
            <a:pPr marL="0" indent="390397">
              <a:lnSpc>
                <a:spcPct val="100000"/>
              </a:lnSpc>
            </a:pP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ước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xuất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hiện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trong</a:t>
            </a:r>
            <a:r>
              <a:rPr lang="en-US" altLang="zh-CN" sz="2000" spc="-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323232"/>
                </a:solidFill>
                <a:latin typeface="Arial"/>
                <a:ea typeface="Arial"/>
              </a:rPr>
              <a:t>đầu</a:t>
            </a:r>
          </a:p>
          <a:p>
            <a:pPr>
              <a:lnSpc>
                <a:spcPts val="1505"/>
              </a:lnSpc>
            </a:pPr>
            <a:endParaRPr lang="en-US" dirty="0" smtClean="0"/>
          </a:p>
          <a:p>
            <a:pPr marL="0" indent="3574669">
              <a:lnSpc>
                <a:spcPct val="100000"/>
              </a:lnSpc>
            </a:pPr>
            <a:r>
              <a:rPr lang="en-US" altLang="zh-CN" sz="2800" b="1" dirty="0">
                <a:solidFill>
                  <a:srgbClr val="BF0000"/>
                </a:solidFill>
                <a:latin typeface="Arial"/>
                <a:ea typeface="Arial"/>
              </a:rPr>
              <a:t>Gắn</a:t>
            </a:r>
            <a:r>
              <a:rPr lang="en-US" altLang="zh-CN" sz="2800" b="1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BF0000"/>
                </a:solidFill>
                <a:latin typeface="Arial"/>
                <a:ea typeface="Arial"/>
              </a:rPr>
              <a:t>với</a:t>
            </a:r>
            <a:r>
              <a:rPr lang="en-US" altLang="zh-CN" sz="2800" b="1" spc="-5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BF0000"/>
                </a:solidFill>
                <a:latin typeface="Arial"/>
                <a:ea typeface="Arial"/>
              </a:rPr>
              <a:t>TMĐT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14</a:t>
            </a:fld>
            <a:endParaRPr lang="en-US"/>
          </a:p>
        </p:txBody>
      </p:sp>
      <p:sp>
        <p:nvSpPr>
          <p:cNvPr id="22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14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5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/>
          <p:cNvSpPr/>
          <p:nvPr/>
        </p:nvSpPr>
        <p:spPr>
          <a:xfrm>
            <a:off x="1797050" y="3194050"/>
            <a:ext cx="2546350" cy="31750"/>
          </a:xfrm>
          <a:custGeom>
            <a:avLst/>
            <a:gdLst>
              <a:gd name="connsiteX0" fmla="*/ 14477 w 2546350"/>
              <a:gd name="connsiteY0" fmla="*/ 7746 h 31750"/>
              <a:gd name="connsiteX1" fmla="*/ 1282445 w 2546350"/>
              <a:gd name="connsiteY1" fmla="*/ 7746 h 31750"/>
              <a:gd name="connsiteX2" fmla="*/ 2550414 w 2546350"/>
              <a:gd name="connsiteY2" fmla="*/ 7746 h 31750"/>
              <a:gd name="connsiteX3" fmla="*/ 2550414 w 2546350"/>
              <a:gd name="connsiteY3" fmla="*/ 32130 h 31750"/>
              <a:gd name="connsiteX4" fmla="*/ 1282445 w 2546350"/>
              <a:gd name="connsiteY4" fmla="*/ 32130 h 31750"/>
              <a:gd name="connsiteX5" fmla="*/ 14477 w 2546350"/>
              <a:gd name="connsiteY5" fmla="*/ 32130 h 31750"/>
              <a:gd name="connsiteX6" fmla="*/ 14477 w 2546350"/>
              <a:gd name="connsiteY6" fmla="*/ 774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6350" h="31750">
                <a:moveTo>
                  <a:pt x="14477" y="7746"/>
                </a:moveTo>
                <a:lnTo>
                  <a:pt x="1282445" y="7746"/>
                </a:lnTo>
                <a:lnTo>
                  <a:pt x="2550414" y="7746"/>
                </a:lnTo>
                <a:lnTo>
                  <a:pt x="2550414" y="32130"/>
                </a:lnTo>
                <a:lnTo>
                  <a:pt x="1282445" y="32130"/>
                </a:lnTo>
                <a:lnTo>
                  <a:pt x="14477" y="32130"/>
                </a:lnTo>
                <a:lnTo>
                  <a:pt x="14477" y="7746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/>
          <p:cNvSpPr/>
          <p:nvPr/>
        </p:nvSpPr>
        <p:spPr>
          <a:xfrm>
            <a:off x="1797050" y="4210050"/>
            <a:ext cx="2114550" cy="31750"/>
          </a:xfrm>
          <a:custGeom>
            <a:avLst/>
            <a:gdLst>
              <a:gd name="connsiteX0" fmla="*/ 14477 w 2114550"/>
              <a:gd name="connsiteY0" fmla="*/ 15875 h 31750"/>
              <a:gd name="connsiteX1" fmla="*/ 1066038 w 2114550"/>
              <a:gd name="connsiteY1" fmla="*/ 15875 h 31750"/>
              <a:gd name="connsiteX2" fmla="*/ 2117598 w 2114550"/>
              <a:gd name="connsiteY2" fmla="*/ 15875 h 31750"/>
              <a:gd name="connsiteX3" fmla="*/ 2117598 w 2114550"/>
              <a:gd name="connsiteY3" fmla="*/ 40259 h 31750"/>
              <a:gd name="connsiteX4" fmla="*/ 1066038 w 2114550"/>
              <a:gd name="connsiteY4" fmla="*/ 40259 h 31750"/>
              <a:gd name="connsiteX5" fmla="*/ 14477 w 2114550"/>
              <a:gd name="connsiteY5" fmla="*/ 40259 h 31750"/>
              <a:gd name="connsiteX6" fmla="*/ 14477 w 2114550"/>
              <a:gd name="connsiteY6" fmla="*/ 1587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4550" h="31750">
                <a:moveTo>
                  <a:pt x="14477" y="15875"/>
                </a:moveTo>
                <a:lnTo>
                  <a:pt x="1066038" y="15875"/>
                </a:lnTo>
                <a:lnTo>
                  <a:pt x="2117598" y="15875"/>
                </a:lnTo>
                <a:lnTo>
                  <a:pt x="2117598" y="40259"/>
                </a:lnTo>
                <a:lnTo>
                  <a:pt x="1066038" y="40259"/>
                </a:lnTo>
                <a:lnTo>
                  <a:pt x="14477" y="40259"/>
                </a:lnTo>
                <a:lnTo>
                  <a:pt x="14477" y="15875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/>
          <p:cNvSpPr/>
          <p:nvPr/>
        </p:nvSpPr>
        <p:spPr>
          <a:xfrm>
            <a:off x="4070350" y="4210050"/>
            <a:ext cx="3054350" cy="31750"/>
          </a:xfrm>
          <a:custGeom>
            <a:avLst/>
            <a:gdLst>
              <a:gd name="connsiteX0" fmla="*/ 8890 w 3054350"/>
              <a:gd name="connsiteY0" fmla="*/ 15875 h 31750"/>
              <a:gd name="connsiteX1" fmla="*/ 1532890 w 3054350"/>
              <a:gd name="connsiteY1" fmla="*/ 15875 h 31750"/>
              <a:gd name="connsiteX2" fmla="*/ 3056890 w 3054350"/>
              <a:gd name="connsiteY2" fmla="*/ 15875 h 31750"/>
              <a:gd name="connsiteX3" fmla="*/ 3056890 w 3054350"/>
              <a:gd name="connsiteY3" fmla="*/ 40259 h 31750"/>
              <a:gd name="connsiteX4" fmla="*/ 1532890 w 3054350"/>
              <a:gd name="connsiteY4" fmla="*/ 40259 h 31750"/>
              <a:gd name="connsiteX5" fmla="*/ 8890 w 3054350"/>
              <a:gd name="connsiteY5" fmla="*/ 40259 h 31750"/>
              <a:gd name="connsiteX6" fmla="*/ 8890 w 3054350"/>
              <a:gd name="connsiteY6" fmla="*/ 1587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350" h="31750">
                <a:moveTo>
                  <a:pt x="8890" y="15875"/>
                </a:moveTo>
                <a:lnTo>
                  <a:pt x="1532890" y="15875"/>
                </a:lnTo>
                <a:lnTo>
                  <a:pt x="3056890" y="15875"/>
                </a:lnTo>
                <a:lnTo>
                  <a:pt x="3056890" y="40259"/>
                </a:lnTo>
                <a:lnTo>
                  <a:pt x="1532890" y="40259"/>
                </a:lnTo>
                <a:lnTo>
                  <a:pt x="8890" y="40259"/>
                </a:lnTo>
                <a:lnTo>
                  <a:pt x="8890" y="15875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678180"/>
            <a:ext cx="5943600" cy="1257300"/>
          </a:xfrm>
          <a:prstGeom prst="rect">
            <a:avLst/>
          </a:prstGeom>
        </p:spPr>
      </p:pic>
      <p:pic>
        <p:nvPicPr>
          <p:cNvPr id="75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19" y="5631180"/>
            <a:ext cx="7589520" cy="952500"/>
          </a:xfrm>
          <a:prstGeom prst="rect">
            <a:avLst/>
          </a:prstGeom>
        </p:spPr>
      </p:pic>
      <p:sp>
        <p:nvSpPr>
          <p:cNvPr id="2" name="TextBox 75"/>
          <p:cNvSpPr txBox="1"/>
          <p:nvPr/>
        </p:nvSpPr>
        <p:spPr>
          <a:xfrm>
            <a:off x="1068628" y="820929"/>
            <a:ext cx="7391430" cy="5468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83869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LÀM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GÌ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80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</a:p>
          <a:p>
            <a:pPr marL="0" indent="804621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2800" b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TMĐT?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chứng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qua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cuộc</a:t>
            </a:r>
            <a:r>
              <a:rPr lang="en-US" altLang="zh-CN" sz="240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 indent="457530">
              <a:lnSpc>
                <a:spcPts val="2814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Dự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án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khởi</a:t>
            </a:r>
            <a:r>
              <a:rPr lang="en-US" altLang="zh-CN" sz="2400" spc="179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nghiệp</a:t>
            </a:r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Bán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nhà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tư</a:t>
            </a:r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 indent="457530">
              <a:lnSpc>
                <a:spcPts val="2814"/>
              </a:lnSpc>
            </a:pPr>
            <a:r>
              <a:rPr lang="en-US" altLang="zh-CN" sz="1450" dirty="0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lang="en-US" altLang="zh-CN" sz="1450" dirty="0">
                <a:solidFill>
                  <a:srgbClr val="000000"/>
                </a:solidFill>
                <a:latin typeface="Symbol"/>
                <a:cs typeface="Symbol"/>
              </a:rPr>
              <a:t> 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Chợ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công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</a:rPr>
              <a:t>nghệ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  <a:hlinkClick r:id="rId4"/>
              </a:rPr>
              <a:t>Sàn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  <a:hlinkClick r:id=""/>
              </a:rPr>
              <a:t>giao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  <a:hlinkClick r:id=""/>
              </a:rPr>
              <a:t>dịch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  <a:hlinkClick r:id=""/>
              </a:rPr>
              <a:t>Ý</a:t>
            </a:r>
            <a:r>
              <a:rPr lang="en-US" altLang="zh-CN" sz="2400" spc="125" dirty="0">
                <a:solidFill>
                  <a:srgbClr val="0000FE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FE"/>
                </a:solidFill>
                <a:latin typeface="Arial"/>
                <a:ea typeface="Arial"/>
                <a:hlinkClick r:id=""/>
              </a:rPr>
              <a:t>tưởng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</a:p>
          <a:p>
            <a:pPr>
              <a:lnSpc>
                <a:spcPts val="605"/>
              </a:lnSpc>
            </a:pPr>
            <a:endParaRPr lang="en-US" dirty="0" smtClean="0"/>
          </a:p>
          <a:p>
            <a:pPr marL="0" hangingPunct="0">
              <a:lnSpc>
                <a:spcPct val="13999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Thuyết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phục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nhà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đầu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tư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cùng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altLang="zh-CN" sz="24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Tự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mình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4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14"/>
              </a:lnSpc>
            </a:pPr>
            <a:endParaRPr lang="en-US" dirty="0" smtClean="0"/>
          </a:p>
          <a:p>
            <a:pPr marL="0" indent="1168857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2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15</a:t>
            </a:fld>
            <a:endParaRPr lang="en-US"/>
          </a:p>
        </p:txBody>
      </p:sp>
      <p:sp>
        <p:nvSpPr>
          <p:cNvPr id="15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15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7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2"/>
          <p:cNvSpPr txBox="1"/>
          <p:nvPr/>
        </p:nvSpPr>
        <p:spPr>
          <a:xfrm>
            <a:off x="1006449" y="1105510"/>
            <a:ext cx="7770413" cy="33080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700" spc="94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3600" b="1" spc="94" dirty="0">
                <a:solidFill>
                  <a:srgbClr val="000000"/>
                </a:solidFill>
                <a:latin typeface="Arial"/>
                <a:ea typeface="Arial"/>
              </a:rPr>
              <a:t>CHỈ</a:t>
            </a:r>
            <a:r>
              <a:rPr lang="en-US" altLang="zh-CN" sz="3600" b="1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spc="89" dirty="0">
                <a:solidFill>
                  <a:srgbClr val="000000"/>
                </a:solidFill>
                <a:latin typeface="Arial"/>
                <a:ea typeface="Arial"/>
              </a:rPr>
              <a:t>THỊ</a:t>
            </a:r>
          </a:p>
          <a:p>
            <a:pPr>
              <a:lnSpc>
                <a:spcPts val="694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Chỉ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thị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phía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lãnh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đạo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tổ</a:t>
            </a:r>
            <a:r>
              <a:rPr lang="en-US" altLang="zh-CN" sz="32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Chỉ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thị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Chính</a:t>
            </a:r>
            <a:r>
              <a:rPr lang="en-US" altLang="zh-CN" sz="3200" spc="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phủ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Chỉ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thị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là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đối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tác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3200" spc="20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doanh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16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4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9"/>
          <p:cNvSpPr txBox="1"/>
          <p:nvPr/>
        </p:nvSpPr>
        <p:spPr>
          <a:xfrm>
            <a:off x="1006449" y="959105"/>
            <a:ext cx="7851801" cy="2695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NỘI DUNG PHẤN 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95"/>
              </a:lnSpc>
            </a:pPr>
            <a:endParaRPr lang="en-US" dirty="0" smtClean="0"/>
          </a:p>
          <a:p>
            <a:pPr marL="0">
              <a:lnSpc>
                <a:spcPct val="100000"/>
              </a:lnSpc>
              <a:tabLst>
                <a:tab pos="283028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SỞ</a:t>
            </a:r>
            <a:r>
              <a:rPr lang="en-US" altLang="zh-CN" sz="2800" spc="-2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800" spc="-200" dirty="0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</a:rPr>
              <a:t>ÌNH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280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7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-36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HÌNH</a:t>
            </a:r>
            <a:r>
              <a:rPr lang="en-US" altLang="zh-CN" sz="2800" spc="-1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THÀNH</a:t>
            </a:r>
            <a:r>
              <a:rPr lang="en-US" altLang="zh-CN" sz="2800" spc="-139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DỰ</a:t>
            </a:r>
            <a:r>
              <a:rPr lang="en-US" altLang="zh-CN" sz="2800" spc="-1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ÁN</a:t>
            </a:r>
            <a:r>
              <a:rPr lang="en-US" altLang="zh-CN" sz="2800" spc="-13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PTHT</a:t>
            </a:r>
            <a:r>
              <a:rPr lang="en-US" altLang="zh-CN" sz="2800" spc="-139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6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-30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altLang="zh-CN" sz="2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280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2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2800" spc="-11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17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91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2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3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4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6"/>
          <p:cNvSpPr txBox="1"/>
          <p:nvPr/>
        </p:nvSpPr>
        <p:spPr>
          <a:xfrm>
            <a:off x="1006449" y="1019084"/>
            <a:ext cx="7932608" cy="3994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36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4"/>
              </a:lnSpc>
            </a:pPr>
            <a:endParaRPr lang="en-US" dirty="0" smtClean="0"/>
          </a:p>
          <a:p>
            <a:pPr marL="0" hangingPunct="0">
              <a:lnSpc>
                <a:spcPct val="100000"/>
              </a:lnSpc>
            </a:pP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hoạt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54" dirty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PHT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ts val="6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4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Lập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kế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hoạch</a:t>
            </a:r>
            <a:r>
              <a:rPr lang="en-US" altLang="zh-CN" sz="280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đánh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giá</a:t>
            </a:r>
          </a:p>
          <a:p>
            <a:pPr>
              <a:lnSpc>
                <a:spcPts val="6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39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soát</a:t>
            </a:r>
            <a:r>
              <a:rPr lang="en-US" altLang="zh-CN" sz="280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altLang="zh-CN" sz="2800" spc="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</a:p>
          <a:p>
            <a:pPr>
              <a:lnSpc>
                <a:spcPts val="6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559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altLang="zh-CN" sz="2800" spc="2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altLang="zh-CN" sz="2800" spc="20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2800" spc="2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</a:p>
          <a:p>
            <a:pPr>
              <a:lnSpc>
                <a:spcPts val="6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53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Quản</a:t>
            </a:r>
            <a:r>
              <a:rPr lang="en-US" altLang="zh-CN" sz="2800" spc="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trị</a:t>
            </a:r>
            <a:r>
              <a:rPr lang="en-US" altLang="zh-CN" sz="2800" spc="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rủi</a:t>
            </a:r>
            <a:r>
              <a:rPr lang="en-US" altLang="zh-CN" sz="2800" spc="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18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98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3"/>
          <p:cNvSpPr txBox="1"/>
          <p:nvPr/>
        </p:nvSpPr>
        <p:spPr>
          <a:xfrm>
            <a:off x="1006449" y="1019084"/>
            <a:ext cx="7933535" cy="44704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36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Lập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kế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hoạch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đánh</a:t>
            </a:r>
            <a:r>
              <a:rPr lang="en-US" altLang="zh-CN" sz="3200" b="1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giá</a:t>
            </a:r>
          </a:p>
          <a:p>
            <a:pPr>
              <a:lnSpc>
                <a:spcPts val="74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Bản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kế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hoạch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biết: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744372" indent="-286893" hangingPunct="0">
              <a:lnSpc>
                <a:spcPct val="100416"/>
              </a:lnSpc>
            </a:pPr>
            <a:r>
              <a:rPr lang="en-US" altLang="zh-CN" sz="2100" spc="85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100" spc="6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209" dirty="0">
                <a:solidFill>
                  <a:srgbClr val="FE0000"/>
                </a:solidFill>
                <a:latin typeface="Arial"/>
                <a:ea typeface="Arial"/>
              </a:rPr>
              <a:t>Kế</a:t>
            </a:r>
            <a:r>
              <a:rPr lang="en-US" altLang="zh-CN" sz="2800" spc="10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89" dirty="0">
                <a:solidFill>
                  <a:srgbClr val="FE0000"/>
                </a:solidFill>
                <a:latin typeface="Arial"/>
                <a:ea typeface="Arial"/>
              </a:rPr>
              <a:t>hoạch</a:t>
            </a:r>
            <a:r>
              <a:rPr lang="en-US" altLang="zh-CN" sz="2800" spc="9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50" dirty="0">
                <a:solidFill>
                  <a:srgbClr val="FE0000"/>
                </a:solidFill>
                <a:latin typeface="Arial"/>
                <a:ea typeface="Arial"/>
              </a:rPr>
              <a:t>chi</a:t>
            </a:r>
            <a:r>
              <a:rPr lang="en-US" altLang="zh-CN" sz="280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FE0000"/>
                </a:solidFill>
                <a:latin typeface="Arial"/>
                <a:ea typeface="Arial"/>
              </a:rPr>
              <a:t>tiết</a:t>
            </a:r>
            <a:r>
              <a:rPr lang="en-US" altLang="zh-CN" sz="2800" spc="9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89" dirty="0">
                <a:solidFill>
                  <a:srgbClr val="FE0000"/>
                </a:solidFill>
                <a:latin typeface="Arial"/>
                <a:ea typeface="Arial"/>
              </a:rPr>
              <a:t>của</a:t>
            </a:r>
            <a:r>
              <a:rPr lang="en-US" altLang="zh-CN" sz="280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79" dirty="0">
                <a:solidFill>
                  <a:srgbClr val="FE0000"/>
                </a:solidFill>
                <a:latin typeface="Arial"/>
                <a:ea typeface="Arial"/>
              </a:rPr>
              <a:t>các</a:t>
            </a:r>
            <a:r>
              <a:rPr lang="en-US" altLang="zh-CN" sz="2800" spc="9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70" dirty="0">
                <a:solidFill>
                  <a:srgbClr val="FE0000"/>
                </a:solidFill>
                <a:latin typeface="Arial"/>
                <a:ea typeface="Arial"/>
              </a:rPr>
              <a:t>hoạt</a:t>
            </a:r>
            <a:r>
              <a:rPr lang="en-US" altLang="zh-CN" sz="280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89" dirty="0">
                <a:solidFill>
                  <a:srgbClr val="FE0000"/>
                </a:solidFill>
                <a:latin typeface="Arial"/>
                <a:ea typeface="Arial"/>
              </a:rPr>
              <a:t>động</a:t>
            </a:r>
            <a:r>
              <a:rPr lang="en-US" altLang="zh-CN" sz="2800" spc="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2800" spc="189" dirty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hoàn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50" dirty="0">
                <a:solidFill>
                  <a:srgbClr val="000000"/>
                </a:solidFill>
                <a:latin typeface="Arial"/>
                <a:ea typeface="Arial"/>
              </a:rPr>
              <a:t>HT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ea typeface="Arial"/>
              </a:rPr>
              <a:t>cụ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-2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</a:p>
          <a:p>
            <a:pPr>
              <a:lnSpc>
                <a:spcPts val="640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100" spc="69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100" spc="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17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9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7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4" dirty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4" dirty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45" dirty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</a:p>
          <a:p>
            <a:pPr marL="0" indent="744372">
              <a:lnSpc>
                <a:spcPct val="100000"/>
              </a:lnSpc>
            </a:pPr>
            <a:r>
              <a:rPr lang="en-US" altLang="zh-CN" sz="2800" spc="-15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Arial"/>
                <a:ea typeface="Arial"/>
              </a:rPr>
              <a:t>chúng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19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942314" y="547639"/>
            <a:ext cx="7891064" cy="3180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Arial"/>
              </a:rPr>
              <a:t>			</a:t>
            </a: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Arial"/>
              </a:rPr>
              <a:t>ĐỊNH NGHĨA TMĐT</a:t>
            </a:r>
            <a:endParaRPr lang="en-US" altLang="zh-CN" sz="3200" b="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8650" algn="just">
              <a:tabLst>
                <a:tab pos="542925" algn="l"/>
              </a:tabLst>
            </a:pPr>
            <a:endParaRPr lang="en-US" dirty="0"/>
          </a:p>
          <a:p>
            <a:pPr indent="628650" algn="just">
              <a:tabLst>
                <a:tab pos="542925" algn="l"/>
              </a:tabLst>
            </a:pPr>
            <a:endParaRPr lang="en-US" sz="2800" b="1" dirty="0" smtClean="0"/>
          </a:p>
          <a:p>
            <a:pPr indent="628650" algn="just">
              <a:tabLst>
                <a:tab pos="542925" algn="l"/>
              </a:tabLst>
            </a:pPr>
            <a:r>
              <a:rPr lang="vi-VN" sz="2800" b="1" dirty="0" smtClean="0"/>
              <a:t>Thương </a:t>
            </a:r>
            <a:r>
              <a:rPr lang="vi-VN" sz="2800" b="1" dirty="0"/>
              <a:t>mại điện tử</a:t>
            </a:r>
            <a:r>
              <a:rPr lang="vi-VN" sz="2800" dirty="0"/>
              <a:t>, hay còn gọi là </a:t>
            </a:r>
            <a:r>
              <a:rPr lang="vi-VN" sz="2800" b="1" dirty="0"/>
              <a:t>e-commerce</a:t>
            </a:r>
            <a:r>
              <a:rPr lang="vi-VN" sz="2800" dirty="0"/>
              <a:t>, </a:t>
            </a:r>
            <a:r>
              <a:rPr lang="vi-VN" sz="2800" b="1" dirty="0"/>
              <a:t>e-comm</a:t>
            </a:r>
            <a:r>
              <a:rPr lang="vi-VN" sz="2800" dirty="0"/>
              <a:t> hay </a:t>
            </a:r>
            <a:r>
              <a:rPr lang="vi-VN" sz="2800" b="1" dirty="0"/>
              <a:t>EC</a:t>
            </a:r>
            <a:r>
              <a:rPr lang="vi-VN" sz="2800" dirty="0"/>
              <a:t>, là sự mua bán sản phẩm hay dịch vụ trên các hệ thống điện </a:t>
            </a:r>
            <a:r>
              <a:rPr lang="vi-VN" sz="2800" dirty="0" smtClean="0"/>
              <a:t>tử</a:t>
            </a:r>
            <a:r>
              <a:rPr lang="en-US" sz="2800" dirty="0" smtClean="0"/>
              <a:t> </a:t>
            </a:r>
            <a:r>
              <a:rPr lang="vi-VN" sz="2800" dirty="0" smtClean="0"/>
              <a:t>như</a:t>
            </a:r>
            <a:r>
              <a:rPr lang="vi-VN" sz="2800" dirty="0"/>
              <a:t> </a:t>
            </a:r>
            <a:r>
              <a:rPr lang="en-US" sz="2800" dirty="0" smtClean="0"/>
              <a:t>Internet  </a:t>
            </a:r>
            <a:r>
              <a:rPr lang="vi-VN" sz="2800" dirty="0" smtClean="0"/>
              <a:t>và </a:t>
            </a:r>
            <a:r>
              <a:rPr lang="vi-VN" sz="2800" dirty="0"/>
              <a:t>các mạng </a:t>
            </a:r>
            <a:r>
              <a:rPr lang="vi-VN" sz="2800" dirty="0" smtClean="0"/>
              <a:t>má</a:t>
            </a:r>
            <a:r>
              <a:rPr lang="en-US" sz="2800" dirty="0" smtClean="0"/>
              <a:t>y tính.</a:t>
            </a:r>
            <a:endParaRPr lang="en-US" altLang="zh-CN" sz="2800" dirty="0">
              <a:ea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0" y="3727997"/>
            <a:ext cx="4693920" cy="30939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05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10"/>
          <p:cNvSpPr txBox="1"/>
          <p:nvPr/>
        </p:nvSpPr>
        <p:spPr>
          <a:xfrm>
            <a:off x="1006449" y="1019084"/>
            <a:ext cx="7964444" cy="46031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36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soát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altLang="zh-CN" sz="3600" b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</a:p>
          <a:p>
            <a:pPr>
              <a:lnSpc>
                <a:spcPts val="830"/>
              </a:lnSpc>
            </a:pPr>
            <a:endParaRPr lang="en-US" dirty="0" smtClean="0"/>
          </a:p>
          <a:p>
            <a:pPr marL="341655" indent="-341655" hangingPunct="0">
              <a:lnSpc>
                <a:spcPct val="100416"/>
              </a:lnSpc>
            </a:pPr>
            <a:r>
              <a:rPr lang="en-US" altLang="zh-CN" sz="27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700" spc="11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600" spc="1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altLang="zh-CN" sz="3600" spc="1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FE0000"/>
                </a:solidFill>
                <a:latin typeface="Arial"/>
                <a:ea typeface="Arial"/>
              </a:rPr>
              <a:t>thường</a:t>
            </a:r>
            <a:r>
              <a:rPr lang="en-US" altLang="zh-CN" sz="3600" spc="15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FE0000"/>
                </a:solidFill>
                <a:latin typeface="Arial"/>
                <a:ea typeface="Arial"/>
              </a:rPr>
              <a:t>gặp</a:t>
            </a:r>
            <a:r>
              <a:rPr lang="en-US" altLang="zh-CN" sz="36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29" dirty="0">
                <a:solidFill>
                  <a:srgbClr val="FE0000"/>
                </a:solidFill>
                <a:latin typeface="Arial"/>
                <a:ea typeface="Arial"/>
              </a:rPr>
              <a:t>nhiều</a:t>
            </a:r>
            <a:r>
              <a:rPr lang="en-US" altLang="zh-CN" sz="36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60" dirty="0">
                <a:solidFill>
                  <a:srgbClr val="FE0000"/>
                </a:solidFill>
                <a:latin typeface="Arial"/>
                <a:ea typeface="Arial"/>
              </a:rPr>
              <a:t>cơ</a:t>
            </a:r>
            <a:r>
              <a:rPr lang="en-US" altLang="zh-CN" sz="36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20" dirty="0">
                <a:solidFill>
                  <a:srgbClr val="FE0000"/>
                </a:solidFill>
                <a:latin typeface="Arial"/>
                <a:ea typeface="Arial"/>
              </a:rPr>
              <a:t>hội</a:t>
            </a:r>
            <a:r>
              <a:rPr lang="en-US" altLang="zh-CN" sz="36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39" dirty="0">
                <a:solidFill>
                  <a:srgbClr val="FE0000"/>
                </a:solidFill>
                <a:latin typeface="Arial"/>
                <a:ea typeface="Arial"/>
              </a:rPr>
              <a:t>và</a:t>
            </a:r>
            <a:r>
              <a:rPr lang="en-US" altLang="zh-CN" sz="3600" spc="8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29" dirty="0">
                <a:solidFill>
                  <a:srgbClr val="FE0000"/>
                </a:solidFill>
                <a:latin typeface="Arial"/>
                <a:ea typeface="Arial"/>
              </a:rPr>
              <a:t>thách</a:t>
            </a:r>
            <a:r>
              <a:rPr lang="en-US" altLang="zh-CN" sz="36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39" dirty="0">
                <a:solidFill>
                  <a:srgbClr val="FE0000"/>
                </a:solidFill>
                <a:latin typeface="Arial"/>
                <a:ea typeface="Arial"/>
              </a:rPr>
              <a:t>thức</a:t>
            </a:r>
            <a:r>
              <a:rPr lang="en-US" altLang="zh-CN" sz="36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54" dirty="0">
                <a:solidFill>
                  <a:srgbClr val="FE0000"/>
                </a:solidFill>
                <a:latin typeface="Arial"/>
                <a:ea typeface="Arial"/>
              </a:rPr>
              <a:t>hơn</a:t>
            </a:r>
            <a:r>
              <a:rPr lang="en-US" altLang="zh-CN" sz="36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600" spc="145" dirty="0">
                <a:solidFill>
                  <a:srgbClr val="000000"/>
                </a:solidFill>
                <a:latin typeface="Arial"/>
                <a:ea typeface="Arial"/>
              </a:rPr>
              <a:t>so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với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kiến</a:t>
            </a:r>
          </a:p>
          <a:p>
            <a:pPr>
              <a:lnSpc>
                <a:spcPts val="8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700" spc="4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altLang="zh-CN" sz="36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phải</a:t>
            </a:r>
            <a:r>
              <a:rPr lang="en-US" altLang="zh-CN" sz="36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tra</a:t>
            </a:r>
            <a:r>
              <a:rPr lang="en-US" altLang="zh-CN" sz="36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6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quyết</a:t>
            </a:r>
            <a:r>
              <a:rPr lang="en-US" altLang="zh-CN" sz="36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</a:p>
          <a:p>
            <a:pPr marL="0" indent="341655">
              <a:lnSpc>
                <a:spcPct val="100000"/>
              </a:lnSpc>
            </a:pP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đưa</a:t>
            </a:r>
            <a:r>
              <a:rPr lang="en-US" altLang="zh-CN" sz="36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2</a:t>
            </a: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0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7"/>
          <p:cNvSpPr txBox="1"/>
          <p:nvPr/>
        </p:nvSpPr>
        <p:spPr>
          <a:xfrm>
            <a:off x="1006449" y="1019084"/>
            <a:ext cx="7953783" cy="4700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36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3200" b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</a:p>
          <a:p>
            <a:pPr>
              <a:lnSpc>
                <a:spcPts val="740"/>
              </a:lnSpc>
            </a:pPr>
            <a:endParaRPr lang="en-US" dirty="0" smtClean="0"/>
          </a:p>
          <a:p>
            <a:pPr marL="341655" indent="-341655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spc="1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altLang="zh-CN" sz="32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32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32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cũng</a:t>
            </a:r>
            <a:r>
              <a:rPr lang="en-US" altLang="zh-CN" sz="32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altLang="zh-CN" sz="32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vận</a:t>
            </a:r>
            <a:r>
              <a:rPr lang="en-US" altLang="zh-CN" sz="32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hành</a:t>
            </a:r>
            <a:r>
              <a:rPr lang="en-US" altLang="zh-CN" sz="32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32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hỗ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trợ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án.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341655" indent="-341655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spc="6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phân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bổ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altLang="zh-CN" sz="320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phù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altLang="zh-CN" sz="3200" spc="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với</a:t>
            </a:r>
            <a:r>
              <a:rPr lang="en-US" altLang="zh-CN" sz="3200" spc="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3200" spc="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nhu</a:t>
            </a:r>
            <a:r>
              <a:rPr lang="en-US" altLang="zh-CN" sz="3200" spc="22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cầu</a:t>
            </a:r>
            <a:r>
              <a:rPr lang="en-US" altLang="zh-CN" sz="3200" spc="23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hiện</a:t>
            </a:r>
            <a:r>
              <a:rPr lang="en-US" altLang="zh-CN" sz="3200" spc="22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tại</a:t>
            </a:r>
            <a:r>
              <a:rPr lang="en-US" altLang="zh-CN" sz="3200" spc="22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và</a:t>
            </a:r>
            <a:r>
              <a:rPr lang="en-US" altLang="zh-CN" sz="3200" spc="22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trong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tương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lai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2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án.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21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119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4"/>
          <p:cNvSpPr txBox="1"/>
          <p:nvPr/>
        </p:nvSpPr>
        <p:spPr>
          <a:xfrm>
            <a:off x="1006449" y="1019084"/>
            <a:ext cx="7842198" cy="3723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3600" b="1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Quản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trị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rủi</a:t>
            </a:r>
            <a:r>
              <a:rPr lang="en-US" altLang="zh-CN" sz="32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ro</a:t>
            </a:r>
          </a:p>
          <a:p>
            <a:pPr>
              <a:lnSpc>
                <a:spcPts val="74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55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spc="4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spc="154" dirty="0">
                <a:solidFill>
                  <a:srgbClr val="000000"/>
                </a:solidFill>
                <a:latin typeface="Arial"/>
                <a:ea typeface="Arial"/>
              </a:rPr>
              <a:t>Sự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89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64" dirty="0">
                <a:solidFill>
                  <a:srgbClr val="000000"/>
                </a:solidFill>
                <a:latin typeface="Arial"/>
                <a:ea typeface="Arial"/>
              </a:rPr>
              <a:t>HT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60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ea typeface="Arial"/>
              </a:rPr>
              <a:t>luôn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9" dirty="0">
                <a:solidFill>
                  <a:srgbClr val="000000"/>
                </a:solidFill>
                <a:latin typeface="Arial"/>
                <a:ea typeface="Arial"/>
              </a:rPr>
              <a:t>gặp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4" dirty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</a:p>
          <a:p>
            <a:pPr marL="0" indent="341655">
              <a:lnSpc>
                <a:spcPct val="100000"/>
              </a:lnSpc>
            </a:pPr>
            <a:r>
              <a:rPr lang="en-US" altLang="zh-CN" sz="3200" spc="-5" dirty="0">
                <a:solidFill>
                  <a:srgbClr val="000000"/>
                </a:solidFill>
                <a:latin typeface="Arial"/>
                <a:ea typeface="Arial"/>
              </a:rPr>
              <a:t>rủi</a:t>
            </a:r>
            <a:r>
              <a:rPr lang="en-US" altLang="zh-CN"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ro</a:t>
            </a:r>
            <a:r>
              <a:rPr lang="en-US" altLang="zh-CN" sz="3200" spc="-5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55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spc="4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spc="104" dirty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ea typeface="Arial"/>
              </a:rPr>
              <a:t>kiểm</a:t>
            </a:r>
            <a:r>
              <a:rPr lang="en-US" altLang="zh-CN" sz="32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04" dirty="0">
                <a:solidFill>
                  <a:srgbClr val="000000"/>
                </a:solidFill>
                <a:latin typeface="Arial"/>
                <a:ea typeface="Arial"/>
              </a:rPr>
              <a:t>soát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altLang="zh-CN" sz="32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4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ea typeface="Arial"/>
              </a:rPr>
              <a:t>mối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ea typeface="Arial"/>
              </a:rPr>
              <a:t>đe</a:t>
            </a:r>
            <a:r>
              <a:rPr lang="en-US" altLang="zh-CN" sz="32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5" dirty="0">
                <a:solidFill>
                  <a:srgbClr val="000000"/>
                </a:solidFill>
                <a:latin typeface="Arial"/>
                <a:ea typeface="Arial"/>
              </a:rPr>
              <a:t>dọa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85" dirty="0">
                <a:solidFill>
                  <a:srgbClr val="000000"/>
                </a:solidFill>
                <a:latin typeface="Arial"/>
                <a:ea typeface="Arial"/>
              </a:rPr>
              <a:t>là</a:t>
            </a:r>
          </a:p>
          <a:p>
            <a:pPr marL="0" indent="341655">
              <a:lnSpc>
                <a:spcPct val="100000"/>
              </a:lnSpc>
            </a:pP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không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cần</a:t>
            </a:r>
            <a:r>
              <a:rPr lang="en-US" altLang="zh-CN" sz="3200" spc="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thiết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22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126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1"/>
          <p:cNvSpPr txBox="1"/>
          <p:nvPr/>
        </p:nvSpPr>
        <p:spPr>
          <a:xfrm>
            <a:off x="1006449" y="959105"/>
            <a:ext cx="8137551" cy="2695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NỘI DUNG PHẤN 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95"/>
              </a:lnSpc>
            </a:pPr>
            <a:endParaRPr lang="en-US" dirty="0" smtClean="0"/>
          </a:p>
          <a:p>
            <a:pPr marL="0">
              <a:lnSpc>
                <a:spcPct val="100000"/>
              </a:lnSpc>
              <a:tabLst>
                <a:tab pos="283028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SỞ</a:t>
            </a:r>
            <a:r>
              <a:rPr lang="en-US" altLang="zh-CN" sz="2800" spc="-2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800" spc="-200" dirty="0" smtClean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</a:rPr>
              <a:t>ÌNH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280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7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-36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28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spc="-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28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280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2800" spc="-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66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-30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TÍNH</a:t>
            </a:r>
            <a:r>
              <a:rPr lang="en-US" altLang="zh-CN" sz="2800" spc="-11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-11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THI</a:t>
            </a:r>
            <a:r>
              <a:rPr lang="en-US" altLang="zh-CN" sz="2800" spc="-11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CỦA</a:t>
            </a:r>
            <a:r>
              <a:rPr lang="en-US" altLang="zh-CN" sz="2800" spc="-11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DỰ</a:t>
            </a:r>
            <a:r>
              <a:rPr lang="en-US" altLang="zh-CN" sz="2800" spc="-11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ÁN</a:t>
            </a:r>
            <a:r>
              <a:rPr lang="en-US" altLang="zh-CN" sz="2800" spc="-114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PTHT</a:t>
            </a:r>
            <a:r>
              <a:rPr lang="en-US" altLang="zh-CN" sz="2800" spc="-119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BF0000"/>
                </a:solidFill>
                <a:latin typeface="Arial"/>
                <a:ea typeface="Arial"/>
              </a:rPr>
              <a:t>TMĐT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23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3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8"/>
          <p:cNvSpPr txBox="1"/>
          <p:nvPr/>
        </p:nvSpPr>
        <p:spPr>
          <a:xfrm>
            <a:off x="930249" y="924845"/>
            <a:ext cx="7888474" cy="42658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CỦA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DỰ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ÁN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PTHT</a:t>
            </a:r>
            <a:r>
              <a:rPr lang="en-US" altLang="zh-CN" sz="3200" b="1" spc="34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04"/>
              </a:lnSpc>
            </a:pPr>
            <a:endParaRPr lang="en-US" dirty="0" smtClean="0"/>
          </a:p>
          <a:p>
            <a:pPr marL="0" indent="142036">
              <a:lnSpc>
                <a:spcPct val="100000"/>
              </a:lnSpc>
            </a:pPr>
            <a:r>
              <a:rPr lang="en-US" altLang="zh-CN" sz="3200" b="1" spc="5" dirty="0">
                <a:solidFill>
                  <a:srgbClr val="000000"/>
                </a:solidFill>
                <a:latin typeface="Arial"/>
                <a:ea typeface="Arial"/>
              </a:rPr>
              <a:t>Khái</a:t>
            </a:r>
            <a:r>
              <a:rPr lang="en-US" altLang="zh-CN" sz="32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spc="10" dirty="0">
                <a:solidFill>
                  <a:srgbClr val="000000"/>
                </a:solidFill>
                <a:latin typeface="Arial"/>
                <a:ea typeface="Arial"/>
              </a:rPr>
              <a:t>niệm</a:t>
            </a:r>
          </a:p>
          <a:p>
            <a:pPr>
              <a:lnSpc>
                <a:spcPts val="734"/>
              </a:lnSpc>
            </a:pPr>
            <a:endParaRPr lang="en-US" dirty="0" smtClean="0"/>
          </a:p>
          <a:p>
            <a:pPr marL="483768" indent="-341731" hangingPunct="0">
              <a:lnSpc>
                <a:spcPct val="100000"/>
              </a:lnSpc>
            </a:pPr>
            <a:r>
              <a:rPr lang="en-US" altLang="zh-CN" sz="2400" spc="44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altLang="zh-CN" sz="2400" spc="3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spc="89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32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2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ea typeface="Arial"/>
              </a:rPr>
              <a:t>liên</a:t>
            </a:r>
            <a:r>
              <a:rPr lang="en-US" altLang="zh-CN" sz="32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00" dirty="0">
                <a:solidFill>
                  <a:srgbClr val="000000"/>
                </a:solidFill>
                <a:latin typeface="Arial"/>
                <a:ea typeface="Arial"/>
              </a:rPr>
              <a:t>quan</a:t>
            </a:r>
            <a:r>
              <a:rPr lang="en-US" altLang="zh-CN" sz="32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ea typeface="Arial"/>
              </a:rPr>
              <a:t>tới</a:t>
            </a:r>
            <a:r>
              <a:rPr lang="en-US" altLang="zh-CN" sz="32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94" dirty="0">
                <a:solidFill>
                  <a:srgbClr val="FE0000"/>
                </a:solidFill>
                <a:latin typeface="Arial"/>
                <a:ea typeface="Arial"/>
              </a:rPr>
              <a:t>khả</a:t>
            </a:r>
            <a:r>
              <a:rPr lang="en-US" altLang="zh-CN" sz="3200" spc="5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spc="100" dirty="0">
                <a:solidFill>
                  <a:srgbClr val="FE0000"/>
                </a:solidFill>
                <a:latin typeface="Arial"/>
                <a:ea typeface="Arial"/>
              </a:rPr>
              <a:t>năng</a:t>
            </a:r>
            <a:r>
              <a:rPr lang="en-US" altLang="zh-CN" sz="3200" spc="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ea typeface="Arial"/>
              </a:rPr>
              <a:t>mà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200" spc="15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có</a:t>
            </a:r>
            <a:r>
              <a:rPr lang="en-US" altLang="zh-CN" sz="3200" spc="150" dirty="0">
                <a:solidFill>
                  <a:srgbClr val="FE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được</a:t>
            </a:r>
            <a:r>
              <a:rPr lang="en-US" altLang="zh-CN" sz="3200" spc="150" dirty="0">
                <a:solidFill>
                  <a:srgbClr val="FE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hoặc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được</a:t>
            </a:r>
            <a:r>
              <a:rPr lang="en-US" altLang="zh-CN" sz="3200" spc="6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phát</a:t>
            </a:r>
            <a:r>
              <a:rPr lang="en-US" altLang="zh-CN" sz="3200" spc="7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triển</a:t>
            </a:r>
            <a:r>
              <a:rPr lang="en-US" altLang="zh-CN" sz="3200" spc="69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nhằm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đáp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ứng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mục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tiêu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nào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đó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điều</a:t>
            </a:r>
            <a:r>
              <a:rPr lang="en-US" altLang="zh-CN" sz="3200" spc="75" dirty="0">
                <a:solidFill>
                  <a:srgbClr val="FE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kiện</a:t>
            </a:r>
            <a:r>
              <a:rPr lang="en-US" altLang="zh-CN" sz="3200" spc="75" dirty="0">
                <a:solidFill>
                  <a:srgbClr val="FE0000"/>
                </a:solidFill>
                <a:latin typeface="Arial"/>
                <a:cs typeface="Arial"/>
              </a:rPr>
              <a:t> 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môi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trường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nhất</a:t>
            </a:r>
            <a:r>
              <a:rPr lang="en-US" altLang="zh-CN" sz="3200" spc="-3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FE0000"/>
                </a:solidFill>
                <a:latin typeface="Arial"/>
                <a:ea typeface="Arial"/>
              </a:rPr>
              <a:t>định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24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40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5"/>
          <p:cNvSpPr txBox="1"/>
          <p:nvPr/>
        </p:nvSpPr>
        <p:spPr>
          <a:xfrm>
            <a:off x="781202" y="2511508"/>
            <a:ext cx="135557" cy="151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100" spc="-5" dirty="0">
                <a:solidFill>
                  <a:srgbClr val="000000"/>
                </a:solidFill>
                <a:latin typeface="Wingdings"/>
                <a:ea typeface="Wingdings"/>
              </a:rPr>
              <a:t>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spc="-5" dirty="0">
                <a:solidFill>
                  <a:srgbClr val="000000"/>
                </a:solidFill>
                <a:latin typeface="Wingdings"/>
                <a:ea typeface="Wingdings"/>
              </a:rPr>
              <a:t>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100" spc="-5" dirty="0">
                <a:solidFill>
                  <a:srgbClr val="000000"/>
                </a:solidFill>
                <a:latin typeface="Wingdings"/>
                <a:ea typeface="Wingdings"/>
              </a:rPr>
              <a:t>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1002487" y="1024256"/>
            <a:ext cx="7196612" cy="310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CÁC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KHÍA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CẠNH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ĐÁNH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GIÁ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spc="-69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5"/>
              </a:lnSpc>
            </a:pPr>
            <a:endParaRPr lang="en-US" dirty="0" smtClean="0"/>
          </a:p>
          <a:p>
            <a:pPr marL="0" indent="217932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dụng)</a:t>
            </a:r>
          </a:p>
          <a:p>
            <a:pPr>
              <a:lnSpc>
                <a:spcPts val="675"/>
              </a:lnSpc>
            </a:pPr>
            <a:endParaRPr lang="en-US" dirty="0" smtClean="0"/>
          </a:p>
          <a:p>
            <a:pPr marL="217932" hangingPunct="0">
              <a:lnSpc>
                <a:spcPct val="139999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kỹ</a:t>
            </a:r>
            <a:r>
              <a:rPr lang="en-US" altLang="zh-CN" sz="28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thuật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280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tế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25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148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3"/>
          <p:cNvSpPr txBox="1"/>
          <p:nvPr/>
        </p:nvSpPr>
        <p:spPr>
          <a:xfrm>
            <a:off x="1006449" y="959105"/>
            <a:ext cx="7190426" cy="3473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CHỨC</a:t>
            </a:r>
            <a:r>
              <a:rPr lang="en-US" altLang="zh-CN" sz="2800" b="1" spc="-5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NĂNG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Tổng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altLang="zh-CN" sz="32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năng:</a:t>
            </a:r>
          </a:p>
          <a:p>
            <a:pPr>
              <a:lnSpc>
                <a:spcPts val="800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b="1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Khó</a:t>
            </a:r>
            <a:r>
              <a:rPr lang="en-US" altLang="zh-CN" sz="3200" b="1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b="1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200" b="1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làm</a:t>
            </a:r>
            <a:r>
              <a:rPr lang="en-US" altLang="zh-CN" sz="3200" b="1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Thực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dễ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dàng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kết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altLang="zh-CN" sz="3200" b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tốt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26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155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60"/>
          <p:cNvSpPr txBox="1"/>
          <p:nvPr/>
        </p:nvSpPr>
        <p:spPr>
          <a:xfrm>
            <a:off x="1006449" y="959105"/>
            <a:ext cx="7862182" cy="4192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CHỨC</a:t>
            </a:r>
            <a:r>
              <a:rPr lang="en-US" altLang="zh-CN" sz="2800" b="1" spc="-5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NĂNG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45"/>
              </a:lnSpc>
            </a:pPr>
            <a:endParaRPr lang="en-US" dirty="0" smtClean="0"/>
          </a:p>
          <a:p>
            <a:pPr marL="341655" indent="-341655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400" spc="-16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Liên</a:t>
            </a:r>
            <a:r>
              <a:rPr lang="en-US" altLang="zh-CN" sz="3200" spc="-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quan</a:t>
            </a:r>
            <a:r>
              <a:rPr lang="en-US" altLang="zh-CN" sz="32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altLang="zh-CN" sz="32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altLang="zh-CN" sz="3200" spc="-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200" spc="-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đáp</a:t>
            </a:r>
            <a:r>
              <a:rPr lang="en-US" altLang="zh-CN" sz="32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ứng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yêu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cầu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mà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đưa</a:t>
            </a:r>
            <a:r>
              <a:rPr lang="en-US" altLang="zh-CN" sz="32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</a:p>
          <a:p>
            <a:pPr>
              <a:lnSpc>
                <a:spcPts val="769"/>
              </a:lnSpc>
            </a:pPr>
            <a:endParaRPr lang="en-US" dirty="0" smtClean="0"/>
          </a:p>
          <a:p>
            <a:pPr marL="341655" indent="-341655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4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liên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quan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200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00" dirty="0">
                <a:solidFill>
                  <a:srgbClr val="000000"/>
                </a:solidFill>
                <a:latin typeface="Arial"/>
                <a:ea typeface="Arial"/>
              </a:rPr>
              <a:t>lấy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ea typeface="Arial"/>
              </a:rPr>
              <a:t>thứ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ea typeface="Arial"/>
              </a:rPr>
              <a:t>họ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9" dirty="0">
                <a:solidFill>
                  <a:srgbClr val="000000"/>
                </a:solidFill>
                <a:latin typeface="Arial"/>
                <a:ea typeface="Arial"/>
              </a:rPr>
              <a:t>cần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4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32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ứng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trên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27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7"/>
          <p:cNvSpPr txBox="1"/>
          <p:nvPr/>
        </p:nvSpPr>
        <p:spPr>
          <a:xfrm>
            <a:off x="1006449" y="959105"/>
            <a:ext cx="7469785" cy="4277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CHỨC</a:t>
            </a:r>
            <a:r>
              <a:rPr lang="en-US" altLang="zh-CN" sz="2800" b="1" spc="-5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NĂNG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0"/>
              </a:lnSpc>
            </a:pPr>
            <a:endParaRPr lang="en-US" dirty="0" smtClean="0"/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vượt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ea typeface="Arial"/>
              </a:rPr>
              <a:t>ngoài</a:t>
            </a:r>
            <a:r>
              <a:rPr lang="en-US" altLang="zh-CN" sz="2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ea typeface="Arial"/>
              </a:rPr>
              <a:t>ranh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44" dirty="0">
                <a:solidFill>
                  <a:srgbClr val="000000"/>
                </a:solidFill>
                <a:latin typeface="Arial"/>
                <a:ea typeface="Arial"/>
              </a:rPr>
              <a:t>giới</a:t>
            </a:r>
            <a:r>
              <a:rPr lang="en-US" altLang="zh-CN" sz="28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ea typeface="Arial"/>
              </a:rPr>
              <a:t>truyền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44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-1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-15" dirty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100" spc="135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18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9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9" dirty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5" dirty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9" dirty="0">
                <a:solidFill>
                  <a:srgbClr val="000000"/>
                </a:solidFill>
                <a:latin typeface="Arial"/>
                <a:ea typeface="Arial"/>
              </a:rPr>
              <a:t>bao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gồm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đề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liên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quan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dẫn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hậu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nghiêm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trọng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280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thống.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28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69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4"/>
          <p:cNvSpPr txBox="1"/>
          <p:nvPr/>
        </p:nvSpPr>
        <p:spPr>
          <a:xfrm>
            <a:off x="1006449" y="959105"/>
            <a:ext cx="7554765" cy="430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CHỨC</a:t>
            </a:r>
            <a:r>
              <a:rPr lang="en-US" altLang="zh-CN" sz="2800" b="1" spc="-5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NĂNG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45"/>
              </a:lnSpc>
            </a:pPr>
            <a:endParaRPr lang="en-US" dirty="0" smtClean="0"/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30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chức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năng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đôi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cũng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bị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ea typeface="Arial"/>
              </a:rPr>
              <a:t>bỏ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ea typeface="Arial"/>
              </a:rPr>
              <a:t>qua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vì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ea typeface="Arial"/>
              </a:rPr>
              <a:t>nó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ea typeface="Arial"/>
              </a:rPr>
              <a:t>khó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ea typeface="Arial"/>
              </a:rPr>
              <a:t>lượng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ea typeface="Arial"/>
              </a:rPr>
              <a:t>hơn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04" dirty="0">
                <a:solidFill>
                  <a:srgbClr val="000000"/>
                </a:solidFill>
                <a:latin typeface="Arial"/>
                <a:ea typeface="Arial"/>
              </a:rPr>
              <a:t>so</a:t>
            </a:r>
            <a:r>
              <a:rPr lang="en-US" altLang="zh-CN" sz="28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94" dirty="0">
                <a:solidFill>
                  <a:srgbClr val="000000"/>
                </a:solidFill>
                <a:latin typeface="Arial"/>
                <a:ea typeface="Arial"/>
              </a:rPr>
              <a:t>với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280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tế.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Tuy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nhiên,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điều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quan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trọng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là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xác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altLang="zh-CN" sz="28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ea typeface="Arial"/>
              </a:rPr>
              <a:t>trường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44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trường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nhưng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khó</a:t>
            </a:r>
            <a:r>
              <a:rPr lang="en-US" altLang="zh-CN" sz="2800" spc="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khăn.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29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06449" y="1030150"/>
            <a:ext cx="7891064" cy="358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Arial"/>
                <a:ea typeface="Arial"/>
              </a:rPr>
              <a:t>			NỘI DUNG PHẤN I</a:t>
            </a:r>
            <a:endParaRPr lang="en-US" altLang="zh-CN" sz="3200" b="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indent="628650">
              <a:tabLst>
                <a:tab pos="542925" algn="l"/>
              </a:tabLst>
            </a:pPr>
            <a:r>
              <a:rPr dirty="0" smtClean="0"/>
              <a:t/>
            </a:r>
            <a:br>
              <a:rPr dirty="0" smtClean="0"/>
            </a:br>
            <a:r>
              <a:rPr lang="en-US" altLang="zh-CN" sz="2400" spc="5" dirty="0">
                <a:solidFill>
                  <a:srgbClr val="000000"/>
                </a:solidFill>
                <a:latin typeface="Arial"/>
                <a:ea typeface="Arial"/>
              </a:rPr>
              <a:t>1.	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ea typeface="Arial"/>
              </a:rPr>
              <a:t>Cơ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ea typeface="Arial"/>
              </a:rPr>
              <a:t>sở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ea typeface="Arial"/>
              </a:rPr>
              <a:t>hình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ea typeface="Arial"/>
              </a:rPr>
              <a:t>thành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ea typeface="Arial"/>
              </a:rPr>
              <a:t>dự</a:t>
            </a:r>
            <a:r>
              <a:rPr lang="en-US" altLang="zh-CN" sz="3200" spc="-60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 smtClean="0">
                <a:solidFill>
                  <a:srgbClr val="BF0000"/>
                </a:solidFill>
                <a:latin typeface="Arial"/>
                <a:ea typeface="Arial"/>
              </a:rPr>
              <a:t>án PTHT</a:t>
            </a:r>
            <a:r>
              <a:rPr lang="en-US" altLang="zh-CN" sz="3200" spc="-30" dirty="0" smtClean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BF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530"/>
              </a:lnSpc>
            </a:pPr>
            <a:endParaRPr lang="en-US" sz="3200" dirty="0"/>
          </a:p>
          <a:p>
            <a:pPr>
              <a:tabLst>
                <a:tab pos="0" algn="l"/>
              </a:tabLst>
            </a:pPr>
            <a:r>
              <a:rPr lang="en-US" altLang="zh-CN" sz="2400" spc="5" dirty="0" smtClean="0">
                <a:solidFill>
                  <a:srgbClr val="000000"/>
                </a:solidFill>
                <a:latin typeface="Arial"/>
                <a:ea typeface="Arial"/>
              </a:rPr>
              <a:t>2.    </a:t>
            </a:r>
            <a:r>
              <a:rPr lang="en-US" altLang="zh-CN" sz="3200" dirty="0" smtClean="0">
                <a:solidFill>
                  <a:srgbClr val="1E477B"/>
                </a:solidFill>
                <a:latin typeface="Arial"/>
                <a:ea typeface="Arial"/>
              </a:rPr>
              <a:t>Hình</a:t>
            </a:r>
            <a:r>
              <a:rPr lang="en-US" altLang="zh-CN" sz="3200" dirty="0" smtClean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thành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dự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án</a:t>
            </a:r>
            <a:r>
              <a:rPr lang="en-US" altLang="zh-CN" sz="3200" spc="-34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 smtClean="0">
                <a:solidFill>
                  <a:srgbClr val="1E477B"/>
                </a:solidFill>
                <a:latin typeface="Arial"/>
                <a:ea typeface="Arial"/>
              </a:rPr>
              <a:t>PTHT </a:t>
            </a:r>
            <a:r>
              <a:rPr lang="en-US" altLang="zh-CN" sz="3200" spc="-10" dirty="0" smtClean="0">
                <a:solidFill>
                  <a:srgbClr val="1E477B"/>
                </a:solidFill>
                <a:latin typeface="Arial"/>
                <a:ea typeface="Arial"/>
              </a:rPr>
              <a:t>TM</a:t>
            </a:r>
            <a:r>
              <a:rPr lang="en-US" altLang="zh-CN" sz="3200" dirty="0" smtClean="0">
                <a:solidFill>
                  <a:srgbClr val="1E477B"/>
                </a:solidFill>
                <a:latin typeface="Arial"/>
                <a:ea typeface="Arial"/>
              </a:rPr>
              <a:t>ĐT</a:t>
            </a:r>
            <a:endParaRPr lang="en-US" altLang="zh-CN" sz="3200" dirty="0">
              <a:solidFill>
                <a:srgbClr val="1E477B"/>
              </a:solidFill>
              <a:latin typeface="Arial"/>
              <a:ea typeface="Arial"/>
            </a:endParaRPr>
          </a:p>
          <a:p>
            <a:pPr>
              <a:lnSpc>
                <a:spcPts val="530"/>
              </a:lnSpc>
            </a:pPr>
            <a:endParaRPr lang="en-US" sz="3200" dirty="0"/>
          </a:p>
          <a:p>
            <a:pPr>
              <a:tabLst>
                <a:tab pos="542925" algn="l"/>
              </a:tabLst>
            </a:pPr>
            <a:r>
              <a:rPr lang="en-US" altLang="zh-CN" sz="2400" spc="5" dirty="0">
                <a:solidFill>
                  <a:srgbClr val="000000"/>
                </a:solidFill>
                <a:latin typeface="Arial"/>
                <a:ea typeface="Arial"/>
              </a:rPr>
              <a:t>3.	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của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dự</a:t>
            </a:r>
            <a:r>
              <a:rPr lang="en-US" altLang="zh-CN" sz="3200" spc="-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 smtClean="0">
                <a:solidFill>
                  <a:srgbClr val="1E477B"/>
                </a:solidFill>
                <a:latin typeface="Arial"/>
                <a:ea typeface="Arial"/>
              </a:rPr>
              <a:t>án PTHT</a:t>
            </a:r>
            <a:r>
              <a:rPr lang="en-US" altLang="zh-CN" sz="3200" spc="-30" dirty="0" smtClean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 marL="457479" hangingPunct="0">
              <a:lnSpc>
                <a:spcPct val="119166"/>
              </a:lnSpc>
            </a:pPr>
            <a:endParaRPr lang="en-US" altLang="zh-CN" sz="32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3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6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1"/>
          <p:cNvSpPr txBox="1"/>
          <p:nvPr/>
        </p:nvSpPr>
        <p:spPr>
          <a:xfrm>
            <a:off x="1006449" y="959105"/>
            <a:ext cx="7728999" cy="49524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CHỨC</a:t>
            </a:r>
            <a:r>
              <a:rPr lang="en-US" altLang="zh-CN" sz="2800" b="1" spc="-5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NĂNG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50"/>
              </a:lnSpc>
            </a:pPr>
            <a:endParaRPr lang="en-US" dirty="0" smtClean="0"/>
          </a:p>
          <a:p>
            <a:pPr marL="0" indent="200253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-284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Nội</a:t>
            </a:r>
            <a:r>
              <a:rPr lang="en-US" altLang="zh-CN" sz="280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dung</a:t>
            </a:r>
            <a:r>
              <a:rPr lang="en-US" altLang="zh-CN" sz="28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phải</a:t>
            </a:r>
            <a:r>
              <a:rPr lang="en-US" altLang="zh-CN" sz="280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luôn</a:t>
            </a:r>
            <a:r>
              <a:rPr lang="en-US" altLang="zh-CN" sz="28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800" spc="-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cập</a:t>
            </a:r>
            <a:r>
              <a:rPr lang="en-US" altLang="zh-CN" sz="280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nhật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541934" indent="-341680" hangingPunct="0">
              <a:lnSpc>
                <a:spcPct val="11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50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Luôn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thay</a:t>
            </a:r>
            <a:r>
              <a:rPr lang="en-US" altLang="zh-CN" sz="28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đổi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theo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yêu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cầu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và</a:t>
            </a:r>
            <a:r>
              <a:rPr lang="en-US" altLang="zh-CN" sz="2800" spc="1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đáp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ứng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tốt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hơn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yêu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cầu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của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người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sử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dụng</a:t>
            </a:r>
          </a:p>
          <a:p>
            <a:pPr>
              <a:lnSpc>
                <a:spcPts val="675"/>
              </a:lnSpc>
            </a:pPr>
            <a:endParaRPr lang="en-US" dirty="0" smtClean="0"/>
          </a:p>
          <a:p>
            <a:pPr marL="541934" indent="-341680" hangingPunct="0">
              <a:lnSpc>
                <a:spcPct val="110000"/>
              </a:lnSpc>
            </a:pPr>
            <a:r>
              <a:rPr lang="en-US" altLang="zh-CN" sz="2100" spc="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13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ea typeface="Arial"/>
              </a:rPr>
              <a:t>Xử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44" dirty="0">
                <a:solidFill>
                  <a:srgbClr val="000000"/>
                </a:solidFill>
                <a:latin typeface="Arial"/>
                <a:ea typeface="Arial"/>
              </a:rPr>
              <a:t>lí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04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ea typeface="Arial"/>
              </a:rPr>
              <a:t>giao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dịch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04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thời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gian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nhất</a:t>
            </a:r>
            <a:r>
              <a:rPr lang="en-US" altLang="zh-CN" sz="2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</a:p>
          <a:p>
            <a:pPr>
              <a:lnSpc>
                <a:spcPts val="605"/>
              </a:lnSpc>
            </a:pPr>
            <a:endParaRPr lang="en-US" dirty="0" smtClean="0"/>
          </a:p>
          <a:p>
            <a:pPr marL="541934" indent="-341680" hangingPunct="0">
              <a:lnSpc>
                <a:spcPct val="11166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100" spc="58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Đảm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bảo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tránh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8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thiệt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-20" dirty="0">
                <a:solidFill>
                  <a:srgbClr val="000000"/>
                </a:solidFill>
                <a:latin typeface="Arial"/>
                <a:ea typeface="Arial"/>
              </a:rPr>
              <a:t>hại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30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83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8"/>
          <p:cNvSpPr txBox="1"/>
          <p:nvPr/>
        </p:nvSpPr>
        <p:spPr>
          <a:xfrm>
            <a:off x="1006449" y="959105"/>
            <a:ext cx="7638189" cy="3766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KỸ</a:t>
            </a:r>
            <a:r>
              <a:rPr lang="en-US" altLang="zh-CN" sz="2800" b="1" spc="-94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THUẬT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45"/>
              </a:lnSpc>
            </a:pPr>
            <a:endParaRPr lang="en-US" dirty="0" smtClean="0"/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400" spc="32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2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kĩ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thuật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trả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lời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3200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câu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ea typeface="Arial"/>
              </a:rPr>
              <a:t>hỏi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00" dirty="0">
                <a:solidFill>
                  <a:srgbClr val="000000"/>
                </a:solidFill>
                <a:latin typeface="Arial"/>
                <a:ea typeface="Arial"/>
              </a:rPr>
              <a:t>liệu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39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5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75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35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xây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dựng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theo</a:t>
            </a:r>
            <a:r>
              <a:rPr lang="en-US" altLang="zh-CN" sz="32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cách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thức</a:t>
            </a:r>
            <a:r>
              <a:rPr lang="en-US" altLang="zh-CN" sz="32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thích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hợp</a:t>
            </a:r>
            <a:r>
              <a:rPr lang="en-US" altLang="zh-CN" sz="32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hay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altLang="zh-CN" sz="3200" spc="15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31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90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5"/>
          <p:cNvSpPr txBox="1"/>
          <p:nvPr/>
        </p:nvSpPr>
        <p:spPr>
          <a:xfrm>
            <a:off x="1006449" y="959105"/>
            <a:ext cx="7697293" cy="4318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KỸ</a:t>
            </a:r>
            <a:r>
              <a:rPr lang="en-US" altLang="zh-CN" sz="2800" b="1" spc="-94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THUẬT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9"/>
              </a:lnSpc>
            </a:pPr>
            <a:endParaRPr lang="en-US" dirty="0" smtClean="0"/>
          </a:p>
          <a:p>
            <a:pPr marL="0" hangingPunct="0">
              <a:lnSpc>
                <a:spcPct val="120000"/>
              </a:lnSpc>
            </a:pPr>
            <a:r>
              <a:rPr lang="en-US" altLang="zh-CN" sz="3200" spc="164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85" dirty="0">
                <a:solidFill>
                  <a:srgbClr val="000000"/>
                </a:solidFill>
                <a:latin typeface="Arial"/>
                <a:ea typeface="Arial"/>
              </a:rPr>
              <a:t>mức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94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5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ea typeface="Arial"/>
              </a:rPr>
              <a:t>kĩ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5" dirty="0">
                <a:solidFill>
                  <a:srgbClr val="000000"/>
                </a:solidFill>
                <a:latin typeface="Arial"/>
                <a:ea typeface="Arial"/>
              </a:rPr>
              <a:t>thuật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45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29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2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54" dirty="0">
                <a:solidFill>
                  <a:srgbClr val="000000"/>
                </a:solidFill>
                <a:latin typeface="Arial"/>
                <a:ea typeface="Arial"/>
              </a:rPr>
              <a:t>bao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spc="15" dirty="0">
                <a:solidFill>
                  <a:srgbClr val="000000"/>
                </a:solidFill>
                <a:latin typeface="Arial"/>
                <a:ea typeface="Arial"/>
              </a:rPr>
              <a:t>gồm:</a:t>
            </a:r>
          </a:p>
          <a:p>
            <a:pPr>
              <a:lnSpc>
                <a:spcPts val="11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Không</a:t>
            </a:r>
            <a:r>
              <a:rPr lang="en-US" altLang="zh-CN" sz="3200" b="1" spc="13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b="1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</a:p>
          <a:p>
            <a:pPr>
              <a:lnSpc>
                <a:spcPts val="15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3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b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2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nhưng</a:t>
            </a:r>
            <a:r>
              <a:rPr lang="en-US" altLang="zh-CN" sz="3200" b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2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khó</a:t>
            </a:r>
            <a:r>
              <a:rPr lang="en-US" altLang="zh-CN" sz="32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khăn</a:t>
            </a:r>
            <a:r>
              <a:rPr lang="en-US" altLang="zh-CN" sz="32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đáng</a:t>
            </a:r>
            <a:r>
              <a:rPr lang="en-US" altLang="zh-CN" sz="3200" b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kể</a:t>
            </a:r>
          </a:p>
          <a:p>
            <a:pPr>
              <a:lnSpc>
                <a:spcPts val="15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7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200" b="1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200" b="1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hoàn</a:t>
            </a:r>
            <a:r>
              <a:rPr lang="en-US" altLang="zh-CN" sz="3200" b="1" spc="1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toàn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32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97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2"/>
          <p:cNvSpPr txBox="1"/>
          <p:nvPr/>
        </p:nvSpPr>
        <p:spPr>
          <a:xfrm>
            <a:off x="1006449" y="959105"/>
            <a:ext cx="5712118" cy="3136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KỸ</a:t>
            </a:r>
            <a:r>
              <a:rPr lang="en-US" altLang="zh-CN" sz="2800" b="1" spc="-94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THUẬT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64"/>
              </a:lnSpc>
            </a:pPr>
            <a:endParaRPr lang="en-US" dirty="0" smtClean="0"/>
          </a:p>
          <a:p>
            <a:pPr marL="0" indent="118262">
              <a:lnSpc>
                <a:spcPct val="100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xử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lý</a:t>
            </a:r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 indent="118262">
              <a:lnSpc>
                <a:spcPct val="100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600" b="1" spc="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600" b="1" spc="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dữ</a:t>
            </a:r>
            <a:r>
              <a:rPr lang="en-US" altLang="zh-CN" sz="3600" b="1" spc="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liệu</a:t>
            </a:r>
          </a:p>
          <a:p>
            <a:pPr>
              <a:lnSpc>
                <a:spcPts val="1300"/>
              </a:lnSpc>
            </a:pPr>
            <a:endParaRPr lang="en-US" dirty="0" smtClean="0"/>
          </a:p>
          <a:p>
            <a:pPr marL="0" indent="118262">
              <a:lnSpc>
                <a:spcPct val="100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600" b="1" spc="1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3600"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33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4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9"/>
          <p:cNvSpPr txBox="1"/>
          <p:nvPr/>
        </p:nvSpPr>
        <p:spPr>
          <a:xfrm>
            <a:off x="1006449" y="959105"/>
            <a:ext cx="7726684" cy="3854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KINH</a:t>
            </a:r>
            <a:r>
              <a:rPr lang="en-US" altLang="zh-CN" sz="2800" b="1" spc="-1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TẾ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39"/>
              </a:lnSpc>
            </a:pPr>
            <a:endParaRPr lang="en-US" dirty="0" smtClean="0"/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70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Xác</a:t>
            </a:r>
            <a:r>
              <a:rPr lang="en-US" altLang="zh-CN" sz="3600" spc="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định</a:t>
            </a:r>
            <a:r>
              <a:rPr lang="en-US" altLang="zh-CN" sz="3600" spc="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altLang="zh-CN" sz="3600" spc="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doanh</a:t>
            </a:r>
            <a:r>
              <a:rPr lang="en-US" altLang="zh-CN" sz="3600" spc="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nghiệp</a:t>
            </a:r>
            <a:r>
              <a:rPr lang="en-US" altLang="zh-CN" sz="3600" spc="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600" spc="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nên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chi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(tiêu</a:t>
            </a:r>
            <a:r>
              <a:rPr lang="en-US" altLang="zh-CN" sz="3600" spc="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tốn)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600" spc="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nguồn</a:t>
            </a:r>
            <a:r>
              <a:rPr lang="en-US" altLang="zh-CN" sz="3600" spc="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việc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xây</a:t>
            </a:r>
            <a:r>
              <a:rPr lang="en-US" altLang="zh-CN" sz="3600" spc="1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dựng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3600" spc="1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600" spc="16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đó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5" dirty="0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lang="en-US" altLang="zh-CN" sz="3600" spc="10" dirty="0">
                <a:solidFill>
                  <a:srgbClr val="000000"/>
                </a:solidFill>
                <a:latin typeface="Arial"/>
                <a:ea typeface="Arial"/>
              </a:rPr>
              <a:t>hông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34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11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6"/>
          <p:cNvSpPr txBox="1"/>
          <p:nvPr/>
        </p:nvSpPr>
        <p:spPr>
          <a:xfrm>
            <a:off x="1006449" y="959105"/>
            <a:ext cx="7797033" cy="3784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KINH</a:t>
            </a:r>
            <a:r>
              <a:rPr lang="en-US" altLang="zh-CN" sz="2800" b="1" spc="-1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TẾ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9"/>
              </a:lnSpc>
            </a:pPr>
            <a:endParaRPr lang="en-US" dirty="0" smtClean="0"/>
          </a:p>
          <a:p>
            <a:pPr marL="341655" indent="-341655" hangingPunct="0">
              <a:lnSpc>
                <a:spcPct val="120000"/>
              </a:lnSpc>
            </a:pPr>
            <a:r>
              <a:rPr lang="en-US" altLang="zh-CN" sz="2700" spc="114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3600" spc="104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14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75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14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94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94" dirty="0">
                <a:solidFill>
                  <a:srgbClr val="000000"/>
                </a:solidFill>
                <a:latin typeface="Arial"/>
                <a:ea typeface="Arial"/>
              </a:rPr>
              <a:t>tế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14" dirty="0">
                <a:solidFill>
                  <a:srgbClr val="000000"/>
                </a:solidFill>
                <a:latin typeface="Arial"/>
                <a:ea typeface="Arial"/>
              </a:rPr>
              <a:t>còn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89" dirty="0">
                <a:solidFill>
                  <a:srgbClr val="000000"/>
                </a:solidFill>
                <a:latin typeface="Arial"/>
                <a:ea typeface="Arial"/>
              </a:rPr>
              <a:t>xét</a:t>
            </a:r>
            <a:r>
              <a:rPr lang="en-US" altLang="zh-CN" sz="3600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20" dirty="0">
                <a:solidFill>
                  <a:srgbClr val="000000"/>
                </a:solidFill>
                <a:latin typeface="Arial"/>
                <a:ea typeface="Arial"/>
              </a:rPr>
              <a:t>đến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35" dirty="0">
                <a:solidFill>
                  <a:srgbClr val="000000"/>
                </a:solidFill>
                <a:latin typeface="Arial"/>
                <a:ea typeface="Arial"/>
              </a:rPr>
              <a:t>toàn</a:t>
            </a:r>
            <a:r>
              <a:rPr lang="en-US" altLang="zh-CN" sz="36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54" dirty="0">
                <a:solidFill>
                  <a:srgbClr val="000000"/>
                </a:solidFill>
                <a:latin typeface="Arial"/>
                <a:ea typeface="Arial"/>
              </a:rPr>
              <a:t>bộ</a:t>
            </a:r>
            <a:r>
              <a:rPr lang="en-US" altLang="zh-CN" sz="36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6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36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54" dirty="0">
                <a:solidFill>
                  <a:srgbClr val="000000"/>
                </a:solidFill>
                <a:latin typeface="Arial"/>
                <a:ea typeface="Arial"/>
              </a:rPr>
              <a:t>ảnh</a:t>
            </a:r>
            <a:r>
              <a:rPr lang="en-US" altLang="zh-CN" sz="36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64" dirty="0">
                <a:solidFill>
                  <a:srgbClr val="000000"/>
                </a:solidFill>
                <a:latin typeface="Arial"/>
                <a:ea typeface="Arial"/>
              </a:rPr>
              <a:t>hưởng</a:t>
            </a:r>
            <a:r>
              <a:rPr lang="en-US" altLang="zh-CN" sz="36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95" dirty="0">
                <a:solidFill>
                  <a:srgbClr val="000000"/>
                </a:solidFill>
                <a:latin typeface="Arial"/>
                <a:ea typeface="Arial"/>
              </a:rPr>
              <a:t>mà</a:t>
            </a:r>
            <a:r>
              <a:rPr lang="en-US" altLang="zh-CN" sz="36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64" dirty="0">
                <a:solidFill>
                  <a:srgbClr val="000000"/>
                </a:solidFill>
                <a:latin typeface="Arial"/>
                <a:ea typeface="Arial"/>
              </a:rPr>
              <a:t>sự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tác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lên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3600" spc="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ea typeface="Arial"/>
              </a:rPr>
              <a:t>tổ</a:t>
            </a:r>
            <a:r>
              <a:rPr lang="en-US" altLang="zh-CN" sz="3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600" spc="15" dirty="0">
                <a:solidFill>
                  <a:srgbClr val="000000"/>
                </a:solidFill>
                <a:latin typeface="Arial"/>
                <a:ea typeface="Arial"/>
              </a:rPr>
              <a:t>ch</a:t>
            </a:r>
            <a:r>
              <a:rPr lang="en-US" altLang="zh-CN" sz="3600" spc="5" dirty="0">
                <a:solidFill>
                  <a:srgbClr val="000000"/>
                </a:solidFill>
                <a:latin typeface="Arial"/>
                <a:ea typeface="Arial"/>
              </a:rPr>
              <a:t>ức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35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218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3"/>
          <p:cNvSpPr txBox="1"/>
          <p:nvPr/>
        </p:nvSpPr>
        <p:spPr>
          <a:xfrm>
            <a:off x="1006449" y="959105"/>
            <a:ext cx="7741629" cy="4203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TÍNH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KHẢ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THI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VỀ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MẶT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KINH</a:t>
            </a:r>
            <a:r>
              <a:rPr lang="en-US" altLang="zh-CN" sz="2800" b="1" spc="-10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1E477B"/>
                </a:solidFill>
                <a:latin typeface="Arial"/>
                <a:ea typeface="Arial"/>
              </a:rPr>
              <a:t>TẾ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95"/>
              </a:lnSpc>
            </a:pPr>
            <a:endParaRPr lang="en-US" dirty="0" smtClean="0"/>
          </a:p>
          <a:p>
            <a:pPr marL="0" hangingPunct="0">
              <a:lnSpc>
                <a:spcPct val="12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altLang="zh-CN" sz="260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tính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thi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mặt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tế,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HT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phải</a:t>
            </a:r>
            <a:r>
              <a:rPr lang="en-US" altLang="zh-CN" sz="2600" spc="1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đảm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spc="-10" dirty="0">
                <a:solidFill>
                  <a:srgbClr val="000000"/>
                </a:solidFill>
                <a:latin typeface="Arial"/>
                <a:ea typeface="Arial"/>
              </a:rPr>
              <a:t>bảo</a:t>
            </a:r>
            <a:r>
              <a:rPr lang="en-US" altLang="zh-CN" sz="2600" spc="-5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>
              <a:lnSpc>
                <a:spcPts val="9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1950" spc="2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chi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phí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thấp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hơn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tổng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chi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cực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đại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cho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phép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1950" spc="2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Vượt</a:t>
            </a:r>
            <a:r>
              <a:rPr lang="en-US" altLang="zh-CN" sz="26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qua</a:t>
            </a:r>
            <a:r>
              <a:rPr lang="en-US" altLang="zh-CN" sz="2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lợi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ích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ở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mức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kì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vọng</a:t>
            </a:r>
            <a:r>
              <a:rPr lang="en-US" altLang="zh-CN" sz="2600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thấp</a:t>
            </a:r>
            <a:r>
              <a:rPr lang="en-US" altLang="zh-CN" sz="26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nhất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1950" spc="8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Đáp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ứng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được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tất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cả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những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kì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vọng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về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khả</a:t>
            </a:r>
            <a:r>
              <a:rPr lang="en-US" altLang="zh-CN" sz="26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/>
                <a:ea typeface="Arial"/>
              </a:rPr>
              <a:t>năng</a:t>
            </a:r>
          </a:p>
          <a:p>
            <a:pPr>
              <a:lnSpc>
                <a:spcPts val="625"/>
              </a:lnSpc>
            </a:pPr>
            <a:endParaRPr lang="en-US" dirty="0" smtClean="0"/>
          </a:p>
          <a:p>
            <a:pPr marL="0" indent="341655">
              <a:lnSpc>
                <a:spcPct val="100000"/>
              </a:lnSpc>
            </a:pPr>
            <a:r>
              <a:rPr lang="en-US" altLang="zh-CN" sz="2600" spc="-10" dirty="0">
                <a:solidFill>
                  <a:srgbClr val="000000"/>
                </a:solidFill>
                <a:latin typeface="Arial"/>
                <a:ea typeface="Arial"/>
              </a:rPr>
              <a:t>thu</a:t>
            </a:r>
            <a:r>
              <a:rPr lang="en-US" altLang="zh-CN" sz="26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600" spc="-5" dirty="0">
                <a:solidFill>
                  <a:srgbClr val="000000"/>
                </a:solidFill>
                <a:latin typeface="Arial"/>
                <a:ea typeface="Arial"/>
              </a:rPr>
              <a:t>lợi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36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137896" y="6389738"/>
            <a:ext cx="72054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 smtClean="0">
                <a:solidFill>
                  <a:srgbClr val="FEFEFE"/>
                </a:solidFill>
                <a:latin typeface="Arial"/>
                <a:ea typeface="Arial"/>
              </a:rPr>
              <a:t>36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06449" y="1030150"/>
            <a:ext cx="7891064" cy="3448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SỞ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HÌNH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DỰ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ÁN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PTHT</a:t>
            </a:r>
            <a:r>
              <a:rPr lang="en-US" altLang="zh-CN" sz="3200" b="1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457479" hangingPunct="0">
              <a:lnSpc>
                <a:spcPct val="119166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3200" b="1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ea typeface="Arial"/>
              </a:rPr>
              <a:t>TMĐT:</a:t>
            </a:r>
            <a:r>
              <a:rPr lang="en-US" altLang="zh-CN" sz="32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đề</a:t>
            </a:r>
            <a:r>
              <a:rPr lang="en-US" altLang="zh-CN" sz="320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(Problem)</a:t>
            </a:r>
          </a:p>
          <a:p>
            <a:pPr marL="457479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hội</a:t>
            </a:r>
            <a:r>
              <a:rPr lang="en-US" altLang="zh-CN" sz="3200" spc="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(Opportunity)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Chỉ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thị</a:t>
            </a:r>
            <a:r>
              <a:rPr lang="en-US" altLang="zh-CN" sz="3200" spc="2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/>
                <a:ea typeface="Arial"/>
              </a:rPr>
              <a:t>(Directive)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4</a:t>
            </a:r>
            <a:endParaRPr lang="en-US" altLang="zh-CN" sz="2600" b="1" spc="-15" dirty="0">
              <a:solidFill>
                <a:srgbClr val="FEFEFE"/>
              </a:solidFill>
              <a:latin typeface="Arial"/>
              <a:ea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06449" y="1105510"/>
            <a:ext cx="7834228" cy="4390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164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400" spc="-22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3200" b="1" spc="-209" dirty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altLang="zh-CN" sz="32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spc="-204" dirty="0">
                <a:solidFill>
                  <a:srgbClr val="000000"/>
                </a:solidFill>
                <a:latin typeface="Arial"/>
                <a:ea typeface="Arial"/>
              </a:rPr>
              <a:t>ĐỀ</a:t>
            </a:r>
          </a:p>
          <a:p>
            <a:pPr>
              <a:lnSpc>
                <a:spcPts val="625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100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rất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nhiều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altLang="zh-CN" sz="28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đề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thể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xảy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  <a:r>
              <a:rPr lang="en-US" altLang="zh-CN" sz="2800" spc="2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trong</a:t>
            </a:r>
            <a:r>
              <a:rPr lang="en-US" altLang="zh-CN" sz="2800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quá</a:t>
            </a:r>
          </a:p>
          <a:p>
            <a:pPr marL="0" indent="744372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trình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hoạt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28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doanh</a:t>
            </a:r>
          </a:p>
          <a:p>
            <a:pPr>
              <a:lnSpc>
                <a:spcPts val="669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100" spc="75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1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04" dirty="0">
                <a:solidFill>
                  <a:srgbClr val="000000"/>
                </a:solidFill>
                <a:latin typeface="Arial"/>
                <a:ea typeface="Arial"/>
              </a:rPr>
              <a:t>Vấn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100" dirty="0">
                <a:solidFill>
                  <a:srgbClr val="000000"/>
                </a:solidFill>
                <a:latin typeface="Arial"/>
                <a:ea typeface="Arial"/>
              </a:rPr>
              <a:t>đề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75" dirty="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ư</a:t>
            </a:r>
            <a:r>
              <a:rPr lang="en-US" altLang="zh-CN" sz="2800" spc="104" dirty="0">
                <a:solidFill>
                  <a:srgbClr val="000000"/>
                </a:solidFill>
                <a:latin typeface="Arial"/>
                <a:ea typeface="Arial"/>
              </a:rPr>
              <a:t>ờng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ở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các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100" dirty="0">
                <a:solidFill>
                  <a:srgbClr val="000000"/>
                </a:solidFill>
                <a:latin typeface="Arial"/>
                <a:ea typeface="Arial"/>
              </a:rPr>
              <a:t>doanh</a:t>
            </a:r>
          </a:p>
          <a:p>
            <a:pPr marL="0" indent="744372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nghiệp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đã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sẵn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28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457479">
              <a:lnSpc>
                <a:spcPts val="3265"/>
              </a:lnSpc>
            </a:pPr>
            <a:r>
              <a:rPr lang="en-US" altLang="zh-CN" sz="2100" dirty="0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Quá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trình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này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liên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tục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xảy</a:t>
            </a:r>
            <a:r>
              <a:rPr lang="en-US" altLang="zh-CN" sz="2800" spc="1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ra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06449" y="1105510"/>
            <a:ext cx="7927816" cy="47012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spc="-170" dirty="0">
                <a:solidFill>
                  <a:srgbClr val="000000"/>
                </a:solidFill>
                <a:latin typeface="Wingdings"/>
                <a:ea typeface="Wingdings"/>
              </a:rPr>
              <a:t></a:t>
            </a:r>
            <a:r>
              <a:rPr lang="en-US" altLang="zh-CN" sz="2400" spc="-22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3200" b="1" spc="-225" dirty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en-US" altLang="zh-CN" sz="3200" b="1" spc="-259" dirty="0">
                <a:solidFill>
                  <a:srgbClr val="000000"/>
                </a:solidFill>
                <a:latin typeface="Arial"/>
                <a:ea typeface="Arial"/>
              </a:rPr>
              <a:t>Ơ</a:t>
            </a:r>
            <a:r>
              <a:rPr lang="en-US" altLang="zh-CN" sz="3200" b="1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3200" b="1" spc="-184" dirty="0">
                <a:solidFill>
                  <a:srgbClr val="000000"/>
                </a:solidFill>
                <a:latin typeface="Arial"/>
                <a:ea typeface="Arial"/>
              </a:rPr>
              <a:t>HỘI</a:t>
            </a:r>
          </a:p>
          <a:p>
            <a:pPr>
              <a:lnSpc>
                <a:spcPts val="659"/>
              </a:lnSpc>
            </a:pPr>
            <a:endParaRPr lang="en-US" dirty="0" smtClean="0"/>
          </a:p>
          <a:p>
            <a:pPr marL="744372" indent="-286893" hangingPunct="0">
              <a:lnSpc>
                <a:spcPct val="100000"/>
              </a:lnSpc>
            </a:pPr>
            <a:r>
              <a:rPr lang="en-US" altLang="zh-CN" sz="2100" spc="75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100" spc="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Cơ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ea typeface="Arial"/>
              </a:rPr>
              <a:t>hội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00" dirty="0">
                <a:solidFill>
                  <a:srgbClr val="000000"/>
                </a:solidFill>
                <a:latin typeface="Arial"/>
                <a:ea typeface="Arial"/>
              </a:rPr>
              <a:t>thường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ea typeface="Arial"/>
              </a:rPr>
              <a:t>đ</a:t>
            </a:r>
            <a:r>
              <a:rPr lang="en-US" altLang="zh-CN" sz="2800" spc="125" dirty="0">
                <a:solidFill>
                  <a:srgbClr val="000000"/>
                </a:solidFill>
                <a:latin typeface="Arial"/>
                <a:ea typeface="Arial"/>
              </a:rPr>
              <a:t>ư</a:t>
            </a:r>
            <a:r>
              <a:rPr lang="en-US" altLang="zh-CN" sz="2800" spc="104" dirty="0">
                <a:solidFill>
                  <a:srgbClr val="000000"/>
                </a:solidFill>
                <a:latin typeface="Arial"/>
                <a:ea typeface="Arial"/>
              </a:rPr>
              <a:t>ợc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xuất</a:t>
            </a:r>
            <a:r>
              <a:rPr lang="en-US" altLang="zh-CN" sz="2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ea typeface="Arial"/>
              </a:rPr>
              <a:t>hiện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0" dirty="0">
                <a:solidFill>
                  <a:srgbClr val="000000"/>
                </a:solidFill>
                <a:latin typeface="Arial"/>
                <a:ea typeface="Arial"/>
              </a:rPr>
              <a:t>kèm</a:t>
            </a:r>
            <a:r>
              <a:rPr lang="en-US" altLang="zh-CN" sz="2800" spc="5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89" dirty="0">
                <a:solidFill>
                  <a:srgbClr val="000000"/>
                </a:solidFill>
                <a:latin typeface="Arial"/>
                <a:ea typeface="Arial"/>
              </a:rPr>
              <a:t>theo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điều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kiện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hoàn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toàn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mới,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khi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có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29" dirty="0">
                <a:solidFill>
                  <a:srgbClr val="000000"/>
                </a:solidFill>
                <a:latin typeface="Arial"/>
                <a:ea typeface="Arial"/>
              </a:rPr>
              <a:t>kinh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4" dirty="0">
                <a:solidFill>
                  <a:srgbClr val="000000"/>
                </a:solidFill>
                <a:latin typeface="Arial"/>
                <a:ea typeface="Arial"/>
              </a:rPr>
              <a:t>doanh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4" dirty="0">
                <a:solidFill>
                  <a:srgbClr val="000000"/>
                </a:solidFill>
                <a:latin typeface="Arial"/>
                <a:ea typeface="Arial"/>
              </a:rPr>
              <a:t>mới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54" dirty="0">
                <a:solidFill>
                  <a:srgbClr val="000000"/>
                </a:solidFill>
                <a:latin typeface="Arial"/>
                <a:ea typeface="Arial"/>
              </a:rPr>
              <a:t>sẽ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ea typeface="Arial"/>
              </a:rPr>
              <a:t>là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0" dirty="0">
                <a:solidFill>
                  <a:srgbClr val="000000"/>
                </a:solidFill>
                <a:latin typeface="Arial"/>
                <a:ea typeface="Arial"/>
              </a:rPr>
              <a:t>động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9" dirty="0">
                <a:solidFill>
                  <a:srgbClr val="000000"/>
                </a:solidFill>
                <a:latin typeface="Arial"/>
                <a:ea typeface="Arial"/>
              </a:rPr>
              <a:t>lực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ea typeface="Arial"/>
              </a:rPr>
              <a:t>rất</a:t>
            </a:r>
            <a:r>
              <a:rPr lang="en-US" altLang="zh-CN" sz="28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39" dirty="0">
                <a:solidFill>
                  <a:srgbClr val="000000"/>
                </a:solidFill>
                <a:latin typeface="Arial"/>
                <a:ea typeface="Arial"/>
              </a:rPr>
              <a:t>lớn</a:t>
            </a:r>
            <a:r>
              <a:rPr lang="en-US" altLang="zh-CN" sz="2800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164" dirty="0">
                <a:solidFill>
                  <a:srgbClr val="000000"/>
                </a:solidFill>
                <a:latin typeface="Arial"/>
                <a:ea typeface="Arial"/>
              </a:rPr>
              <a:t>để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phát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triển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công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2800" spc="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TMĐT.</a:t>
            </a:r>
          </a:p>
          <a:p>
            <a:pPr>
              <a:lnSpc>
                <a:spcPts val="684"/>
              </a:lnSpc>
            </a:pPr>
            <a:endParaRPr lang="en-US" dirty="0" smtClean="0"/>
          </a:p>
          <a:p>
            <a:pPr marL="0" indent="457479">
              <a:lnSpc>
                <a:spcPct val="100000"/>
              </a:lnSpc>
            </a:pPr>
            <a:r>
              <a:rPr lang="en-US" altLang="zh-CN" sz="2100" spc="170" dirty="0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lang="en-US" altLang="zh-CN" sz="21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225" dirty="0">
                <a:solidFill>
                  <a:srgbClr val="000000"/>
                </a:solidFill>
                <a:latin typeface="Arial"/>
                <a:ea typeface="Arial"/>
              </a:rPr>
              <a:t>Một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220" dirty="0">
                <a:solidFill>
                  <a:srgbClr val="000000"/>
                </a:solidFill>
                <a:latin typeface="Arial"/>
                <a:ea typeface="Arial"/>
              </a:rPr>
              <a:t>số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229" dirty="0">
                <a:solidFill>
                  <a:srgbClr val="000000"/>
                </a:solidFill>
                <a:latin typeface="Arial"/>
                <a:ea typeface="Arial"/>
              </a:rPr>
              <a:t>hệ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204" dirty="0">
                <a:solidFill>
                  <a:srgbClr val="000000"/>
                </a:solidFill>
                <a:latin typeface="Arial"/>
                <a:ea typeface="Arial"/>
              </a:rPr>
              <a:t>thống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265" dirty="0">
                <a:solidFill>
                  <a:srgbClr val="000000"/>
                </a:solidFill>
                <a:latin typeface="Arial"/>
                <a:ea typeface="Arial"/>
              </a:rPr>
              <a:t>TĐT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204" dirty="0">
                <a:solidFill>
                  <a:srgbClr val="000000"/>
                </a:solidFill>
                <a:latin typeface="Arial"/>
                <a:ea typeface="Arial"/>
              </a:rPr>
              <a:t>thành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spc="225" dirty="0">
                <a:solidFill>
                  <a:srgbClr val="000000"/>
                </a:solidFill>
                <a:latin typeface="Arial"/>
                <a:ea typeface="Arial"/>
              </a:rPr>
              <a:t>công</a:t>
            </a:r>
            <a:r>
              <a:rPr lang="en-US" altLang="zh-CN" sz="2800" spc="114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195" dirty="0">
                <a:solidFill>
                  <a:srgbClr val="000000"/>
                </a:solidFill>
                <a:latin typeface="Arial"/>
                <a:ea typeface="Arial"/>
              </a:rPr>
              <a:t>từ</a:t>
            </a:r>
            <a:r>
              <a:rPr lang="en-US" altLang="zh-CN" sz="2800" spc="11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2800" spc="209" dirty="0">
                <a:solidFill>
                  <a:srgbClr val="000000"/>
                </a:solidFill>
                <a:latin typeface="Arial"/>
                <a:ea typeface="Arial"/>
              </a:rPr>
              <a:t>ý</a:t>
            </a:r>
          </a:p>
          <a:p>
            <a:pPr marL="0" indent="744372"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tưởng</a:t>
            </a:r>
            <a:r>
              <a:rPr lang="en-US" altLang="zh-CN" sz="2800" spc="1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mới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như</a:t>
            </a:r>
            <a:r>
              <a:rPr lang="en-US" altLang="zh-CN" sz="2800" spc="1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Uber,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Grab,</a:t>
            </a:r>
            <a:r>
              <a:rPr lang="en-US" altLang="zh-CN" sz="2800" spc="1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Foody,</a:t>
            </a:r>
            <a:r>
              <a:rPr lang="en-US" altLang="zh-CN" sz="2800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Arial"/>
                <a:ea typeface="Arial"/>
              </a:rPr>
              <a:t>Grabr.io</a:t>
            </a:r>
            <a:r>
              <a:rPr lang="en-US" altLang="zh-CN" sz="2800" spc="-25" dirty="0" smtClean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marL="0" indent="744372">
              <a:lnSpc>
                <a:spcPct val="100000"/>
              </a:lnSpc>
            </a:pPr>
            <a:r>
              <a:rPr lang="en-US" altLang="zh-CN" sz="2800" spc="-25" dirty="0" smtClean="0">
                <a:solidFill>
                  <a:srgbClr val="000000"/>
                </a:solidFill>
                <a:latin typeface="Arial"/>
                <a:ea typeface="Arial"/>
              </a:rPr>
              <a:t>Lazada, Sendo, …</a:t>
            </a:r>
            <a:endParaRPr lang="en-US" altLang="zh-CN"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06449" y="1105510"/>
            <a:ext cx="7927816" cy="2395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3200" b="1" spc="-225" dirty="0" smtClean="0">
                <a:solidFill>
                  <a:srgbClr val="000000"/>
                </a:solidFill>
                <a:latin typeface="Arial"/>
              </a:rPr>
              <a:t>THỐNG KÊ</a:t>
            </a:r>
          </a:p>
          <a:p>
            <a:pPr>
              <a:lnSpc>
                <a:spcPct val="100000"/>
              </a:lnSpc>
            </a:pPr>
            <a:r>
              <a:rPr lang="en-US" altLang="zh-CN" sz="2400" spc="-184" dirty="0" smtClean="0">
                <a:solidFill>
                  <a:srgbClr val="000000"/>
                </a:solidFill>
                <a:latin typeface="Arial"/>
                <a:ea typeface="Arial"/>
              </a:rPr>
              <a:t>Global </a:t>
            </a:r>
            <a:r>
              <a:rPr lang="en-US" altLang="zh-CN" sz="2400" spc="-184" dirty="0">
                <a:solidFill>
                  <a:srgbClr val="000000"/>
                </a:solidFill>
                <a:latin typeface="Arial"/>
                <a:ea typeface="Arial"/>
              </a:rPr>
              <a:t>Retail Ecommerce Sales Will Reach $4.5 </a:t>
            </a:r>
            <a:r>
              <a:rPr lang="en-US" altLang="zh-CN" sz="2400" spc="-184" dirty="0" smtClean="0">
                <a:solidFill>
                  <a:srgbClr val="000000"/>
                </a:solidFill>
                <a:latin typeface="Arial"/>
                <a:ea typeface="Arial"/>
              </a:rPr>
              <a:t>Trillion </a:t>
            </a:r>
            <a:r>
              <a:rPr lang="en-US" altLang="zh-CN" sz="2400" spc="-184" dirty="0">
                <a:solidFill>
                  <a:srgbClr val="000000"/>
                </a:solidFill>
                <a:latin typeface="Arial"/>
                <a:ea typeface="Arial"/>
              </a:rPr>
              <a:t>by </a:t>
            </a:r>
            <a:r>
              <a:rPr lang="en-US" altLang="zh-CN" sz="2400" spc="-184" dirty="0" smtClean="0">
                <a:solidFill>
                  <a:srgbClr val="000000"/>
                </a:solidFill>
                <a:latin typeface="Arial"/>
                <a:ea typeface="Arial"/>
              </a:rPr>
              <a:t>2021</a:t>
            </a:r>
          </a:p>
          <a:p>
            <a:pPr>
              <a:lnSpc>
                <a:spcPct val="100000"/>
              </a:lnSpc>
            </a:pPr>
            <a:endParaRPr lang="en-US" altLang="zh-CN" sz="2800" spc="-184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659"/>
              </a:lnSpc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07" y="2980690"/>
            <a:ext cx="5759414" cy="3465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848" y="6537960"/>
            <a:ext cx="817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https://www.shopify.com/enterprise/global-ecommerce-statistics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161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06449" y="968102"/>
            <a:ext cx="7927816" cy="2026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3200" b="1" spc="-225" dirty="0" smtClean="0">
                <a:solidFill>
                  <a:srgbClr val="000000"/>
                </a:solidFill>
                <a:latin typeface="Arial"/>
              </a:rPr>
              <a:t>THỐNG KÊ</a:t>
            </a:r>
          </a:p>
          <a:p>
            <a:pPr>
              <a:lnSpc>
                <a:spcPct val="100000"/>
              </a:lnSpc>
            </a:pPr>
            <a:endParaRPr lang="en-US" altLang="zh-CN" sz="2800" spc="-184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659"/>
              </a:lnSpc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8848" y="5934670"/>
            <a:ext cx="817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http://cafebiz.vn/nganh-tmdt-viet-nam-vua-chung-kien-cuoc-soan-ngoi-ngoan-muc-shopee-va-tiki-danh-bat-lazada-xuong-hang-3-chia-nhau-ngoi-nhat-nhi-ve-so-luong-truy-cap-quy-4-2018-20190118160618421.chn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472" y="2379768"/>
            <a:ext cx="6256808" cy="3534753"/>
          </a:xfrm>
          <a:prstGeom prst="rect">
            <a:avLst/>
          </a:prstGeom>
        </p:spPr>
      </p:pic>
      <p:sp>
        <p:nvSpPr>
          <p:cNvPr id="12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105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/>
          <p:cNvSpPr/>
          <p:nvPr/>
        </p:nvSpPr>
        <p:spPr>
          <a:xfrm>
            <a:off x="0" y="0"/>
            <a:ext cx="762000" cy="6858000"/>
          </a:xfrm>
          <a:custGeom>
            <a:avLst/>
            <a:gdLst>
              <a:gd name="connsiteX0" fmla="*/ 0 w 762000"/>
              <a:gd name="connsiteY0" fmla="*/ 6858000 h 6858000"/>
              <a:gd name="connsiteX1" fmla="*/ 762000 w 762000"/>
              <a:gd name="connsiteY1" fmla="*/ 6858000 h 6858000"/>
              <a:gd name="connsiteX2" fmla="*/ 762000 w 762000"/>
              <a:gd name="connsiteY2" fmla="*/ 0 h 6858000"/>
              <a:gd name="connsiteX3" fmla="*/ 0 w 762000"/>
              <a:gd name="connsiteY3" fmla="*/ 0 h 6858000"/>
              <a:gd name="connsiteX4" fmla="*/ 0 w 76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688848" y="0"/>
            <a:ext cx="2511551" cy="1066800"/>
          </a:xfrm>
          <a:custGeom>
            <a:avLst/>
            <a:gdLst>
              <a:gd name="connsiteX0" fmla="*/ 0 w 2511551"/>
              <a:gd name="connsiteY0" fmla="*/ 1066800 h 1066800"/>
              <a:gd name="connsiteX1" fmla="*/ 2511551 w 2511551"/>
              <a:gd name="connsiteY1" fmla="*/ 1066800 h 1066800"/>
              <a:gd name="connsiteX2" fmla="*/ 2511551 w 2511551"/>
              <a:gd name="connsiteY2" fmla="*/ 0 h 1066800"/>
              <a:gd name="connsiteX3" fmla="*/ 0 w 2511551"/>
              <a:gd name="connsiteY3" fmla="*/ 0 h 1066800"/>
              <a:gd name="connsiteX4" fmla="*/ 0 w 2511551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551" h="1066800">
                <a:moveTo>
                  <a:pt x="0" y="1066800"/>
                </a:moveTo>
                <a:lnTo>
                  <a:pt x="2511551" y="1066800"/>
                </a:lnTo>
                <a:lnTo>
                  <a:pt x="2511551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55650" y="755650"/>
            <a:ext cx="5111750" cy="615950"/>
          </a:xfrm>
          <a:custGeom>
            <a:avLst/>
            <a:gdLst>
              <a:gd name="connsiteX0" fmla="*/ 6350 w 5111750"/>
              <a:gd name="connsiteY0" fmla="*/ 311150 h 615950"/>
              <a:gd name="connsiteX1" fmla="*/ 311150 w 5111750"/>
              <a:gd name="connsiteY1" fmla="*/ 6350 h 615950"/>
              <a:gd name="connsiteX2" fmla="*/ 4809997 w 5111750"/>
              <a:gd name="connsiteY2" fmla="*/ 6350 h 615950"/>
              <a:gd name="connsiteX3" fmla="*/ 5114797 w 5111750"/>
              <a:gd name="connsiteY3" fmla="*/ 311150 h 615950"/>
              <a:gd name="connsiteX4" fmla="*/ 4809997 w 5111750"/>
              <a:gd name="connsiteY4" fmla="*/ 615950 h 615950"/>
              <a:gd name="connsiteX5" fmla="*/ 311150 w 5111750"/>
              <a:gd name="connsiteY5" fmla="*/ 615950 h 615950"/>
              <a:gd name="connsiteX6" fmla="*/ 6350 w 5111750"/>
              <a:gd name="connsiteY6" fmla="*/ 311150 h 615950"/>
              <a:gd name="connsiteX7" fmla="*/ 6350 w 5111750"/>
              <a:gd name="connsiteY7" fmla="*/ 3111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615950">
                <a:moveTo>
                  <a:pt x="6350" y="311150"/>
                </a:moveTo>
                <a:cubicBezTo>
                  <a:pt x="6350" y="142875"/>
                  <a:pt x="142811" y="6350"/>
                  <a:pt x="311150" y="6350"/>
                </a:cubicBezTo>
                <a:lnTo>
                  <a:pt x="4809997" y="6350"/>
                </a:lnTo>
                <a:cubicBezTo>
                  <a:pt x="4978272" y="6350"/>
                  <a:pt x="5114797" y="142875"/>
                  <a:pt x="5114797" y="311150"/>
                </a:cubicBezTo>
                <a:cubicBezTo>
                  <a:pt x="5114797" y="479425"/>
                  <a:pt x="4978272" y="615950"/>
                  <a:pt x="4809997" y="615950"/>
                </a:cubicBezTo>
                <a:lnTo>
                  <a:pt x="311150" y="615950"/>
                </a:lnTo>
                <a:cubicBezTo>
                  <a:pt x="142811" y="615950"/>
                  <a:pt x="6350" y="479425"/>
                  <a:pt x="6350" y="311150"/>
                </a:cubicBezTo>
                <a:lnTo>
                  <a:pt x="6350" y="3111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603250" y="1670050"/>
            <a:ext cx="7016750" cy="311150"/>
          </a:xfrm>
          <a:custGeom>
            <a:avLst/>
            <a:gdLst>
              <a:gd name="connsiteX0" fmla="*/ 6350 w 7016750"/>
              <a:gd name="connsiteY0" fmla="*/ 323342 h 311150"/>
              <a:gd name="connsiteX1" fmla="*/ 7016750 w 7016750"/>
              <a:gd name="connsiteY1" fmla="*/ 323342 h 311150"/>
              <a:gd name="connsiteX2" fmla="*/ 7016750 w 7016750"/>
              <a:gd name="connsiteY2" fmla="*/ 6350 h 311150"/>
              <a:gd name="connsiteX3" fmla="*/ 6350 w 7016750"/>
              <a:gd name="connsiteY3" fmla="*/ 6350 h 311150"/>
              <a:gd name="connsiteX4" fmla="*/ 6350 w 7016750"/>
              <a:gd name="connsiteY4" fmla="*/ 323342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6750" h="311150">
                <a:moveTo>
                  <a:pt x="6350" y="323342"/>
                </a:moveTo>
                <a:lnTo>
                  <a:pt x="7016750" y="323342"/>
                </a:lnTo>
                <a:lnTo>
                  <a:pt x="7016750" y="6350"/>
                </a:lnTo>
                <a:lnTo>
                  <a:pt x="6350" y="6350"/>
                </a:lnTo>
                <a:lnTo>
                  <a:pt x="6350" y="323342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22250" y="1670050"/>
            <a:ext cx="387350" cy="311150"/>
          </a:xfrm>
          <a:custGeom>
            <a:avLst/>
            <a:gdLst>
              <a:gd name="connsiteX0" fmla="*/ 399542 w 387350"/>
              <a:gd name="connsiteY0" fmla="*/ 6350 h 311150"/>
              <a:gd name="connsiteX1" fmla="*/ 204470 w 387350"/>
              <a:gd name="connsiteY1" fmla="*/ 6350 h 311150"/>
              <a:gd name="connsiteX2" fmla="*/ 9398 w 387350"/>
              <a:gd name="connsiteY2" fmla="*/ 164846 h 311150"/>
              <a:gd name="connsiteX3" fmla="*/ 204470 w 387350"/>
              <a:gd name="connsiteY3" fmla="*/ 323342 h 311150"/>
              <a:gd name="connsiteX4" fmla="*/ 399542 w 387350"/>
              <a:gd name="connsiteY4" fmla="*/ 323342 h 311150"/>
              <a:gd name="connsiteX5" fmla="*/ 399542 w 387350"/>
              <a:gd name="connsiteY5" fmla="*/ 63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350" h="311150">
                <a:moveTo>
                  <a:pt x="399542" y="6350"/>
                </a:moveTo>
                <a:lnTo>
                  <a:pt x="204470" y="6350"/>
                </a:lnTo>
                <a:cubicBezTo>
                  <a:pt x="96735" y="6350"/>
                  <a:pt x="9398" y="77343"/>
                  <a:pt x="9398" y="164846"/>
                </a:cubicBezTo>
                <a:cubicBezTo>
                  <a:pt x="9398" y="252349"/>
                  <a:pt x="96735" y="323342"/>
                  <a:pt x="204470" y="323342"/>
                </a:cubicBezTo>
                <a:lnTo>
                  <a:pt x="399542" y="323342"/>
                </a:lnTo>
                <a:lnTo>
                  <a:pt x="399542" y="6350"/>
                </a:lnTo>
                <a:close/>
              </a:path>
            </a:pathLst>
          </a:custGeom>
          <a:solidFill>
            <a:srgbClr val="ECEA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06449" y="968102"/>
            <a:ext cx="7927816" cy="2026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ĐỘNG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LỰC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PHÁT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TRIỂN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HỆ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THỐNG</a:t>
            </a:r>
            <a:r>
              <a:rPr lang="en-US" altLang="zh-CN" sz="3000" b="1" spc="85" dirty="0">
                <a:solidFill>
                  <a:srgbClr val="1E477B"/>
                </a:solidFill>
                <a:latin typeface="Arial"/>
                <a:cs typeface="Arial"/>
              </a:rPr>
              <a:t> </a:t>
            </a:r>
            <a:r>
              <a:rPr lang="en-US" altLang="zh-CN" sz="3000" b="1" dirty="0">
                <a:solidFill>
                  <a:srgbClr val="1E477B"/>
                </a:solidFill>
                <a:latin typeface="Arial"/>
                <a:ea typeface="Arial"/>
              </a:rPr>
              <a:t>TMĐT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19"/>
              </a:lnSpc>
            </a:pPr>
            <a:endParaRPr lang="en-US" dirty="0" smtClean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3200" b="1" spc="-225" dirty="0" smtClean="0">
                <a:solidFill>
                  <a:srgbClr val="000000"/>
                </a:solidFill>
                <a:latin typeface="Arial"/>
              </a:rPr>
              <a:t>THỐNG KÊ</a:t>
            </a:r>
          </a:p>
          <a:p>
            <a:pPr>
              <a:lnSpc>
                <a:spcPct val="100000"/>
              </a:lnSpc>
            </a:pPr>
            <a:endParaRPr lang="en-US" altLang="zh-CN" sz="2800" spc="-184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659"/>
              </a:lnSpc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8848" y="5934670"/>
            <a:ext cx="8174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http://cafebiz.vn/nganh-tmdt-viet-nam-vua-chung-kien-cuoc-soan-ngoi-ngoan-muc-shopee-va-tiki-danh-bat-lazada-xuong-hang-3-chia-nhau-ngoi-nhat-nhi-ve-so-luong-truy-cap-quy-4-2018-20190118160618421.chn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2553718"/>
            <a:ext cx="6095238" cy="3380952"/>
          </a:xfrm>
          <a:prstGeom prst="rect">
            <a:avLst/>
          </a:prstGeom>
        </p:spPr>
      </p:pic>
      <p:sp>
        <p:nvSpPr>
          <p:cNvPr id="12" name="TextBox 13"/>
          <p:cNvSpPr txBox="1"/>
          <p:nvPr/>
        </p:nvSpPr>
        <p:spPr>
          <a:xfrm>
            <a:off x="285902" y="6403708"/>
            <a:ext cx="310180" cy="396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600" b="1" spc="-15" dirty="0">
                <a:solidFill>
                  <a:srgbClr val="FEFEFE"/>
                </a:solidFill>
                <a:latin typeface="Arial"/>
                <a:ea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226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1429</Words>
  <Application>Microsoft Office PowerPoint</Application>
  <PresentationFormat>On-screen Show (4:3)</PresentationFormat>
  <Paragraphs>496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宋体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LEHUNG</dc:creator>
  <cp:lastModifiedBy>LEHUNG</cp:lastModifiedBy>
  <cp:revision>19</cp:revision>
  <dcterms:created xsi:type="dcterms:W3CDTF">2011-01-21T15:00:27Z</dcterms:created>
  <dcterms:modified xsi:type="dcterms:W3CDTF">2019-01-23T01:40:32Z</dcterms:modified>
</cp:coreProperties>
</file>